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</p:sldMasterIdLst>
  <p:notesMasterIdLst>
    <p:notesMasterId r:id="rId113"/>
  </p:notesMasterIdLst>
  <p:handoutMasterIdLst>
    <p:handoutMasterId r:id="rId114"/>
  </p:handoutMasterIdLst>
  <p:sldIdLst>
    <p:sldId id="622" r:id="rId2"/>
    <p:sldId id="557" r:id="rId3"/>
    <p:sldId id="558" r:id="rId4"/>
    <p:sldId id="559" r:id="rId5"/>
    <p:sldId id="560" r:id="rId6"/>
    <p:sldId id="561" r:id="rId7"/>
    <p:sldId id="562" r:id="rId8"/>
    <p:sldId id="563" r:id="rId9"/>
    <p:sldId id="564" r:id="rId10"/>
    <p:sldId id="611" r:id="rId11"/>
    <p:sldId id="612" r:id="rId12"/>
    <p:sldId id="565" r:id="rId13"/>
    <p:sldId id="610" r:id="rId14"/>
    <p:sldId id="447" r:id="rId15"/>
    <p:sldId id="644" r:id="rId16"/>
    <p:sldId id="645" r:id="rId17"/>
    <p:sldId id="640" r:id="rId18"/>
    <p:sldId id="641" r:id="rId19"/>
    <p:sldId id="642" r:id="rId20"/>
    <p:sldId id="643" r:id="rId21"/>
    <p:sldId id="649" r:id="rId22"/>
    <p:sldId id="650" r:id="rId23"/>
    <p:sldId id="647" r:id="rId24"/>
    <p:sldId id="648" r:id="rId25"/>
    <p:sldId id="659" r:id="rId26"/>
    <p:sldId id="523" r:id="rId27"/>
    <p:sldId id="503" r:id="rId28"/>
    <p:sldId id="657" r:id="rId29"/>
    <p:sldId id="435" r:id="rId30"/>
    <p:sldId id="487" r:id="rId31"/>
    <p:sldId id="452" r:id="rId32"/>
    <p:sldId id="471" r:id="rId33"/>
    <p:sldId id="488" r:id="rId34"/>
    <p:sldId id="439" r:id="rId35"/>
    <p:sldId id="504" r:id="rId36"/>
    <p:sldId id="440" r:id="rId37"/>
    <p:sldId id="441" r:id="rId38"/>
    <p:sldId id="456" r:id="rId39"/>
    <p:sldId id="442" r:id="rId40"/>
    <p:sldId id="455" r:id="rId41"/>
    <p:sldId id="444" r:id="rId42"/>
    <p:sldId id="457" r:id="rId43"/>
    <p:sldId id="438" r:id="rId44"/>
    <p:sldId id="532" r:id="rId45"/>
    <p:sldId id="639" r:id="rId46"/>
    <p:sldId id="634" r:id="rId47"/>
    <p:sldId id="636" r:id="rId48"/>
    <p:sldId id="638" r:id="rId49"/>
    <p:sldId id="498" r:id="rId50"/>
    <p:sldId id="661" r:id="rId51"/>
    <p:sldId id="662" r:id="rId52"/>
    <p:sldId id="663" r:id="rId53"/>
    <p:sldId id="664" r:id="rId54"/>
    <p:sldId id="665" r:id="rId55"/>
    <p:sldId id="666" r:id="rId56"/>
    <p:sldId id="667" r:id="rId57"/>
    <p:sldId id="536" r:id="rId58"/>
    <p:sldId id="571" r:id="rId59"/>
    <p:sldId id="618" r:id="rId60"/>
    <p:sldId id="621" r:id="rId61"/>
    <p:sldId id="572" r:id="rId62"/>
    <p:sldId id="573" r:id="rId63"/>
    <p:sldId id="574" r:id="rId64"/>
    <p:sldId id="575" r:id="rId65"/>
    <p:sldId id="576" r:id="rId66"/>
    <p:sldId id="577" r:id="rId67"/>
    <p:sldId id="578" r:id="rId68"/>
    <p:sldId id="579" r:id="rId69"/>
    <p:sldId id="580" r:id="rId70"/>
    <p:sldId id="581" r:id="rId71"/>
    <p:sldId id="582" r:id="rId72"/>
    <p:sldId id="583" r:id="rId73"/>
    <p:sldId id="586" r:id="rId74"/>
    <p:sldId id="587" r:id="rId75"/>
    <p:sldId id="588" r:id="rId76"/>
    <p:sldId id="651" r:id="rId77"/>
    <p:sldId id="652" r:id="rId78"/>
    <p:sldId id="589" r:id="rId79"/>
    <p:sldId id="590" r:id="rId80"/>
    <p:sldId id="591" r:id="rId81"/>
    <p:sldId id="592" r:id="rId82"/>
    <p:sldId id="623" r:id="rId83"/>
    <p:sldId id="624" r:id="rId84"/>
    <p:sldId id="593" r:id="rId85"/>
    <p:sldId id="594" r:id="rId86"/>
    <p:sldId id="595" r:id="rId87"/>
    <p:sldId id="596" r:id="rId88"/>
    <p:sldId id="597" r:id="rId89"/>
    <p:sldId id="598" r:id="rId90"/>
    <p:sldId id="599" r:id="rId91"/>
    <p:sldId id="600" r:id="rId92"/>
    <p:sldId id="601" r:id="rId93"/>
    <p:sldId id="602" r:id="rId94"/>
    <p:sldId id="603" r:id="rId95"/>
    <p:sldId id="604" r:id="rId96"/>
    <p:sldId id="605" r:id="rId97"/>
    <p:sldId id="606" r:id="rId98"/>
    <p:sldId id="607" r:id="rId99"/>
    <p:sldId id="608" r:id="rId100"/>
    <p:sldId id="614" r:id="rId101"/>
    <p:sldId id="615" r:id="rId102"/>
    <p:sldId id="653" r:id="rId103"/>
    <p:sldId id="617" r:id="rId104"/>
    <p:sldId id="625" r:id="rId105"/>
    <p:sldId id="626" r:id="rId106"/>
    <p:sldId id="655" r:id="rId107"/>
    <p:sldId id="627" r:id="rId108"/>
    <p:sldId id="631" r:id="rId109"/>
    <p:sldId id="632" r:id="rId110"/>
    <p:sldId id="628" r:id="rId111"/>
    <p:sldId id="630" r:id="rId112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Sydnie" pitchFamily="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Sydnie" pitchFamily="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Sydnie" pitchFamily="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Sydnie" pitchFamily="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Sydnie" pitchFamily="2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Sydnie" pitchFamily="2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Sydnie" pitchFamily="2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Sydnie" pitchFamily="2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Sydnie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33CC"/>
    <a:srgbClr val="003399"/>
    <a:srgbClr val="008000"/>
    <a:srgbClr val="336699"/>
    <a:srgbClr val="990099"/>
    <a:srgbClr val="FF0000"/>
    <a:srgbClr val="FFFF99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7" autoAdjust="0"/>
    <p:restoredTop sz="83810" autoAdjust="0"/>
  </p:normalViewPr>
  <p:slideViewPr>
    <p:cSldViewPr snapToGrid="0">
      <p:cViewPr varScale="1">
        <p:scale>
          <a:sx n="85" d="100"/>
          <a:sy n="85" d="100"/>
        </p:scale>
        <p:origin x="94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-1254" y="-66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50.xml"/><Relationship Id="rId13" Type="http://schemas.openxmlformats.org/officeDocument/2006/relationships/slide" Target="slides/slide56.xml"/><Relationship Id="rId3" Type="http://schemas.openxmlformats.org/officeDocument/2006/relationships/slide" Target="slides/slide33.xml"/><Relationship Id="rId7" Type="http://schemas.openxmlformats.org/officeDocument/2006/relationships/slide" Target="slides/slide49.xml"/><Relationship Id="rId12" Type="http://schemas.openxmlformats.org/officeDocument/2006/relationships/slide" Target="slides/slide55.xml"/><Relationship Id="rId17" Type="http://schemas.openxmlformats.org/officeDocument/2006/relationships/slide" Target="slides/slide71.xml"/><Relationship Id="rId2" Type="http://schemas.openxmlformats.org/officeDocument/2006/relationships/slide" Target="slides/slide27.xml"/><Relationship Id="rId16" Type="http://schemas.openxmlformats.org/officeDocument/2006/relationships/slide" Target="slides/slide64.xml"/><Relationship Id="rId1" Type="http://schemas.openxmlformats.org/officeDocument/2006/relationships/slide" Target="slides/slide15.xml"/><Relationship Id="rId6" Type="http://schemas.openxmlformats.org/officeDocument/2006/relationships/slide" Target="slides/slide48.xml"/><Relationship Id="rId11" Type="http://schemas.openxmlformats.org/officeDocument/2006/relationships/slide" Target="slides/slide54.xml"/><Relationship Id="rId5" Type="http://schemas.openxmlformats.org/officeDocument/2006/relationships/slide" Target="slides/slide35.xml"/><Relationship Id="rId15" Type="http://schemas.openxmlformats.org/officeDocument/2006/relationships/slide" Target="slides/slide63.xml"/><Relationship Id="rId10" Type="http://schemas.openxmlformats.org/officeDocument/2006/relationships/slide" Target="slides/slide53.xml"/><Relationship Id="rId4" Type="http://schemas.openxmlformats.org/officeDocument/2006/relationships/slide" Target="slides/slide34.xml"/><Relationship Id="rId9" Type="http://schemas.openxmlformats.org/officeDocument/2006/relationships/slide" Target="slides/slide51.xml"/><Relationship Id="rId14" Type="http://schemas.openxmlformats.org/officeDocument/2006/relationships/slide" Target="slides/slide6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image" Target="../media/image37.emf"/><Relationship Id="rId4" Type="http://schemas.openxmlformats.org/officeDocument/2006/relationships/image" Target="../media/image40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41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wmf"/><Relationship Id="rId1" Type="http://schemas.openxmlformats.org/officeDocument/2006/relationships/image" Target="../media/image42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4" Type="http://schemas.openxmlformats.org/officeDocument/2006/relationships/image" Target="../media/image12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Relationship Id="rId4" Type="http://schemas.openxmlformats.org/officeDocument/2006/relationships/image" Target="../media/image56.e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12" Type="http://schemas.openxmlformats.org/officeDocument/2006/relationships/image" Target="../media/image68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Relationship Id="rId6" Type="http://schemas.openxmlformats.org/officeDocument/2006/relationships/image" Target="../media/image62.emf"/><Relationship Id="rId11" Type="http://schemas.openxmlformats.org/officeDocument/2006/relationships/image" Target="../media/image67.emf"/><Relationship Id="rId5" Type="http://schemas.openxmlformats.org/officeDocument/2006/relationships/image" Target="../media/image61.emf"/><Relationship Id="rId10" Type="http://schemas.openxmlformats.org/officeDocument/2006/relationships/image" Target="../media/image66.emf"/><Relationship Id="rId4" Type="http://schemas.openxmlformats.org/officeDocument/2006/relationships/image" Target="../media/image60.emf"/><Relationship Id="rId9" Type="http://schemas.openxmlformats.org/officeDocument/2006/relationships/image" Target="../media/image65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image" Target="../media/image75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image" Target="../media/image8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image" Target="../media/image88.emf"/><Relationship Id="rId4" Type="http://schemas.openxmlformats.org/officeDocument/2006/relationships/image" Target="../media/image91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image" Target="../media/image92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image" Target="../media/image98.emf"/><Relationship Id="rId4" Type="http://schemas.openxmlformats.org/officeDocument/2006/relationships/image" Target="../media/image101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image" Target="../media/image102.emf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image" Target="../media/image113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image" Target="../media/image126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image" Target="../media/image128.emf"/><Relationship Id="rId5" Type="http://schemas.openxmlformats.org/officeDocument/2006/relationships/image" Target="../media/image132.emf"/><Relationship Id="rId4" Type="http://schemas.openxmlformats.org/officeDocument/2006/relationships/image" Target="../media/image13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image" Target="../media/image13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image" Target="../media/image138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5" tIns="47668" rIns="95335" bIns="47668" numCol="1" anchor="t" anchorCtr="0" compatLnSpc="1">
            <a:prstTxWarp prst="textNoShape">
              <a:avLst/>
            </a:prstTxWarp>
          </a:bodyPr>
          <a:lstStyle>
            <a:lvl1pPr defTabSz="954088" rtl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5" tIns="47668" rIns="95335" bIns="47668" numCol="1" anchor="t" anchorCtr="0" compatLnSpc="1">
            <a:prstTxWarp prst="textNoShape">
              <a:avLst/>
            </a:prstTxWarp>
          </a:bodyPr>
          <a:lstStyle>
            <a:lvl1pPr algn="r" defTabSz="954088" rtl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5" tIns="47668" rIns="95335" bIns="47668" numCol="1" anchor="b" anchorCtr="0" compatLnSpc="1">
            <a:prstTxWarp prst="textNoShape">
              <a:avLst/>
            </a:prstTxWarp>
          </a:bodyPr>
          <a:lstStyle>
            <a:lvl1pPr defTabSz="954088" rtl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5" tIns="47668" rIns="95335" bIns="47668" numCol="1" anchor="b" anchorCtr="0" compatLnSpc="1">
            <a:prstTxWarp prst="textNoShape">
              <a:avLst/>
            </a:prstTxWarp>
          </a:bodyPr>
          <a:lstStyle>
            <a:lvl1pPr algn="r" defTabSz="954088" rtl="1">
              <a:defRPr sz="130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533EB6B7-D5FE-4235-A7F9-F2D0A51C4B8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00480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5" tIns="47668" rIns="95335" bIns="47668" numCol="1" anchor="t" anchorCtr="0" compatLnSpc="1">
            <a:prstTxWarp prst="textNoShape">
              <a:avLst/>
            </a:prstTxWarp>
          </a:bodyPr>
          <a:lstStyle>
            <a:lvl1pPr defTabSz="954088" rtl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5" tIns="47668" rIns="95335" bIns="47668" numCol="1" anchor="t" anchorCtr="0" compatLnSpc="1">
            <a:prstTxWarp prst="textNoShape">
              <a:avLst/>
            </a:prstTxWarp>
          </a:bodyPr>
          <a:lstStyle>
            <a:lvl1pPr algn="r" defTabSz="954088" rtl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9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5" tIns="47668" rIns="95335" bIns="476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 noProof="0" smtClean="0"/>
              <a:t>Click to edit Master text styles</a:t>
            </a:r>
          </a:p>
          <a:p>
            <a:pPr lvl="1"/>
            <a:r>
              <a:rPr lang="en-US" altLang="he-IL" noProof="0" smtClean="0"/>
              <a:t>Second level</a:t>
            </a:r>
          </a:p>
          <a:p>
            <a:pPr lvl="2"/>
            <a:r>
              <a:rPr lang="en-US" altLang="he-IL" noProof="0" smtClean="0"/>
              <a:t>Third level</a:t>
            </a:r>
          </a:p>
          <a:p>
            <a:pPr lvl="3"/>
            <a:r>
              <a:rPr lang="en-US" altLang="he-IL" noProof="0" smtClean="0"/>
              <a:t>Fourth level</a:t>
            </a:r>
          </a:p>
          <a:p>
            <a:pPr lvl="4"/>
            <a:r>
              <a:rPr lang="en-US" altLang="he-IL" noProof="0" smtClean="0"/>
              <a:t>Fifth level</a:t>
            </a:r>
            <a:endParaRPr lang="en-US" altLang="en-US" noProof="0" smtClean="0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5" tIns="47668" rIns="95335" bIns="47668" numCol="1" anchor="b" anchorCtr="0" compatLnSpc="1">
            <a:prstTxWarp prst="textNoShape">
              <a:avLst/>
            </a:prstTxWarp>
          </a:bodyPr>
          <a:lstStyle>
            <a:lvl1pPr defTabSz="954088" rtl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35" tIns="47668" rIns="95335" bIns="47668" numCol="1" anchor="b" anchorCtr="0" compatLnSpc="1">
            <a:prstTxWarp prst="textNoShape">
              <a:avLst/>
            </a:prstTxWarp>
          </a:bodyPr>
          <a:lstStyle>
            <a:lvl1pPr algn="r" defTabSz="954088" rtl="1">
              <a:defRPr sz="130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21F7C027-DA30-43E5-BF8E-A60EC28A77ED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57629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D8CB67-F17D-4E21-9004-C59627DAE6A2}" type="slidenum">
              <a:rPr lang="he-IL" altLang="en-US" smtClean="0"/>
              <a:pPr/>
              <a:t>1</a:t>
            </a:fld>
            <a:endParaRPr lang="en-US" altLang="en-US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4762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DD9C8E-560A-4C21-89A7-B55B5B70FBC0}" type="slidenum">
              <a:rPr lang="he-IL" altLang="en-US" smtClean="0"/>
              <a:pPr/>
              <a:t>10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01949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CDF960-0115-451E-8ED4-654DCFE2D897}" type="slidenum">
              <a:rPr lang="he-IL" altLang="en-US" smtClean="0"/>
              <a:pPr/>
              <a:t>11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70104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B5E8FF-4820-4936-B833-50EBD04AD145}" type="slidenum">
              <a:rPr lang="he-IL" altLang="en-US" smtClean="0"/>
              <a:pPr/>
              <a:t>12</a:t>
            </a:fld>
            <a:endParaRPr lang="en-US" altLang="en-US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93067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A2C36D-C11F-4C67-8629-D6D4177FD8A4}" type="slidenum">
              <a:rPr lang="he-IL" altLang="en-US" smtClean="0"/>
              <a:pPr/>
              <a:t>14</a:t>
            </a:fld>
            <a:endParaRPr lang="en-US" alt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30060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8B862BAE-67FF-47A6-A028-E99C1DAA4D1C}" type="slidenum">
              <a:rPr lang="he-IL" altLang="en-US" sz="1200">
                <a:latin typeface="Times New Roman" panose="02020603050405020304" pitchFamily="18" charset="0"/>
              </a:rPr>
              <a:pPr/>
              <a:t>15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650848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5C135EF7-FBF2-44E1-93AA-2C622551527C}" type="slidenum">
              <a:rPr lang="he-IL" altLang="en-US" sz="1200">
                <a:latin typeface="Times New Roman" panose="02020603050405020304" pitchFamily="18" charset="0"/>
              </a:rPr>
              <a:pPr/>
              <a:t>16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361711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97C6C37B-E3FC-48B6-BAC4-0E057BC82611}" type="slidenum">
              <a:rPr lang="he-IL" altLang="en-US" sz="1200">
                <a:latin typeface="Times New Roman" panose="02020603050405020304" pitchFamily="18" charset="0"/>
              </a:rPr>
              <a:pPr/>
              <a:t>17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6763"/>
            <a:ext cx="5118100" cy="3838575"/>
          </a:xfrm>
          <a:solidFill>
            <a:srgbClr val="FFFFFF"/>
          </a:solidFill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6436" tIns="48218" rIns="96436" bIns="48218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16495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96EF02B2-750F-4555-8A6D-B4A784FDDF39}" type="slidenum">
              <a:rPr lang="he-IL" altLang="en-US" sz="1200">
                <a:latin typeface="Times New Roman" panose="02020603050405020304" pitchFamily="18" charset="0"/>
              </a:rPr>
              <a:pPr/>
              <a:t>18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6763"/>
            <a:ext cx="5118100" cy="3838575"/>
          </a:xfrm>
          <a:solidFill>
            <a:srgbClr val="FFFFFF"/>
          </a:solidFill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6436" tIns="48218" rIns="96436" bIns="48218"/>
          <a:lstStyle/>
          <a:p>
            <a:r>
              <a:rPr lang="en-US" altLang="he-IL" sz="2800" smtClean="0"/>
              <a:t>When the two image planes and the center of projections are known, it is possible to compute the 3D location of a point from the two images.</a:t>
            </a:r>
          </a:p>
        </p:txBody>
      </p:sp>
    </p:spTree>
    <p:extLst>
      <p:ext uri="{BB962C8B-B14F-4D97-AF65-F5344CB8AC3E}">
        <p14:creationId xmlns:p14="http://schemas.microsoft.com/office/powerpoint/2010/main" val="4027715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63A28B94-595D-43E9-BB2A-F4F60B56E1B4}" type="slidenum">
              <a:rPr lang="he-IL" altLang="en-US" sz="1200">
                <a:latin typeface="Times New Roman" panose="02020603050405020304" pitchFamily="18" charset="0"/>
              </a:rPr>
              <a:pPr/>
              <a:t>19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5703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61DE74DC-8CD5-4357-8BE0-00961795FF81}" type="slidenum">
              <a:rPr lang="he-IL" altLang="en-US" sz="1200">
                <a:latin typeface="Times New Roman" panose="02020603050405020304" pitchFamily="18" charset="0"/>
              </a:rPr>
              <a:pPr/>
              <a:t>20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6763"/>
            <a:ext cx="5118100" cy="3838575"/>
          </a:xfrm>
          <a:solidFill>
            <a:srgbClr val="FFFFFF"/>
          </a:solidFill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6436" tIns="48218" rIns="96436" bIns="48218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60169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4D4FD1-F709-4CD3-A06C-6B7FB99F213E}" type="slidenum">
              <a:rPr lang="he-IL" altLang="en-US" smtClean="0"/>
              <a:pPr/>
              <a:t>2</a:t>
            </a:fld>
            <a:endParaRPr lang="en-US" altLang="en-US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6790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E40E99-FB96-4E5E-BD4A-BA4606246906}" type="slidenum">
              <a:rPr lang="he-IL" altLang="en-US" smtClean="0"/>
              <a:pPr/>
              <a:t>21</a:t>
            </a:fld>
            <a:endParaRPr lang="en-US" altLang="en-US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993225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755AC8-CC88-4D70-BB9E-864E9BEA2BA0}" type="slidenum">
              <a:rPr lang="he-IL" altLang="en-US" smtClean="0"/>
              <a:pPr/>
              <a:t>22</a:t>
            </a:fld>
            <a:endParaRPr lang="en-US" altLang="en-US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921296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4D4703-1B75-45E8-BF84-72088D611E10}" type="slidenum">
              <a:rPr lang="he-IL" altLang="en-US" smtClean="0"/>
              <a:pPr/>
              <a:t>23</a:t>
            </a:fld>
            <a:endParaRPr lang="en-US" altLang="en-US" smtClean="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806175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7168F1-A9FB-4875-A3D4-F0D292332FBF}" type="slidenum">
              <a:rPr lang="he-IL" altLang="en-US" smtClean="0"/>
              <a:pPr/>
              <a:t>25</a:t>
            </a:fld>
            <a:endParaRPr lang="en-US" alt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522689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7168F1-A9FB-4875-A3D4-F0D292332FBF}" type="slidenum">
              <a:rPr lang="he-IL" altLang="en-US" smtClean="0"/>
              <a:pPr/>
              <a:t>26</a:t>
            </a:fld>
            <a:endParaRPr lang="en-US" alt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397082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AC73D6-55B8-4B1E-8E1C-C0CFFEDE61AE}" type="slidenum">
              <a:rPr lang="he-IL" altLang="en-US" smtClean="0"/>
              <a:pPr/>
              <a:t>27</a:t>
            </a:fld>
            <a:endParaRPr lang="en-US" altLang="en-US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355538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F7C027-DA30-43E5-BF8E-A60EC28A77ED}" type="slidenum">
              <a:rPr lang="he-IL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9050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F03CDC-2D57-4715-AD69-CF880D4F3C64}" type="slidenum">
              <a:rPr lang="he-IL" altLang="en-US" smtClean="0"/>
              <a:pPr/>
              <a:t>29</a:t>
            </a:fld>
            <a:endParaRPr lang="en-US" altLang="en-US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771967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C314F3-284B-4E61-9480-522F32487530}" type="slidenum">
              <a:rPr lang="he-IL" altLang="en-US" smtClean="0"/>
              <a:pPr/>
              <a:t>30</a:t>
            </a:fld>
            <a:endParaRPr lang="en-US" alt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2982519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5A3531-9353-4DA9-8A96-EF6E5EA07199}" type="slidenum">
              <a:rPr lang="he-IL" altLang="en-US" smtClean="0"/>
              <a:pPr/>
              <a:t>31</a:t>
            </a:fld>
            <a:endParaRPr lang="en-US" alt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752497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1CF5EE-718F-4106-B15D-4C14975AD4C5}" type="slidenum">
              <a:rPr lang="he-IL" altLang="en-US" smtClean="0"/>
              <a:pPr/>
              <a:t>3</a:t>
            </a:fld>
            <a:endParaRPr lang="en-US" altLang="en-US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646924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95C100-C57C-459F-B166-63C5E5B5B6DC}" type="slidenum">
              <a:rPr lang="he-IL" altLang="en-US" smtClean="0"/>
              <a:pPr/>
              <a:t>32</a:t>
            </a:fld>
            <a:endParaRPr lang="en-US" altLang="en-US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8027691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288DF-D0DC-43F7-B50C-03CACE22AB87}" type="slidenum">
              <a:rPr lang="he-IL" altLang="en-US" smtClean="0"/>
              <a:pPr/>
              <a:t>33</a:t>
            </a:fld>
            <a:endParaRPr lang="en-US" altLang="en-US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2513"/>
            <a:ext cx="5203825" cy="460375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6432" tIns="48216" rIns="96432" bIns="48216"/>
          <a:lstStyle/>
          <a:p>
            <a:r>
              <a:rPr lang="en-US" altLang="he-IL" sz="2800" smtClean="0"/>
              <a:t>When the two image planes and the center of projecions are known, it is possible to compute the 3D location of a point from the two images.</a:t>
            </a:r>
          </a:p>
        </p:txBody>
      </p:sp>
    </p:spTree>
    <p:extLst>
      <p:ext uri="{BB962C8B-B14F-4D97-AF65-F5344CB8AC3E}">
        <p14:creationId xmlns:p14="http://schemas.microsoft.com/office/powerpoint/2010/main" val="3903044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957020-5053-4436-9BEC-9E3173C2AE52}" type="slidenum">
              <a:rPr lang="he-IL" altLang="en-US" smtClean="0"/>
              <a:pPr/>
              <a:t>34</a:t>
            </a:fld>
            <a:endParaRPr lang="en-US" altLang="en-US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altLang="he-IL" sz="2800" smtClean="0"/>
              <a:t>When the two image planes and the center of projections are known, it is possible to compute the 3D location of a point from the two images.</a:t>
            </a:r>
          </a:p>
        </p:txBody>
      </p:sp>
    </p:spTree>
    <p:extLst>
      <p:ext uri="{BB962C8B-B14F-4D97-AF65-F5344CB8AC3E}">
        <p14:creationId xmlns:p14="http://schemas.microsoft.com/office/powerpoint/2010/main" val="2468089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372549-1EF8-4223-A0B2-E965230C64A2}" type="slidenum">
              <a:rPr lang="he-IL" altLang="en-US" smtClean="0"/>
              <a:pPr/>
              <a:t>35</a:t>
            </a:fld>
            <a:endParaRPr lang="en-US" altLang="en-US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663603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9ACBED-FA58-4A42-AF2C-4DD9A025A8B7}" type="slidenum">
              <a:rPr lang="he-IL" altLang="en-US" smtClean="0"/>
              <a:pPr/>
              <a:t>36</a:t>
            </a:fld>
            <a:endParaRPr lang="en-US" alt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35509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A2F105-453D-499F-9D21-44ED787481BD}" type="slidenum">
              <a:rPr lang="he-IL" altLang="en-US" smtClean="0"/>
              <a:pPr/>
              <a:t>37</a:t>
            </a:fld>
            <a:endParaRPr lang="en-US" alt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549522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C912BA-ACF0-41AF-8E73-7C9FDF06065C}" type="slidenum">
              <a:rPr lang="he-IL" altLang="en-US" smtClean="0"/>
              <a:pPr/>
              <a:t>38</a:t>
            </a:fld>
            <a:endParaRPr lang="en-US" altLang="en-US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3984470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A8E395-7CC6-4270-99D1-7D69DA2AF3F8}" type="slidenum">
              <a:rPr lang="he-IL" altLang="en-US" smtClean="0"/>
              <a:pPr/>
              <a:t>39</a:t>
            </a:fld>
            <a:endParaRPr lang="en-US" altLang="en-US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998659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053E3A-7713-491C-A049-86536AF2DE1D}" type="slidenum">
              <a:rPr lang="he-IL" altLang="en-US" smtClean="0"/>
              <a:pPr/>
              <a:t>40</a:t>
            </a:fld>
            <a:endParaRPr lang="en-US" altLang="en-US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1595668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C25143-9380-4C2D-A988-46BC507BD576}" type="slidenum">
              <a:rPr lang="he-IL" altLang="en-US" smtClean="0"/>
              <a:pPr/>
              <a:t>41</a:t>
            </a:fld>
            <a:endParaRPr lang="en-US" altLang="en-US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06091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4DF775-C43B-4877-BAB9-6A905DE4A56B}" type="slidenum">
              <a:rPr lang="he-IL" altLang="en-US" smtClean="0"/>
              <a:pPr/>
              <a:t>4</a:t>
            </a:fld>
            <a:endParaRPr lang="en-US" altLang="en-US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709878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338F45-37CD-479C-8C02-B715FC5B7DC0}" type="slidenum">
              <a:rPr lang="he-IL" altLang="en-US" smtClean="0"/>
              <a:pPr/>
              <a:t>42</a:t>
            </a:fld>
            <a:endParaRPr lang="en-US" altLang="en-US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369214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E50B0D-2688-42DA-8E6F-1F29F4FBEC85}" type="slidenum">
              <a:rPr lang="he-IL" altLang="en-US" smtClean="0"/>
              <a:pPr/>
              <a:t>43</a:t>
            </a:fld>
            <a:endParaRPr lang="en-US" altLang="en-US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3185316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3DAD19-E137-4A31-9147-5E21941857FE}" type="slidenum">
              <a:rPr lang="he-IL" altLang="en-US" smtClean="0"/>
              <a:pPr/>
              <a:t>44</a:t>
            </a:fld>
            <a:endParaRPr lang="en-US" altLang="en-US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8872141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6E0168B9-FA40-4948-AC35-EF4054799F15}" type="slidenum">
              <a:rPr lang="he-IL" altLang="en-US" sz="1200">
                <a:latin typeface="Times New Roman" panose="02020603050405020304" pitchFamily="18" charset="0"/>
              </a:rPr>
              <a:pPr/>
              <a:t>46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he-IL" sz="2800" smtClean="0"/>
              <a:t>When the two image planes and the center of projecions are known, it is possible to compute the 3D location of a point from the two images.</a:t>
            </a:r>
          </a:p>
        </p:txBody>
      </p:sp>
    </p:spTree>
    <p:extLst>
      <p:ext uri="{BB962C8B-B14F-4D97-AF65-F5344CB8AC3E}">
        <p14:creationId xmlns:p14="http://schemas.microsoft.com/office/powerpoint/2010/main" val="664902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01F7C3E9-E9EC-4728-9621-0DB8B32E6AA1}" type="slidenum">
              <a:rPr lang="he-IL" altLang="en-US" sz="1200">
                <a:latin typeface="Times New Roman" panose="02020603050405020304" pitchFamily="18" charset="0"/>
              </a:rPr>
              <a:pPr/>
              <a:t>47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e-IL" altLang="he-IL" smtClean="0"/>
          </a:p>
        </p:txBody>
      </p:sp>
    </p:spTree>
    <p:extLst>
      <p:ext uri="{BB962C8B-B14F-4D97-AF65-F5344CB8AC3E}">
        <p14:creationId xmlns:p14="http://schemas.microsoft.com/office/powerpoint/2010/main" val="4114159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5pPr>
            <a:lvl6pPr marL="25146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6pPr>
            <a:lvl7pPr marL="29718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7pPr>
            <a:lvl8pPr marL="34290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8pPr>
            <a:lvl9pPr marL="3886200" indent="-228600" algn="l" defTabSz="952500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 (Hebrew)" panose="02020603050405020304" pitchFamily="18" charset="0"/>
              </a:defRPr>
            </a:lvl9pPr>
          </a:lstStyle>
          <a:p>
            <a:fld id="{7D154537-B777-46FF-AAE1-354702A20F43}" type="slidenum">
              <a:rPr lang="he-IL" altLang="en-US" sz="1200">
                <a:latin typeface="Times New Roman" panose="02020603050405020304" pitchFamily="18" charset="0"/>
              </a:rPr>
              <a:pPr/>
              <a:t>48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he-IL" sz="2800" smtClean="0"/>
              <a:t>When the two image planes and the center of projecions are known, it is possible to compute the 3D location of a point from the two images.</a:t>
            </a:r>
          </a:p>
        </p:txBody>
      </p:sp>
    </p:spTree>
    <p:extLst>
      <p:ext uri="{BB962C8B-B14F-4D97-AF65-F5344CB8AC3E}">
        <p14:creationId xmlns:p14="http://schemas.microsoft.com/office/powerpoint/2010/main" val="31950006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4B96BC-BBE9-43EC-9917-5CE40DDE9143}" type="slidenum">
              <a:rPr lang="he-IL" altLang="en-US" smtClean="0"/>
              <a:pPr/>
              <a:t>49</a:t>
            </a:fld>
            <a:endParaRPr lang="en-US" altLang="en-US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2513"/>
            <a:ext cx="5203825" cy="460375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6432" tIns="48216" rIns="96432" bIns="48216"/>
          <a:lstStyle/>
          <a:p>
            <a:endParaRPr lang="en-US" altLang="he-IL" sz="2800" dirty="0" smtClean="0"/>
          </a:p>
        </p:txBody>
      </p:sp>
    </p:spTree>
    <p:extLst>
      <p:ext uri="{BB962C8B-B14F-4D97-AF65-F5344CB8AC3E}">
        <p14:creationId xmlns:p14="http://schemas.microsoft.com/office/powerpoint/2010/main" val="4031496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EA26B2-360C-48ED-B7A7-73C0B4954084}" type="slidenum">
              <a:rPr lang="he-IL" altLang="en-US" smtClean="0"/>
              <a:pPr/>
              <a:t>50</a:t>
            </a:fld>
            <a:endParaRPr lang="en-US" altLang="en-US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9064744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01E741-648B-44C3-B033-28C0A1A15061}" type="slidenum">
              <a:rPr lang="he-IL" altLang="en-US" smtClean="0"/>
              <a:pPr/>
              <a:t>51</a:t>
            </a:fld>
            <a:endParaRPr lang="en-US" altLang="en-US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8169031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B6B46A-AF1C-4D87-99E0-120DC8AF2E23}" type="slidenum">
              <a:rPr lang="he-IL" altLang="en-US" smtClean="0"/>
              <a:pPr/>
              <a:t>52</a:t>
            </a:fld>
            <a:endParaRPr lang="en-US" altLang="en-US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667963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9AC1FA-4794-4FA2-8E36-9240611F8686}" type="slidenum">
              <a:rPr lang="he-IL" altLang="en-US" smtClean="0"/>
              <a:pPr/>
              <a:t>5</a:t>
            </a:fld>
            <a:endParaRPr lang="en-US" alt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177147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9A7096-1C25-421C-A167-F548B8EAD72D}" type="slidenum">
              <a:rPr lang="he-IL" altLang="en-US" smtClean="0"/>
              <a:pPr/>
              <a:t>53</a:t>
            </a:fld>
            <a:endParaRPr lang="en-US" altLang="en-US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0618610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146425-F698-43A5-AAB8-0EB20EE6AB15}" type="slidenum">
              <a:rPr lang="he-IL" altLang="en-US" smtClean="0"/>
              <a:pPr/>
              <a:t>54</a:t>
            </a:fld>
            <a:endParaRPr lang="en-US" altLang="en-US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2513"/>
            <a:ext cx="5203825" cy="4603750"/>
          </a:xfrm>
          <a:noFill/>
          <a:ln/>
        </p:spPr>
        <p:txBody>
          <a:bodyPr lIns="96418" tIns="48209" rIns="96418" bIns="48209"/>
          <a:lstStyle/>
          <a:p>
            <a:endParaRPr lang="en-US" altLang="he-IL" sz="2800" dirty="0" smtClean="0"/>
          </a:p>
        </p:txBody>
      </p:sp>
    </p:spTree>
    <p:extLst>
      <p:ext uri="{BB962C8B-B14F-4D97-AF65-F5344CB8AC3E}">
        <p14:creationId xmlns:p14="http://schemas.microsoft.com/office/powerpoint/2010/main" val="17965253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9B1BDB-0C9B-4767-9F7A-5C2546C5E933}" type="slidenum">
              <a:rPr lang="he-IL" altLang="en-US" smtClean="0"/>
              <a:pPr/>
              <a:t>55</a:t>
            </a:fld>
            <a:endParaRPr lang="en-US" altLang="en-US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2513"/>
            <a:ext cx="5203825" cy="4603750"/>
          </a:xfrm>
          <a:noFill/>
          <a:ln/>
        </p:spPr>
        <p:txBody>
          <a:bodyPr lIns="96418" tIns="48209" rIns="96418" bIns="48209"/>
          <a:lstStyle/>
          <a:p>
            <a:endParaRPr lang="en-US" altLang="he-IL" sz="2800" smtClean="0"/>
          </a:p>
        </p:txBody>
      </p:sp>
    </p:spTree>
    <p:extLst>
      <p:ext uri="{BB962C8B-B14F-4D97-AF65-F5344CB8AC3E}">
        <p14:creationId xmlns:p14="http://schemas.microsoft.com/office/powerpoint/2010/main" val="6587308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25EA78-0E77-485F-B9DF-B91324EF9589}" type="slidenum">
              <a:rPr lang="he-IL" altLang="en-US" smtClean="0"/>
              <a:pPr/>
              <a:t>56</a:t>
            </a:fld>
            <a:endParaRPr lang="en-US" altLang="en-US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2513"/>
            <a:ext cx="5203825" cy="4603750"/>
          </a:xfrm>
          <a:noFill/>
          <a:ln/>
        </p:spPr>
        <p:txBody>
          <a:bodyPr lIns="96432" tIns="48216" rIns="96432" bIns="48216"/>
          <a:lstStyle/>
          <a:p>
            <a:r>
              <a:rPr lang="en-US" altLang="he-IL" sz="2800" dirty="0" smtClean="0"/>
              <a:t>the </a:t>
            </a:r>
            <a:r>
              <a:rPr lang="en-US" altLang="he-IL" sz="2800" dirty="0" smtClean="0"/>
              <a:t>3D location of a point from the two images.</a:t>
            </a:r>
          </a:p>
        </p:txBody>
      </p:sp>
    </p:spTree>
    <p:extLst>
      <p:ext uri="{BB962C8B-B14F-4D97-AF65-F5344CB8AC3E}">
        <p14:creationId xmlns:p14="http://schemas.microsoft.com/office/powerpoint/2010/main" val="39306339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AA7E4E-6A57-4477-A25B-39C07184FB1F}" type="slidenum">
              <a:rPr lang="he-IL" altLang="en-US" smtClean="0"/>
              <a:pPr/>
              <a:t>57</a:t>
            </a:fld>
            <a:endParaRPr lang="en-US" altLang="en-US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9095611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943561-5515-4102-BEB7-3C13CF557D68}" type="slidenum">
              <a:rPr lang="he-IL" altLang="en-US" smtClean="0"/>
              <a:pPr/>
              <a:t>59</a:t>
            </a:fld>
            <a:endParaRPr lang="en-US" altLang="en-US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5321" tIns="47661" rIns="95321" bIns="47661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061759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95A9C3-476F-4980-9A8F-73E9DAF97F9C}" type="slidenum">
              <a:rPr lang="he-IL" altLang="en-US" smtClean="0"/>
              <a:pPr/>
              <a:t>60</a:t>
            </a:fld>
            <a:endParaRPr lang="en-US" altLang="en-US" smtClean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661356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4D4703-1B75-45E8-BF84-72088D611E10}" type="slidenum">
              <a:rPr lang="he-IL" altLang="en-US" smtClean="0"/>
              <a:pPr/>
              <a:t>61</a:t>
            </a:fld>
            <a:endParaRPr lang="en-US" altLang="en-US" smtClean="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1160126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086F5A-D02D-493F-BAC9-FC80FAC48457}" type="slidenum">
              <a:rPr lang="he-IL" altLang="en-US" smtClean="0"/>
              <a:pPr/>
              <a:t>62</a:t>
            </a:fld>
            <a:endParaRPr lang="en-US" altLang="en-US" smtClean="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5307" tIns="47654" rIns="95307" bIns="47654"/>
          <a:lstStyle/>
          <a:p>
            <a:r>
              <a:rPr lang="en-US" altLang="he-IL" sz="2800" dirty="0" smtClean="0"/>
              <a:t>When the two image planes and the center of projections are known, it is possible to compute the 3D location of a point from the two images.</a:t>
            </a:r>
          </a:p>
        </p:txBody>
      </p:sp>
    </p:spTree>
    <p:extLst>
      <p:ext uri="{BB962C8B-B14F-4D97-AF65-F5344CB8AC3E}">
        <p14:creationId xmlns:p14="http://schemas.microsoft.com/office/powerpoint/2010/main" val="37597989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5C4E4A-B563-43A4-87E6-A93720A91D1A}" type="slidenum">
              <a:rPr lang="he-IL" altLang="en-US" smtClean="0"/>
              <a:pPr/>
              <a:t>63</a:t>
            </a:fld>
            <a:endParaRPr lang="en-US" altLang="en-US" smtClean="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5307" tIns="47654" rIns="95307" bIns="47654"/>
          <a:lstStyle/>
          <a:p>
            <a:endParaRPr lang="en-US" altLang="he-IL" sz="2800" dirty="0" smtClean="0"/>
          </a:p>
        </p:txBody>
      </p:sp>
    </p:spTree>
    <p:extLst>
      <p:ext uri="{BB962C8B-B14F-4D97-AF65-F5344CB8AC3E}">
        <p14:creationId xmlns:p14="http://schemas.microsoft.com/office/powerpoint/2010/main" val="3931911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7D3D60-D9A8-400E-989B-21E1D8183735}" type="slidenum">
              <a:rPr lang="he-IL" altLang="en-US" smtClean="0"/>
              <a:pPr/>
              <a:t>6</a:t>
            </a:fld>
            <a:endParaRPr lang="en-US" altLang="en-US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774245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23A00F-1ADE-4E1D-BDD7-EBB4BF5DDFEC}" type="slidenum">
              <a:rPr lang="he-IL" altLang="en-US" smtClean="0"/>
              <a:pPr/>
              <a:t>64</a:t>
            </a:fld>
            <a:endParaRPr lang="en-US" altLang="en-US" smtClean="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1951336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618693-621F-4BDE-9868-9C7C8EA6C060}" type="slidenum">
              <a:rPr lang="he-IL" altLang="en-US" smtClean="0"/>
              <a:pPr/>
              <a:t>65</a:t>
            </a:fld>
            <a:endParaRPr lang="en-US" altLang="en-US" smtClean="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7654794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064CDE-58A2-40BE-9AC5-D50866C557C2}" type="slidenum">
              <a:rPr lang="he-IL" altLang="en-US" smtClean="0"/>
              <a:pPr/>
              <a:t>66</a:t>
            </a:fld>
            <a:endParaRPr lang="en-US" altLang="en-US" smtClean="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2028178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E0D22B-DDA3-44F3-BE4B-9056CC35C91F}" type="slidenum">
              <a:rPr lang="he-IL" altLang="en-US" smtClean="0"/>
              <a:pPr/>
              <a:t>67</a:t>
            </a:fld>
            <a:endParaRPr lang="en-US" altLang="en-US" smtClean="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1374363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0BD58B-6BAF-4618-A6A7-4CDB578F7341}" type="slidenum">
              <a:rPr lang="he-IL" altLang="en-US" smtClean="0"/>
              <a:pPr/>
              <a:t>68</a:t>
            </a:fld>
            <a:endParaRPr lang="en-US" altLang="en-US" smtClean="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7189756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D39490-D2AE-462D-A9BF-0456C7F61276}" type="slidenum">
              <a:rPr lang="he-IL" altLang="en-US" smtClean="0"/>
              <a:pPr/>
              <a:t>69</a:t>
            </a:fld>
            <a:endParaRPr lang="en-US" altLang="en-US" smtClean="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4471446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B2DE55-085F-4A37-80D3-20A3A37497DF}" type="slidenum">
              <a:rPr lang="he-IL" altLang="en-US" smtClean="0"/>
              <a:pPr/>
              <a:t>70</a:t>
            </a:fld>
            <a:endParaRPr lang="en-US" altLang="en-US" smtClean="0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4064606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308510-02FC-4A97-BECE-E8F5E6DD7C5E}" type="slidenum">
              <a:rPr lang="he-IL" altLang="en-US" smtClean="0"/>
              <a:pPr/>
              <a:t>71</a:t>
            </a:fld>
            <a:endParaRPr lang="en-US" altLang="en-US" smtClean="0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8231088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2FFD8A-2255-4F30-B242-762DC91B250B}" type="slidenum">
              <a:rPr lang="he-IL" altLang="en-US" smtClean="0"/>
              <a:pPr/>
              <a:t>72</a:t>
            </a:fld>
            <a:endParaRPr lang="en-US" altLang="en-US" smtClean="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7304184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4186DB-AE71-4600-AC22-FBE1A02AB851}" type="slidenum">
              <a:rPr lang="he-IL" altLang="en-US" smtClean="0"/>
              <a:pPr/>
              <a:t>74</a:t>
            </a:fld>
            <a:endParaRPr lang="en-US" altLang="en-US" smtClean="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413348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2DC7DE-3410-449F-8069-94F3D16D4459}" type="slidenum">
              <a:rPr lang="he-IL" altLang="en-US" smtClean="0"/>
              <a:pPr/>
              <a:t>7</a:t>
            </a:fld>
            <a:endParaRPr lang="en-US" altLang="en-US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89611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67BC6C-471D-406A-8B3F-A54A184273CB}" type="slidenum">
              <a:rPr lang="he-IL" altLang="en-US" smtClean="0"/>
              <a:pPr/>
              <a:t>75</a:t>
            </a:fld>
            <a:endParaRPr lang="en-US" altLang="en-US" smtClean="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5569987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0B9BB1-3337-4579-A2BE-B55BC79E2F2C}" type="slidenum">
              <a:rPr lang="he-IL" altLang="en-US" smtClean="0"/>
              <a:pPr/>
              <a:t>77</a:t>
            </a:fld>
            <a:endParaRPr lang="en-US" altLang="en-US" smtClean="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1163321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D65C6F-8593-43D3-9A7B-ECD02DE9A88F}" type="slidenum">
              <a:rPr lang="he-IL" altLang="en-US" smtClean="0"/>
              <a:pPr/>
              <a:t>78</a:t>
            </a:fld>
            <a:endParaRPr lang="en-US" altLang="en-US" smtClean="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4454840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6E151E-D7A3-42B1-A23E-F9F575E9D264}" type="slidenum">
              <a:rPr lang="he-IL" altLang="en-US" smtClean="0"/>
              <a:pPr/>
              <a:t>79</a:t>
            </a:fld>
            <a:endParaRPr lang="en-US" altLang="en-US" smtClean="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41224090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6601F3-B17E-4C42-98B4-6964627A73D2}" type="slidenum">
              <a:rPr lang="he-IL" altLang="en-US" smtClean="0"/>
              <a:pPr/>
              <a:t>80</a:t>
            </a:fld>
            <a:endParaRPr lang="en-US" altLang="en-US" smtClean="0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64080198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CFCEC7-E418-469E-8358-0E5A9B2C93CC}" type="slidenum">
              <a:rPr lang="he-IL" altLang="en-US" smtClean="0"/>
              <a:pPr/>
              <a:t>81</a:t>
            </a:fld>
            <a:endParaRPr lang="en-US" altLang="en-US" smtClean="0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6475721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31B2C0-E57D-4FB7-A9C0-B5EFB6A68F9D}" type="slidenum">
              <a:rPr lang="he-IL" altLang="en-US" smtClean="0"/>
              <a:pPr/>
              <a:t>84</a:t>
            </a:fld>
            <a:endParaRPr lang="en-US" altLang="en-US" smtClean="0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6253963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1A30A1-7EE8-422F-9730-65407FC7592A}" type="slidenum">
              <a:rPr lang="he-IL" altLang="en-US" smtClean="0"/>
              <a:pPr/>
              <a:t>85</a:t>
            </a:fld>
            <a:endParaRPr lang="en-US" altLang="en-US" smtClean="0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55161822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49248" y="767926"/>
            <a:ext cx="5200805" cy="3837980"/>
          </a:xfrm>
          <a:ln/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42FAF9-CCA9-47CE-9A99-D9607ED44D24}" type="slidenum">
              <a:rPr lang="en-US" smtClean="0"/>
              <a:pPr/>
              <a:t>86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1255684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0FD02F-9EC1-4D82-9BD8-5F4ECB75A41A}" type="slidenum">
              <a:rPr lang="he-IL" altLang="en-US" smtClean="0"/>
              <a:pPr/>
              <a:t>88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4225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DE1FBE-99D3-4CD2-A326-E17C0A95BEC9}" type="slidenum">
              <a:rPr lang="he-IL" altLang="en-US" smtClean="0"/>
              <a:pPr/>
              <a:t>8</a:t>
            </a:fld>
            <a:endParaRPr lang="en-US" altLang="en-US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6678404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4DA532-4473-4E0F-8C09-71BE5424AEB8}" type="slidenum">
              <a:rPr lang="he-IL" altLang="en-US" smtClean="0"/>
              <a:pPr/>
              <a:t>89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5610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E10C6C-BAEC-4905-B032-B0B6C7103F06}" type="slidenum">
              <a:rPr lang="he-IL" altLang="en-US" smtClean="0"/>
              <a:pPr/>
              <a:t>90</a:t>
            </a:fld>
            <a:endParaRPr lang="en-US" altLang="en-US" smtClean="0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dirty="0" smtClean="0"/>
          </a:p>
        </p:txBody>
      </p:sp>
    </p:spTree>
    <p:extLst>
      <p:ext uri="{BB962C8B-B14F-4D97-AF65-F5344CB8AC3E}">
        <p14:creationId xmlns:p14="http://schemas.microsoft.com/office/powerpoint/2010/main" val="8691960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F19DAE-652B-4652-AF54-EDAF7C9CDC78}" type="slidenum">
              <a:rPr lang="he-IL" altLang="en-US" smtClean="0"/>
              <a:pPr/>
              <a:t>92</a:t>
            </a:fld>
            <a:endParaRPr lang="en-US" altLang="en-US" smtClean="0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13730276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0031BE-0C42-48AB-AF60-01ECAAEFFBAB}" type="slidenum">
              <a:rPr lang="he-IL" altLang="en-US" smtClean="0"/>
              <a:pPr/>
              <a:t>93</a:t>
            </a:fld>
            <a:endParaRPr lang="en-US" altLang="en-US" smtClean="0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58885161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A091B7-4DED-40D9-B839-6617896AB60A}" type="slidenum">
              <a:rPr lang="he-IL" altLang="en-US" smtClean="0"/>
              <a:pPr/>
              <a:t>94</a:t>
            </a:fld>
            <a:endParaRPr lang="en-US" altLang="en-US" smtClean="0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4196845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06D80A-3B2F-4D46-8D78-F1E82043057A}" type="slidenum">
              <a:rPr lang="he-IL" altLang="en-US" smtClean="0"/>
              <a:pPr/>
              <a:t>95</a:t>
            </a:fld>
            <a:endParaRPr lang="en-US" altLang="en-US" smtClean="0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8294599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B85B50-5CA4-4791-A421-BE77701CFD52}" type="slidenum">
              <a:rPr lang="he-IL" altLang="en-US" smtClean="0"/>
              <a:pPr/>
              <a:t>96</a:t>
            </a:fld>
            <a:endParaRPr lang="en-US" altLang="en-US" smtClean="0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53708278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1B5C27-FC80-49BB-8AC9-046964D9BC19}" type="slidenum">
              <a:rPr lang="he-IL" altLang="en-US" smtClean="0"/>
              <a:pPr/>
              <a:t>97</a:t>
            </a:fld>
            <a:endParaRPr lang="en-US" altLang="en-US" smtClean="0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56362709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7BA4BD-BDA4-421C-8A49-2FBF75FCDA49}" type="slidenum">
              <a:rPr lang="he-IL" altLang="en-US" smtClean="0"/>
              <a:pPr/>
              <a:t>98</a:t>
            </a:fld>
            <a:endParaRPr lang="en-US" altLang="en-US" smtClean="0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86324445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73F087-9DB7-4833-822C-4961CDB29D71}" type="slidenum">
              <a:rPr lang="he-IL" altLang="en-US"/>
              <a:pPr/>
              <a:t>99</a:t>
            </a:fld>
            <a:endParaRPr lang="en-US" alt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9938"/>
            <a:ext cx="5114925" cy="3836987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5905" y="4860784"/>
            <a:ext cx="5207490" cy="4604260"/>
          </a:xfrm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967735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245426-49BF-4D96-A58C-B55BD7B2CB65}" type="slidenum">
              <a:rPr lang="he-IL" altLang="en-US" smtClean="0"/>
              <a:pPr/>
              <a:t>9</a:t>
            </a:fld>
            <a:endParaRPr lang="en-US" altLang="en-US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5946870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e-IL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30091F-040A-4D5C-9E3F-A75B6296DCCE}" type="slidenum">
              <a:rPr lang="he-IL" altLang="en-US"/>
              <a:pPr/>
              <a:t>100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064034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FBFB8E-6F57-4824-97F5-9C80E06D0FC3}" type="slidenum">
              <a:rPr lang="he-IL" altLang="en-US"/>
              <a:pPr/>
              <a:t>101</a:t>
            </a:fld>
            <a:endParaRPr lang="en-US" alt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5175"/>
            <a:ext cx="5119688" cy="383857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577" y="4860784"/>
            <a:ext cx="5204148" cy="4609194"/>
          </a:xfrm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00326137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6B1DDD-79F8-47FC-97DB-50D847828F14}" type="slidenum">
              <a:rPr lang="he-IL" altLang="en-US"/>
              <a:pPr/>
              <a:t>103</a:t>
            </a:fld>
            <a:endParaRPr lang="en-US" alt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65175"/>
            <a:ext cx="5119688" cy="3838575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577" y="4860784"/>
            <a:ext cx="5204148" cy="4609194"/>
          </a:xfrm>
          <a:noFill/>
          <a:ln/>
        </p:spPr>
        <p:txBody>
          <a:bodyPr/>
          <a:lstStyle/>
          <a:p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27636824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8F7409-D29D-46E7-8335-47D0E93F3ADA}" type="slidenum">
              <a:rPr lang="he-IL" altLang="en-US"/>
              <a:pPr/>
              <a:t>104</a:t>
            </a:fld>
            <a:endParaRPr lang="en-US" altLang="en-US"/>
          </a:p>
        </p:txBody>
      </p:sp>
      <p:sp>
        <p:nvSpPr>
          <p:cNvPr id="88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8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9979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8F7409-D29D-46E7-8335-47D0E93F3ADA}" type="slidenum">
              <a:rPr lang="he-IL" altLang="en-US"/>
              <a:pPr/>
              <a:t>106</a:t>
            </a:fld>
            <a:endParaRPr lang="en-US" altLang="en-US"/>
          </a:p>
        </p:txBody>
      </p:sp>
      <p:sp>
        <p:nvSpPr>
          <p:cNvPr id="88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8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8433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45900F-9794-4E79-8BC2-686AD3FC746B}" type="slidenum">
              <a:rPr lang="he-IL" altLang="en-US"/>
              <a:pPr/>
              <a:t>107</a:t>
            </a:fld>
            <a:endParaRPr lang="en-US" altLang="en-US"/>
          </a:p>
        </p:txBody>
      </p:sp>
      <p:sp>
        <p:nvSpPr>
          <p:cNvPr id="88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8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175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371412-F289-4C52-BCBE-19FED1C40E78}" type="slidenum">
              <a:rPr lang="he-IL" altLang="en-US"/>
              <a:pPr/>
              <a:t>108</a:t>
            </a:fld>
            <a:endParaRPr lang="en-US" altLang="en-US"/>
          </a:p>
        </p:txBody>
      </p:sp>
      <p:sp>
        <p:nvSpPr>
          <p:cNvPr id="89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9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3534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ADD61D-10D8-4ABA-B913-B721E6471B93}" type="slidenum">
              <a:rPr lang="he-IL" altLang="en-US"/>
              <a:pPr/>
              <a:t>109</a:t>
            </a:fld>
            <a:endParaRPr lang="en-US" altLang="en-US"/>
          </a:p>
        </p:txBody>
      </p:sp>
      <p:sp>
        <p:nvSpPr>
          <p:cNvPr id="89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9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6507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31B85D-63DE-434A-AF40-CFC9F7633212}" type="slidenum">
              <a:rPr lang="he-IL" altLang="en-US"/>
              <a:pPr/>
              <a:t>110</a:t>
            </a:fld>
            <a:endParaRPr lang="en-US" altLang="en-US"/>
          </a:p>
        </p:txBody>
      </p:sp>
      <p:sp>
        <p:nvSpPr>
          <p:cNvPr id="90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90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9004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C44087-9150-405B-9528-1BFA5FE5785F}" type="slidenum">
              <a:rPr lang="he-IL" altLang="en-US"/>
              <a:pPr/>
              <a:t>111</a:t>
            </a:fld>
            <a:endParaRPr lang="en-US" altLang="en-US"/>
          </a:p>
        </p:txBody>
      </p:sp>
      <p:sp>
        <p:nvSpPr>
          <p:cNvPr id="89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89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35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pain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1828800"/>
            <a:ext cx="82296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IDC_HE blu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6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he-IL"/>
              <a:t>Click to edit Master title style</a:t>
            </a:r>
          </a:p>
        </p:txBody>
      </p:sp>
      <p:sp>
        <p:nvSpPr>
          <p:cNvPr id="386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886200"/>
            <a:ext cx="6400800" cy="1771650"/>
          </a:xfrm>
        </p:spPr>
        <p:txBody>
          <a:bodyPr/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US" altLang="he-IL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11200" y="6229350"/>
            <a:ext cx="1930400" cy="514350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49600" y="6229350"/>
            <a:ext cx="2844800" cy="514350"/>
          </a:xfrm>
        </p:spPr>
        <p:txBody>
          <a:bodyPr/>
          <a:lstStyle>
            <a:lvl1pPr>
              <a:defRPr b="0"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604000" y="6229350"/>
            <a:ext cx="1828800" cy="514350"/>
          </a:xfrm>
        </p:spPr>
        <p:txBody>
          <a:bodyPr/>
          <a:lstStyle>
            <a:lvl1pPr>
              <a:defRPr sz="1400"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fld id="{32408D3D-14A1-4F0D-9FC4-E4B9DABF8B3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187FDE-46F4-41E6-B7D4-C21CDE2A0FE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457200"/>
            <a:ext cx="2044700" cy="5600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5981700" cy="5600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6FD709-DCD1-4110-A524-B7A9FDBC8AE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22800" y="1885950"/>
            <a:ext cx="4013200" cy="2009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22800" y="4048125"/>
            <a:ext cx="4013200" cy="2009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960A33-FCA3-4E2D-ADAB-5BE00554065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885950"/>
            <a:ext cx="4013200" cy="4171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DD8FD2-B30F-462E-9546-A5574C90977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F89D5-D331-4295-AFBB-3CFBA64CE643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002CB-C176-4A33-AD00-8BEE581262A7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C30EB1-1CC6-43D5-B020-448F371E114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7B297C-43D5-43F9-BC91-4DC6D3584C6F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7D71C-B49D-4EAF-B8CE-D1F02B5FAB30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D3CD38-9734-4ADC-A3AE-EE61B7C3673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DDA670-50B7-4E0C-9E24-D822C663A91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99C78-4638-4A80-A31C-7CAF115BF82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 smtClean="0"/>
              <a:t>Click to edit Master title style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85950"/>
            <a:ext cx="8178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 smtClean="0"/>
              <a:t>Click to edit Master text styles</a:t>
            </a:r>
          </a:p>
          <a:p>
            <a:pPr lvl="1"/>
            <a:r>
              <a:rPr lang="en-US" altLang="he-IL" smtClean="0"/>
              <a:t>Second level</a:t>
            </a:r>
          </a:p>
          <a:p>
            <a:pPr lvl="2"/>
            <a:r>
              <a:rPr lang="en-US" altLang="he-IL" smtClean="0"/>
              <a:t>Third level</a:t>
            </a:r>
          </a:p>
          <a:p>
            <a:pPr lvl="3"/>
            <a:r>
              <a:rPr lang="en-US" altLang="he-IL" smtClean="0"/>
              <a:t>Fourth level</a:t>
            </a:r>
          </a:p>
          <a:p>
            <a:pPr lvl="4"/>
            <a:r>
              <a:rPr lang="en-US" altLang="he-IL" smtClean="0"/>
              <a:t>Fifth level</a:t>
            </a:r>
          </a:p>
        </p:txBody>
      </p:sp>
      <p:sp>
        <p:nvSpPr>
          <p:cNvPr id="385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8502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6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D8A092A-C3D0-42AB-BC58-AA978C922FF1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85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94338" y="62182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 b="1"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/>
              <a:t>Computer Vision by Y. Moses</a:t>
            </a:r>
          </a:p>
        </p:txBody>
      </p:sp>
      <p:pic>
        <p:nvPicPr>
          <p:cNvPr id="32775" name="Picture 7" descr="IDC_HE blue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990099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32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800">
          <a:solidFill>
            <a:srgbClr val="003399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400">
          <a:solidFill>
            <a:srgbClr val="003399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990099"/>
        </a:buClr>
        <a:buFont typeface="Wingdings" pitchFamily="2" charset="2"/>
        <a:buChar char="§"/>
        <a:defRPr kumimoji="1" sz="2000">
          <a:solidFill>
            <a:srgbClr val="00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1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141.w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144.wmf"/><Relationship Id="rId4" Type="http://schemas.openxmlformats.org/officeDocument/2006/relationships/oleObject" Target="../embeddings/oleObject119.bin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jpeg"/><Relationship Id="rId3" Type="http://schemas.openxmlformats.org/officeDocument/2006/relationships/image" Target="../media/image149.jpeg"/><Relationship Id="rId7" Type="http://schemas.openxmlformats.org/officeDocument/2006/relationships/image" Target="../media/image153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jpeg"/><Relationship Id="rId11" Type="http://schemas.openxmlformats.org/officeDocument/2006/relationships/image" Target="../media/image157.jpeg"/><Relationship Id="rId5" Type="http://schemas.openxmlformats.org/officeDocument/2006/relationships/image" Target="../media/image151.jpeg"/><Relationship Id="rId10" Type="http://schemas.openxmlformats.org/officeDocument/2006/relationships/image" Target="../media/image156.jpeg"/><Relationship Id="rId4" Type="http://schemas.openxmlformats.org/officeDocument/2006/relationships/image" Target="../media/image150.jpeg"/><Relationship Id="rId9" Type="http://schemas.openxmlformats.org/officeDocument/2006/relationships/image" Target="../media/image155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16.bin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5.bin"/><Relationship Id="rId10" Type="http://schemas.openxmlformats.org/officeDocument/2006/relationships/oleObject" Target="../embeddings/oleObject19.bin"/><Relationship Id="rId4" Type="http://schemas.openxmlformats.org/officeDocument/2006/relationships/image" Target="../media/image19.jpeg"/><Relationship Id="rId9" Type="http://schemas.openxmlformats.org/officeDocument/2006/relationships/oleObject" Target="../embeddings/oleObject1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3.e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19.jpe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9.jpeg"/><Relationship Id="rId5" Type="http://schemas.openxmlformats.org/officeDocument/2006/relationships/image" Target="../media/image30.emf"/><Relationship Id="rId4" Type="http://schemas.openxmlformats.org/officeDocument/2006/relationships/oleObject" Target="../embeddings/oleObject26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3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31.emf"/><Relationship Id="rId4" Type="http://schemas.openxmlformats.org/officeDocument/2006/relationships/oleObject" Target="../embeddings/oleObject27.bin"/><Relationship Id="rId9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34.emf"/><Relationship Id="rId4" Type="http://schemas.openxmlformats.org/officeDocument/2006/relationships/oleObject" Target="../embeddings/oleObject30.bin"/><Relationship Id="rId9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40.emf"/><Relationship Id="rId5" Type="http://schemas.openxmlformats.org/officeDocument/2006/relationships/image" Target="../media/image37.e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41.emf"/><Relationship Id="rId4" Type="http://schemas.openxmlformats.org/officeDocument/2006/relationships/oleObject" Target="../embeddings/oleObject37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13" Type="http://schemas.openxmlformats.org/officeDocument/2006/relationships/image" Target="../media/image46.emf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43.wmf"/><Relationship Id="rId12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45.emf"/><Relationship Id="rId5" Type="http://schemas.openxmlformats.org/officeDocument/2006/relationships/image" Target="../media/image42.emf"/><Relationship Id="rId10" Type="http://schemas.openxmlformats.org/officeDocument/2006/relationships/oleObject" Target="../embeddings/oleObject42.bin"/><Relationship Id="rId4" Type="http://schemas.openxmlformats.org/officeDocument/2006/relationships/oleObject" Target="../embeddings/oleObject39.bin"/><Relationship Id="rId9" Type="http://schemas.openxmlformats.org/officeDocument/2006/relationships/image" Target="../media/image4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44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46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8.e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e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emf"/><Relationship Id="rId5" Type="http://schemas.openxmlformats.org/officeDocument/2006/relationships/image" Target="../media/image4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50.emf"/><Relationship Id="rId4" Type="http://schemas.openxmlformats.org/officeDocument/2006/relationships/oleObject" Target="../embeddings/oleObject47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52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51.emf"/><Relationship Id="rId4" Type="http://schemas.openxmlformats.org/officeDocument/2006/relationships/oleObject" Target="../embeddings/oleObject48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54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56.emf"/><Relationship Id="rId5" Type="http://schemas.openxmlformats.org/officeDocument/2006/relationships/image" Target="../media/image53.emf"/><Relationship Id="rId10" Type="http://schemas.openxmlformats.org/officeDocument/2006/relationships/oleObject" Target="../embeddings/oleObject53.bin"/><Relationship Id="rId4" Type="http://schemas.openxmlformats.org/officeDocument/2006/relationships/oleObject" Target="../embeddings/oleObject50.bin"/><Relationship Id="rId9" Type="http://schemas.openxmlformats.org/officeDocument/2006/relationships/image" Target="../media/image55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61.emf"/><Relationship Id="rId18" Type="http://schemas.openxmlformats.org/officeDocument/2006/relationships/oleObject" Target="../embeddings/oleObject61.bin"/><Relationship Id="rId26" Type="http://schemas.openxmlformats.org/officeDocument/2006/relationships/oleObject" Target="../embeddings/oleObject65.bin"/><Relationship Id="rId3" Type="http://schemas.openxmlformats.org/officeDocument/2006/relationships/notesSlide" Target="../notesSlides/notesSlide42.xml"/><Relationship Id="rId21" Type="http://schemas.openxmlformats.org/officeDocument/2006/relationships/image" Target="../media/image65.emf"/><Relationship Id="rId7" Type="http://schemas.openxmlformats.org/officeDocument/2006/relationships/image" Target="../media/image58.emf"/><Relationship Id="rId12" Type="http://schemas.openxmlformats.org/officeDocument/2006/relationships/oleObject" Target="../embeddings/oleObject58.bin"/><Relationship Id="rId17" Type="http://schemas.openxmlformats.org/officeDocument/2006/relationships/image" Target="../media/image63.emf"/><Relationship Id="rId25" Type="http://schemas.openxmlformats.org/officeDocument/2006/relationships/image" Target="../media/image67.e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60.bin"/><Relationship Id="rId20" Type="http://schemas.openxmlformats.org/officeDocument/2006/relationships/oleObject" Target="../embeddings/oleObject62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60.emf"/><Relationship Id="rId24" Type="http://schemas.openxmlformats.org/officeDocument/2006/relationships/oleObject" Target="../embeddings/oleObject64.bin"/><Relationship Id="rId5" Type="http://schemas.openxmlformats.org/officeDocument/2006/relationships/image" Target="../media/image57.emf"/><Relationship Id="rId15" Type="http://schemas.openxmlformats.org/officeDocument/2006/relationships/image" Target="../media/image62.emf"/><Relationship Id="rId23" Type="http://schemas.openxmlformats.org/officeDocument/2006/relationships/image" Target="../media/image66.emf"/><Relationship Id="rId10" Type="http://schemas.openxmlformats.org/officeDocument/2006/relationships/oleObject" Target="../embeddings/oleObject57.bin"/><Relationship Id="rId19" Type="http://schemas.openxmlformats.org/officeDocument/2006/relationships/image" Target="../media/image64.emf"/><Relationship Id="rId4" Type="http://schemas.openxmlformats.org/officeDocument/2006/relationships/oleObject" Target="../embeddings/oleObject54.bin"/><Relationship Id="rId9" Type="http://schemas.openxmlformats.org/officeDocument/2006/relationships/image" Target="../media/image59.emf"/><Relationship Id="rId14" Type="http://schemas.openxmlformats.org/officeDocument/2006/relationships/oleObject" Target="../embeddings/oleObject59.bin"/><Relationship Id="rId22" Type="http://schemas.openxmlformats.org/officeDocument/2006/relationships/oleObject" Target="../embeddings/oleObject63.bin"/><Relationship Id="rId27" Type="http://schemas.openxmlformats.org/officeDocument/2006/relationships/image" Target="../media/image6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7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69.emf"/><Relationship Id="rId4" Type="http://schemas.openxmlformats.org/officeDocument/2006/relationships/oleObject" Target="../embeddings/oleObject66.bin"/><Relationship Id="rId9" Type="http://schemas.openxmlformats.org/officeDocument/2006/relationships/image" Target="../media/image71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notesSlide" Target="../notesSlides/notesSlide46.xml"/><Relationship Id="rId7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72.e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2.emf"/><Relationship Id="rId5" Type="http://schemas.openxmlformats.org/officeDocument/2006/relationships/image" Target="../media/image9.e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4" Type="http://schemas.openxmlformats.org/officeDocument/2006/relationships/image" Target="../media/image19.jpeg"/><Relationship Id="rId9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13" Type="http://schemas.openxmlformats.org/officeDocument/2006/relationships/image" Target="../media/image79.emf"/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76.emf"/><Relationship Id="rId12" Type="http://schemas.openxmlformats.org/officeDocument/2006/relationships/oleObject" Target="../embeddings/oleObject7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78.emf"/><Relationship Id="rId5" Type="http://schemas.openxmlformats.org/officeDocument/2006/relationships/image" Target="../media/image75.emf"/><Relationship Id="rId10" Type="http://schemas.openxmlformats.org/officeDocument/2006/relationships/oleObject" Target="../embeddings/oleObject74.bin"/><Relationship Id="rId4" Type="http://schemas.openxmlformats.org/officeDocument/2006/relationships/oleObject" Target="../embeddings/oleObject71.bin"/><Relationship Id="rId9" Type="http://schemas.openxmlformats.org/officeDocument/2006/relationships/image" Target="../media/image7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.bin"/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8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76.bin"/><Relationship Id="rId11" Type="http://schemas.openxmlformats.org/officeDocument/2006/relationships/image" Target="../media/image86.emf"/><Relationship Id="rId5" Type="http://schemas.openxmlformats.org/officeDocument/2006/relationships/image" Target="../media/image92.png"/><Relationship Id="rId10" Type="http://schemas.openxmlformats.org/officeDocument/2006/relationships/oleObject" Target="../embeddings/oleObject78.bin"/><Relationship Id="rId4" Type="http://schemas.openxmlformats.org/officeDocument/2006/relationships/image" Target="../media/image19.jpeg"/><Relationship Id="rId9" Type="http://schemas.openxmlformats.org/officeDocument/2006/relationships/image" Target="../media/image8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87.wmf"/><Relationship Id="rId4" Type="http://schemas.openxmlformats.org/officeDocument/2006/relationships/oleObject" Target="../embeddings/oleObject79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0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81.bin"/><Relationship Id="rId5" Type="http://schemas.openxmlformats.org/officeDocument/2006/relationships/image" Target="../media/image23.emf"/><Relationship Id="rId4" Type="http://schemas.openxmlformats.org/officeDocument/2006/relationships/oleObject" Target="../embeddings/oleObject80.bin"/><Relationship Id="rId9" Type="http://schemas.openxmlformats.org/officeDocument/2006/relationships/image" Target="../media/image25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89.emf"/><Relationship Id="rId12" Type="http://schemas.openxmlformats.org/officeDocument/2006/relationships/image" Target="../media/image9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84.bin"/><Relationship Id="rId11" Type="http://schemas.openxmlformats.org/officeDocument/2006/relationships/oleObject" Target="../embeddings/oleObject86.bin"/><Relationship Id="rId5" Type="http://schemas.openxmlformats.org/officeDocument/2006/relationships/image" Target="../media/image88.emf"/><Relationship Id="rId10" Type="http://schemas.openxmlformats.org/officeDocument/2006/relationships/image" Target="../media/image90.emf"/><Relationship Id="rId4" Type="http://schemas.openxmlformats.org/officeDocument/2006/relationships/oleObject" Target="../embeddings/oleObject83.bin"/><Relationship Id="rId9" Type="http://schemas.openxmlformats.org/officeDocument/2006/relationships/oleObject" Target="../embeddings/oleObject85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13" Type="http://schemas.openxmlformats.org/officeDocument/2006/relationships/image" Target="../media/image95.emf"/><Relationship Id="rId3" Type="http://schemas.openxmlformats.org/officeDocument/2006/relationships/notesSlide" Target="../notesSlides/notesSlide59.xml"/><Relationship Id="rId7" Type="http://schemas.openxmlformats.org/officeDocument/2006/relationships/oleObject" Target="../embeddings/oleObject88.bin"/><Relationship Id="rId12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92.emf"/><Relationship Id="rId11" Type="http://schemas.openxmlformats.org/officeDocument/2006/relationships/image" Target="../media/image19.jpeg"/><Relationship Id="rId5" Type="http://schemas.openxmlformats.org/officeDocument/2006/relationships/oleObject" Target="../embeddings/oleObject87.bin"/><Relationship Id="rId15" Type="http://schemas.openxmlformats.org/officeDocument/2006/relationships/image" Target="../media/image96.emf"/><Relationship Id="rId10" Type="http://schemas.openxmlformats.org/officeDocument/2006/relationships/image" Target="../media/image94.emf"/><Relationship Id="rId4" Type="http://schemas.openxmlformats.org/officeDocument/2006/relationships/image" Target="../media/image97.png"/><Relationship Id="rId9" Type="http://schemas.openxmlformats.org/officeDocument/2006/relationships/oleObject" Target="../embeddings/oleObject89.bin"/><Relationship Id="rId14" Type="http://schemas.openxmlformats.org/officeDocument/2006/relationships/oleObject" Target="../embeddings/oleObject91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4.bin"/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9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93.bin"/><Relationship Id="rId11" Type="http://schemas.openxmlformats.org/officeDocument/2006/relationships/image" Target="../media/image101.emf"/><Relationship Id="rId5" Type="http://schemas.openxmlformats.org/officeDocument/2006/relationships/image" Target="../media/image98.emf"/><Relationship Id="rId10" Type="http://schemas.openxmlformats.org/officeDocument/2006/relationships/oleObject" Target="../embeddings/oleObject95.bin"/><Relationship Id="rId4" Type="http://schemas.openxmlformats.org/officeDocument/2006/relationships/oleObject" Target="../embeddings/oleObject92.bin"/><Relationship Id="rId9" Type="http://schemas.openxmlformats.org/officeDocument/2006/relationships/image" Target="../media/image100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8.bin"/><Relationship Id="rId13" Type="http://schemas.openxmlformats.org/officeDocument/2006/relationships/image" Target="../media/image106.emf"/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103.emf"/><Relationship Id="rId12" Type="http://schemas.openxmlformats.org/officeDocument/2006/relationships/oleObject" Target="../embeddings/oleObject1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97.bin"/><Relationship Id="rId11" Type="http://schemas.openxmlformats.org/officeDocument/2006/relationships/image" Target="../media/image105.emf"/><Relationship Id="rId5" Type="http://schemas.openxmlformats.org/officeDocument/2006/relationships/image" Target="../media/image102.emf"/><Relationship Id="rId10" Type="http://schemas.openxmlformats.org/officeDocument/2006/relationships/oleObject" Target="../embeddings/oleObject99.bin"/><Relationship Id="rId4" Type="http://schemas.openxmlformats.org/officeDocument/2006/relationships/oleObject" Target="../embeddings/oleObject96.bin"/><Relationship Id="rId9" Type="http://schemas.openxmlformats.org/officeDocument/2006/relationships/image" Target="../media/image104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10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102.bin"/><Relationship Id="rId5" Type="http://schemas.openxmlformats.org/officeDocument/2006/relationships/image" Target="../media/image107.emf"/><Relationship Id="rId4" Type="http://schemas.openxmlformats.org/officeDocument/2006/relationships/oleObject" Target="../embeddings/oleObject101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09.emf"/><Relationship Id="rId4" Type="http://schemas.openxmlformats.org/officeDocument/2006/relationships/oleObject" Target="../embeddings/oleObject103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10.emf"/><Relationship Id="rId4" Type="http://schemas.openxmlformats.org/officeDocument/2006/relationships/oleObject" Target="../embeddings/oleObject10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1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7" Type="http://schemas.openxmlformats.org/officeDocument/2006/relationships/image" Target="../media/image1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106.bin"/><Relationship Id="rId5" Type="http://schemas.openxmlformats.org/officeDocument/2006/relationships/image" Target="../media/image113.emf"/><Relationship Id="rId4" Type="http://schemas.openxmlformats.org/officeDocument/2006/relationships/oleObject" Target="../embeddings/oleObject105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2.bin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yael\Dropbox\courses\Vision\CV-2016\Talks-2016\Snowman.avi" TargetMode="External"/><Relationship Id="rId1" Type="http://schemas.microsoft.com/office/2007/relationships/media" Target="file:///C:\Users\yael\Dropbox\courses\Vision\CV-2016\Talks-2016\Snowman.avi" TargetMode="External"/><Relationship Id="rId4" Type="http://schemas.openxmlformats.org/officeDocument/2006/relationships/image" Target="../media/image12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5.png"/><Relationship Id="rId2" Type="http://schemas.openxmlformats.org/officeDocument/2006/relationships/video" Target="file:///C:\Users\yael\Dropbox\courses\Vision\CV-2016\Talks-2016\Car.avi" TargetMode="External"/><Relationship Id="rId1" Type="http://schemas.microsoft.com/office/2007/relationships/media" Target="file:///C:\Users\yael\Dropbox\courses\Vision\CV-2016\Talks-2016\Car.avi" TargetMode="Externa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7" Type="http://schemas.openxmlformats.org/officeDocument/2006/relationships/image" Target="../media/image1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108.bin"/><Relationship Id="rId5" Type="http://schemas.openxmlformats.org/officeDocument/2006/relationships/image" Target="../media/image126.emf"/><Relationship Id="rId4" Type="http://schemas.openxmlformats.org/officeDocument/2006/relationships/oleObject" Target="../embeddings/oleObject107.bin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13" Type="http://schemas.openxmlformats.org/officeDocument/2006/relationships/image" Target="../media/image132.emf"/><Relationship Id="rId3" Type="http://schemas.openxmlformats.org/officeDocument/2006/relationships/notesSlide" Target="../notesSlides/notesSlide80.xml"/><Relationship Id="rId7" Type="http://schemas.openxmlformats.org/officeDocument/2006/relationships/image" Target="../media/image129.emf"/><Relationship Id="rId12" Type="http://schemas.openxmlformats.org/officeDocument/2006/relationships/oleObject" Target="../embeddings/oleObject1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110.bin"/><Relationship Id="rId11" Type="http://schemas.openxmlformats.org/officeDocument/2006/relationships/image" Target="../media/image131.emf"/><Relationship Id="rId5" Type="http://schemas.openxmlformats.org/officeDocument/2006/relationships/image" Target="../media/image128.emf"/><Relationship Id="rId10" Type="http://schemas.openxmlformats.org/officeDocument/2006/relationships/oleObject" Target="../embeddings/oleObject112.bin"/><Relationship Id="rId4" Type="http://schemas.openxmlformats.org/officeDocument/2006/relationships/oleObject" Target="../embeddings/oleObject109.bin"/><Relationship Id="rId9" Type="http://schemas.openxmlformats.org/officeDocument/2006/relationships/image" Target="../media/image13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34.png"/><Relationship Id="rId5" Type="http://schemas.openxmlformats.org/officeDocument/2006/relationships/image" Target="../media/image133.emf"/><Relationship Id="rId4" Type="http://schemas.openxmlformats.org/officeDocument/2006/relationships/oleObject" Target="../embeddings/oleObject114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7" Type="http://schemas.openxmlformats.org/officeDocument/2006/relationships/image" Target="../media/image13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116.bin"/><Relationship Id="rId5" Type="http://schemas.openxmlformats.org/officeDocument/2006/relationships/image" Target="../media/image135.emf"/><Relationship Id="rId4" Type="http://schemas.openxmlformats.org/officeDocument/2006/relationships/oleObject" Target="../embeddings/oleObject115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7" Type="http://schemas.openxmlformats.org/officeDocument/2006/relationships/image" Target="../media/image13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118.bin"/><Relationship Id="rId5" Type="http://schemas.openxmlformats.org/officeDocument/2006/relationships/image" Target="../media/image138.emf"/><Relationship Id="rId4" Type="http://schemas.openxmlformats.org/officeDocument/2006/relationships/oleObject" Target="../embeddings/oleObject117.bin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A9A6A8C-D00F-43B2-8585-9FF8896B7CD0}" type="slidenum">
              <a:rPr lang="he-IL" altLang="en-US" smtClean="0"/>
              <a:pPr/>
              <a:t>1</a:t>
            </a:fld>
            <a:endParaRPr lang="en-US" altLang="en-US" smtClean="0"/>
          </a:p>
        </p:txBody>
      </p:sp>
      <p:sp>
        <p:nvSpPr>
          <p:cNvPr id="19459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>
          <a:xfrm>
            <a:off x="760174" y="1726017"/>
            <a:ext cx="7772400" cy="1143000"/>
          </a:xfrm>
        </p:spPr>
        <p:txBody>
          <a:bodyPr/>
          <a:lstStyle/>
          <a:p>
            <a:r>
              <a:rPr lang="en-US" altLang="he-IL" dirty="0" smtClean="0"/>
              <a:t>Stereo: Formal </a:t>
            </a:r>
            <a:r>
              <a:rPr lang="en-US" altLang="he-IL" dirty="0"/>
              <a:t>Solutions</a:t>
            </a:r>
            <a:br>
              <a:rPr lang="en-US" altLang="he-IL" dirty="0"/>
            </a:br>
            <a:r>
              <a:rPr lang="en-US" altLang="he-IL"/>
              <a:t>Class </a:t>
            </a:r>
            <a:r>
              <a:rPr lang="en-US" altLang="he-IL" smtClean="0"/>
              <a:t>4-5</a:t>
            </a:r>
            <a:r>
              <a:rPr lang="en-US" altLang="he-IL" dirty="0" smtClean="0"/>
              <a:t/>
            </a:r>
            <a:br>
              <a:rPr lang="en-US" altLang="he-IL" dirty="0" smtClean="0"/>
            </a:br>
            <a:endParaRPr lang="en-US" altLang="he-IL" dirty="0" smtClean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918" y="2869017"/>
            <a:ext cx="5432611" cy="321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74607A0-2A72-42B6-B3F8-048E4E98A188}" type="slidenum">
              <a:rPr lang="he-IL" altLang="en-US" smtClean="0"/>
              <a:pPr/>
              <a:t>10</a:t>
            </a:fld>
            <a:endParaRPr lang="en-US" altLang="en-US" smtClean="0"/>
          </a:p>
        </p:txBody>
      </p:sp>
      <p:sp>
        <p:nvSpPr>
          <p:cNvPr id="41987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Addition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Non-</a:t>
            </a:r>
            <a:r>
              <a:rPr lang="en-US" dirty="0" err="1" smtClean="0"/>
              <a:t>homogenoues</a:t>
            </a:r>
            <a:r>
              <a:rPr lang="en-US" dirty="0" smtClean="0"/>
              <a:t> coordinates: </a:t>
            </a:r>
            <a:r>
              <a:rPr lang="en-US" i="1" dirty="0" smtClean="0">
                <a:solidFill>
                  <a:srgbClr val="006600"/>
                </a:solidFill>
              </a:rPr>
              <a:t>(</a:t>
            </a:r>
            <a:r>
              <a:rPr lang="en-US" i="1" dirty="0" err="1" smtClean="0">
                <a:solidFill>
                  <a:srgbClr val="006600"/>
                </a:solidFill>
              </a:rPr>
              <a:t>a,b</a:t>
            </a:r>
            <a:r>
              <a:rPr lang="en-US" i="1" dirty="0" smtClean="0">
                <a:solidFill>
                  <a:srgbClr val="006600"/>
                </a:solidFill>
              </a:rPr>
              <a:t>)+(</a:t>
            </a:r>
            <a:r>
              <a:rPr lang="en-US" i="1" dirty="0" err="1" smtClean="0">
                <a:solidFill>
                  <a:srgbClr val="006600"/>
                </a:solidFill>
              </a:rPr>
              <a:t>x,y</a:t>
            </a:r>
            <a:r>
              <a:rPr lang="en-US" i="1" dirty="0" smtClean="0">
                <a:solidFill>
                  <a:srgbClr val="006600"/>
                </a:solidFill>
              </a:rPr>
              <a:t>)=(</a:t>
            </a:r>
            <a:r>
              <a:rPr lang="en-US" i="1" dirty="0" err="1" smtClean="0">
                <a:solidFill>
                  <a:srgbClr val="006600"/>
                </a:solidFill>
              </a:rPr>
              <a:t>a+x,b+y</a:t>
            </a:r>
            <a:r>
              <a:rPr lang="en-US" i="1" dirty="0" smtClean="0">
                <a:solidFill>
                  <a:srgbClr val="006600"/>
                </a:solidFill>
              </a:rPr>
              <a:t>)</a:t>
            </a:r>
          </a:p>
          <a:p>
            <a:r>
              <a:rPr lang="en-US" dirty="0" err="1" smtClean="0"/>
              <a:t>Homogenoues</a:t>
            </a:r>
            <a:r>
              <a:rPr lang="en-US" dirty="0" smtClean="0"/>
              <a:t> coordinates </a:t>
            </a:r>
            <a:r>
              <a:rPr lang="en-US" i="1" dirty="0" smtClean="0">
                <a:solidFill>
                  <a:srgbClr val="006600"/>
                </a:solidFill>
              </a:rPr>
              <a:t>P</a:t>
            </a:r>
            <a:r>
              <a:rPr lang="en-US" i="1" baseline="30000" dirty="0" smtClean="0">
                <a:solidFill>
                  <a:srgbClr val="006600"/>
                </a:solidFill>
              </a:rPr>
              <a:t>2</a:t>
            </a:r>
            <a:r>
              <a:rPr lang="en-US" baseline="30000" dirty="0" smtClean="0"/>
              <a:t> </a:t>
            </a:r>
            <a:r>
              <a:rPr lang="en-US" dirty="0" smtClean="0"/>
              <a:t>: </a:t>
            </a:r>
            <a:r>
              <a:rPr lang="en-US" i="1" dirty="0" smtClean="0">
                <a:solidFill>
                  <a:srgbClr val="006600"/>
                </a:solidFill>
              </a:rPr>
              <a:t>(</a:t>
            </a:r>
            <a:r>
              <a:rPr lang="en-US" i="1" dirty="0" err="1" smtClean="0">
                <a:solidFill>
                  <a:srgbClr val="006600"/>
                </a:solidFill>
              </a:rPr>
              <a:t>a,b,c</a:t>
            </a:r>
            <a:r>
              <a:rPr lang="en-US" i="1" dirty="0" smtClean="0">
                <a:solidFill>
                  <a:srgbClr val="006600"/>
                </a:solidFill>
              </a:rPr>
              <a:t>)+(</a:t>
            </a:r>
            <a:r>
              <a:rPr lang="en-US" i="1" dirty="0" err="1" smtClean="0">
                <a:solidFill>
                  <a:srgbClr val="006600"/>
                </a:solidFill>
              </a:rPr>
              <a:t>x,y,z</a:t>
            </a:r>
            <a:r>
              <a:rPr lang="en-US" i="1" dirty="0" smtClean="0">
                <a:solidFill>
                  <a:srgbClr val="006600"/>
                </a:solidFill>
              </a:rPr>
              <a:t>)=(</a:t>
            </a:r>
            <a:r>
              <a:rPr lang="en-US" i="1" dirty="0" err="1" smtClean="0">
                <a:solidFill>
                  <a:srgbClr val="006600"/>
                </a:solidFill>
              </a:rPr>
              <a:t>za+cx,zb+cy,cz</a:t>
            </a:r>
            <a:r>
              <a:rPr lang="en-US" i="1" dirty="0" smtClean="0">
                <a:solidFill>
                  <a:srgbClr val="006600"/>
                </a:solidFill>
              </a:rPr>
              <a:t>)</a:t>
            </a:r>
          </a:p>
          <a:p>
            <a:r>
              <a:rPr lang="en-US" dirty="0" err="1" smtClean="0"/>
              <a:t>Homogenoues</a:t>
            </a:r>
            <a:r>
              <a:rPr lang="en-US" dirty="0" smtClean="0"/>
              <a:t> coordinates </a:t>
            </a:r>
            <a:r>
              <a:rPr lang="en-US" i="1" dirty="0" smtClean="0">
                <a:solidFill>
                  <a:srgbClr val="006600"/>
                </a:solidFill>
              </a:rPr>
              <a:t>P</a:t>
            </a:r>
            <a:r>
              <a:rPr lang="en-US" i="1" baseline="30000" dirty="0" smtClean="0">
                <a:solidFill>
                  <a:srgbClr val="006600"/>
                </a:solidFill>
              </a:rPr>
              <a:t>3</a:t>
            </a:r>
            <a:r>
              <a:rPr lang="en-US" baseline="30000" dirty="0" smtClean="0"/>
              <a:t> </a:t>
            </a:r>
            <a:r>
              <a:rPr lang="en-US" dirty="0" smtClean="0"/>
              <a:t>: </a:t>
            </a:r>
            <a:r>
              <a:rPr lang="en-US" i="1" dirty="0" smtClean="0">
                <a:solidFill>
                  <a:srgbClr val="006600"/>
                </a:solidFill>
              </a:rPr>
              <a:t>(</a:t>
            </a:r>
            <a:r>
              <a:rPr lang="en-US" i="1" dirty="0" err="1" smtClean="0">
                <a:solidFill>
                  <a:srgbClr val="006600"/>
                </a:solidFill>
              </a:rPr>
              <a:t>a,b,c,d</a:t>
            </a:r>
            <a:r>
              <a:rPr lang="en-US" i="1" dirty="0" smtClean="0">
                <a:solidFill>
                  <a:srgbClr val="006600"/>
                </a:solidFill>
              </a:rPr>
              <a:t>)+(</a:t>
            </a:r>
            <a:r>
              <a:rPr lang="en-US" i="1" dirty="0" err="1" smtClean="0">
                <a:solidFill>
                  <a:srgbClr val="006600"/>
                </a:solidFill>
              </a:rPr>
              <a:t>x,y,z,w</a:t>
            </a:r>
            <a:r>
              <a:rPr lang="en-US" i="1" dirty="0" smtClean="0">
                <a:solidFill>
                  <a:srgbClr val="006600"/>
                </a:solidFill>
              </a:rPr>
              <a:t>)=</a:t>
            </a:r>
          </a:p>
          <a:p>
            <a:pPr>
              <a:buFont typeface="Wingdings" pitchFamily="2" charset="2"/>
              <a:buNone/>
            </a:pPr>
            <a:r>
              <a:rPr lang="en-US" i="1" dirty="0" smtClean="0">
                <a:solidFill>
                  <a:srgbClr val="006600"/>
                </a:solidFill>
              </a:rPr>
              <a:t>			(</a:t>
            </a:r>
            <a:r>
              <a:rPr lang="en-US" i="1" dirty="0" err="1" smtClean="0">
                <a:solidFill>
                  <a:srgbClr val="006600"/>
                </a:solidFill>
              </a:rPr>
              <a:t>wa+dx,wb+dy,wc+dz,dw</a:t>
            </a:r>
            <a:r>
              <a:rPr lang="en-US" i="1" dirty="0" smtClean="0">
                <a:solidFill>
                  <a:srgbClr val="006600"/>
                </a:solidFill>
              </a:rPr>
              <a:t>)</a:t>
            </a:r>
          </a:p>
        </p:txBody>
      </p:sp>
      <p:sp>
        <p:nvSpPr>
          <p:cNvPr id="4199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endParaRPr lang="he-IL">
              <a:latin typeface="Times New Roman (Hebrew)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3B8AB21-6A10-4915-A57B-F171E2FB2CCB}" type="slidenum">
              <a:rPr lang="he-IL" altLang="en-US">
                <a:latin typeface="Arial" charset="0"/>
                <a:cs typeface="Arial" charset="0"/>
              </a:rPr>
              <a:pPr/>
              <a:t>100</a:t>
            </a:fld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18435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>
                <a:latin typeface="Arial" charset="0"/>
              </a:rPr>
              <a:t>Computer Vision by Y. Moses</a:t>
            </a:r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Pairs of Images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FA472DE-3DD3-47E1-B8A1-E6C26D701EF4}" type="slidenum">
              <a:rPr lang="he-IL" altLang="en-US">
                <a:latin typeface="Arial" charset="0"/>
                <a:cs typeface="Arial" charset="0"/>
              </a:rPr>
              <a:pPr/>
              <a:t>101</a:t>
            </a:fld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19459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>
                <a:latin typeface="Arial" charset="0"/>
              </a:rPr>
              <a:t>Computer Vision by Y. Moses</a:t>
            </a: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Mirrors</a:t>
            </a:r>
          </a:p>
        </p:txBody>
      </p:sp>
      <p:pic>
        <p:nvPicPr>
          <p:cNvPr id="19461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33400" y="1752600"/>
            <a:ext cx="7239000" cy="3692525"/>
          </a:xfrm>
        </p:spPr>
      </p:pic>
      <p:sp>
        <p:nvSpPr>
          <p:cNvPr id="19462" name="Text Box 4"/>
          <p:cNvSpPr txBox="1">
            <a:spLocks noChangeArrowheads="1"/>
          </p:cNvSpPr>
          <p:nvPr/>
        </p:nvSpPr>
        <p:spPr bwMode="auto">
          <a:xfrm>
            <a:off x="609600" y="6096000"/>
            <a:ext cx="6553200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rgbClr val="0099FF"/>
                </a:solidFill>
              </a:rPr>
              <a:t>Taken from Mathieu and Devernay INRIA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Light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GB" dirty="0">
                <a:latin typeface="Tahoma" pitchFamily="34" charset="0"/>
              </a:rPr>
              <a:t>known camera and </a:t>
            </a:r>
            <a:r>
              <a:rPr lang="en-GB" dirty="0" smtClean="0">
                <a:latin typeface="Tahoma" pitchFamily="34" charset="0"/>
              </a:rPr>
              <a:t/>
            </a:r>
            <a:br>
              <a:rPr lang="en-GB" dirty="0" smtClean="0">
                <a:latin typeface="Tahoma" pitchFamily="34" charset="0"/>
              </a:rPr>
            </a:br>
            <a:r>
              <a:rPr lang="en-GB" dirty="0" smtClean="0">
                <a:latin typeface="Tahoma" pitchFamily="34" charset="0"/>
              </a:rPr>
              <a:t>projector geometry</a:t>
            </a:r>
            <a:endParaRPr lang="en-GB" dirty="0">
              <a:latin typeface="Tahoma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GB" dirty="0" smtClean="0">
                <a:latin typeface="Tahoma" pitchFamily="34" charset="0"/>
              </a:rPr>
              <a:t>Depth </a:t>
            </a:r>
            <a:r>
              <a:rPr lang="en-GB" dirty="0">
                <a:latin typeface="Tahoma" pitchFamily="34" charset="0"/>
              </a:rPr>
              <a:t>can be </a:t>
            </a:r>
            <a:r>
              <a:rPr lang="en-GB" dirty="0" smtClean="0">
                <a:latin typeface="Tahoma" pitchFamily="34" charset="0"/>
              </a:rPr>
              <a:t>recovered</a:t>
            </a:r>
            <a:br>
              <a:rPr lang="en-GB" dirty="0" smtClean="0">
                <a:latin typeface="Tahoma" pitchFamily="34" charset="0"/>
              </a:rPr>
            </a:br>
            <a:r>
              <a:rPr lang="en-GB" dirty="0" smtClean="0">
                <a:latin typeface="Tahoma" pitchFamily="34" charset="0"/>
              </a:rPr>
              <a:t>by </a:t>
            </a:r>
            <a:r>
              <a:rPr lang="en-GB" dirty="0">
                <a:latin typeface="Tahoma" pitchFamily="34" charset="0"/>
              </a:rPr>
              <a:t>triangulation 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CF89D5-D331-4295-AFBB-3CFBA64CE643}" type="slidenum">
              <a:rPr lang="he-IL" altLang="en-US" smtClean="0"/>
              <a:pPr>
                <a:defRPr/>
              </a:pPr>
              <a:t>102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363889"/>
              </p:ext>
            </p:extLst>
          </p:nvPr>
        </p:nvGraphicFramePr>
        <p:xfrm>
          <a:off x="5870295" y="1855788"/>
          <a:ext cx="2847975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21" name="Document" r:id="rId3" imgW="2848680" imgH="3848760" progId="Word.Document.8">
                  <p:embed/>
                </p:oleObj>
              </mc:Choice>
              <mc:Fallback>
                <p:oleObj name="Document" r:id="rId3" imgW="2848680" imgH="384876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0295" y="1855788"/>
                        <a:ext cx="2847975" cy="384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565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B22BD76-3707-451A-A72B-CF837A23CF02}" type="slidenum">
              <a:rPr lang="he-IL" altLang="en-US">
                <a:latin typeface="Arial" charset="0"/>
                <a:cs typeface="Arial" charset="0"/>
              </a:rPr>
              <a:pPr/>
              <a:t>103</a:t>
            </a:fld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20483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>
                <a:latin typeface="Arial" charset="0"/>
              </a:rPr>
              <a:t>Computer Vision by Y. Moses</a:t>
            </a: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Bilateral Symmetry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 smtClean="0"/>
          </a:p>
        </p:txBody>
      </p:sp>
      <p:pic>
        <p:nvPicPr>
          <p:cNvPr id="2048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2438400"/>
            <a:ext cx="2333625" cy="33940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2048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1981200"/>
            <a:ext cx="2184400" cy="38798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6923CA-22DB-470C-A4F2-39F355C2117D}" type="slidenum">
              <a:rPr lang="he-IL" altLang="en-US"/>
              <a:pPr/>
              <a:t>104</a:t>
            </a:fld>
            <a:endParaRPr lang="en-US" altLang="en-US"/>
          </a:p>
        </p:txBody>
      </p:sp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Special Cases</a:t>
            </a:r>
            <a:endParaRPr lang="en-US" sz="3600" dirty="0"/>
          </a:p>
        </p:txBody>
      </p:sp>
      <p:sp>
        <p:nvSpPr>
          <p:cNvPr id="8826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28800"/>
            <a:ext cx="8077200" cy="4229100"/>
          </a:xfrm>
        </p:spPr>
        <p:txBody>
          <a:bodyPr/>
          <a:lstStyle/>
          <a:p>
            <a:r>
              <a:rPr lang="en-US" dirty="0" smtClean="0"/>
              <a:t>A planar scene:</a:t>
            </a:r>
          </a:p>
          <a:p>
            <a:pPr lvl="1"/>
            <a:r>
              <a:rPr lang="en-US" dirty="0" smtClean="0"/>
              <a:t>Perspective</a:t>
            </a:r>
          </a:p>
          <a:p>
            <a:pPr lvl="1"/>
            <a:r>
              <a:rPr lang="en-US" dirty="0" smtClean="0"/>
              <a:t>Orthographic</a:t>
            </a:r>
            <a:endParaRPr lang="en-US" sz="1200" dirty="0" smtClean="0"/>
          </a:p>
        </p:txBody>
      </p:sp>
      <p:graphicFrame>
        <p:nvGraphicFramePr>
          <p:cNvPr id="882692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36986980"/>
              </p:ext>
            </p:extLst>
          </p:nvPr>
        </p:nvGraphicFramePr>
        <p:xfrm>
          <a:off x="1685925" y="3200400"/>
          <a:ext cx="20955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02" name="משוואה" r:id="rId4" imgW="114120" imgH="215640" progId="Equation.3">
                  <p:embed/>
                </p:oleObj>
              </mc:Choice>
              <mc:Fallback>
                <p:oleObj name="משוואה" r:id="rId4" imgW="11412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5925" y="3200400"/>
                        <a:ext cx="209550" cy="395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759" y="2811518"/>
            <a:ext cx="7772400" cy="1143000"/>
          </a:xfrm>
        </p:spPr>
        <p:txBody>
          <a:bodyPr/>
          <a:lstStyle/>
          <a:p>
            <a:r>
              <a:rPr lang="en-US" dirty="0" err="1" smtClean="0"/>
              <a:t>Homography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B361004-0B03-4D3C-B933-9588E5AC75B5}" type="slidenum">
              <a:rPr lang="he-IL" altLang="en-US" smtClean="0"/>
              <a:pPr>
                <a:defRPr/>
              </a:pPr>
              <a:t>105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6923CA-22DB-470C-A4F2-39F355C2117D}" type="slidenum">
              <a:rPr lang="he-IL" altLang="en-US"/>
              <a:pPr/>
              <a:t>106</a:t>
            </a:fld>
            <a:endParaRPr lang="en-US" altLang="en-US"/>
          </a:p>
        </p:txBody>
      </p:sp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Homography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2691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457200" y="1828800"/>
                <a:ext cx="8077200" cy="4229100"/>
              </a:xfrm>
            </p:spPr>
            <p:txBody>
              <a:bodyPr/>
              <a:lstStyle/>
              <a:p>
                <a:r>
                  <a:rPr lang="en-US" sz="2800" dirty="0" smtClean="0"/>
                  <a:t>A </a:t>
                </a:r>
                <a:r>
                  <a:rPr lang="en-US" sz="2800" dirty="0" err="1" smtClean="0"/>
                  <a:t>homography</a:t>
                </a:r>
                <a:r>
                  <a:rPr lang="en-US" sz="2800" dirty="0" smtClean="0"/>
                  <a:t> transformation:</a:t>
                </a:r>
                <a:br>
                  <a:rPr lang="en-US" sz="2800" dirty="0" smtClean="0"/>
                </a:br>
                <a:r>
                  <a:rPr lang="en-US" sz="2800" dirty="0" smtClean="0"/>
                  <a:t>Let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he-IL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he-IL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,</m:t>
                    </m:r>
                    <m:r>
                      <a:rPr lang="en-US" sz="24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be corresponding points</a:t>
                </a:r>
                <a:br>
                  <a:rPr lang="en-US" sz="2400" dirty="0" smtClean="0"/>
                </a:b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800" b="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acc>
                      <m:accPr>
                        <m:chr m:val="̃"/>
                        <m:ctrlPr>
                          <a:rPr lang="en-US" sz="2800" b="0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dirty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 err="1" smtClean="0"/>
                  <a:t>wher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is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400" dirty="0" smtClean="0"/>
                  <a:t> matrix</a:t>
                </a:r>
              </a:p>
              <a:p>
                <a:r>
                  <a:rPr lang="en-US" dirty="0" smtClean="0"/>
                  <a:t>A pair of perspective images are </a:t>
                </a:r>
                <a:r>
                  <a:rPr lang="en-US" dirty="0"/>
                  <a:t>related by </a:t>
                </a:r>
                <a:r>
                  <a:rPr lang="en-US" dirty="0" smtClean="0"/>
                  <a:t>an </a:t>
                </a:r>
                <a:r>
                  <a:rPr lang="en-US" dirty="0" err="1" smtClean="0"/>
                  <a:t>Homography</a:t>
                </a:r>
                <a:r>
                  <a:rPr lang="en-US" dirty="0" smtClean="0"/>
                  <a:t> transformation:</a:t>
                </a:r>
              </a:p>
              <a:p>
                <a:pPr lvl="1"/>
                <a:r>
                  <a:rPr lang="en-US" dirty="0" smtClean="0"/>
                  <a:t>Scene </a:t>
                </a:r>
                <a:r>
                  <a:rPr lang="en-US" dirty="0"/>
                  <a:t>is a  planar surface 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(proof: in class)</a:t>
                </a:r>
              </a:p>
              <a:p>
                <a:pPr lvl="1"/>
                <a:r>
                  <a:rPr lang="en-US" dirty="0" smtClean="0"/>
                  <a:t>The cameras are in the same location (identical up to rotation and intrinsic parameters)</a:t>
                </a:r>
                <a:endParaRPr lang="en-US" dirty="0"/>
              </a:p>
            </p:txBody>
          </p:sp>
        </mc:Choice>
        <mc:Fallback xmlns="">
          <p:sp>
            <p:nvSpPr>
              <p:cNvPr id="8826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57200" y="1828800"/>
                <a:ext cx="8077200" cy="4229100"/>
              </a:xfrm>
              <a:blipFill rotWithShape="0">
                <a:blip r:embed="rId3"/>
                <a:stretch>
                  <a:fillRect l="-1660" t="-1441" b="-533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924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85C8A4-188B-4B64-A887-CA5D390E69B9}" type="slidenum">
              <a:rPr lang="he-IL" altLang="en-US"/>
              <a:pPr/>
              <a:t>107</a:t>
            </a:fld>
            <a:endParaRPr lang="en-US" altLang="en-US"/>
          </a:p>
        </p:txBody>
      </p:sp>
      <p:sp>
        <p:nvSpPr>
          <p:cNvPr id="884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Homography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>
                <a:sym typeface="Symbol" pitchFamily="18" charset="2"/>
              </a:rPr>
              <a:t>Computing </a:t>
            </a:r>
            <a:r>
              <a:rPr lang="en-US" dirty="0">
                <a:sym typeface="Symbol" pitchFamily="18" charset="2"/>
              </a:rPr>
              <a:t>the </a:t>
            </a:r>
            <a:r>
              <a:rPr lang="en-US" dirty="0" err="1">
                <a:sym typeface="Symbol" pitchFamily="18" charset="2"/>
              </a:rPr>
              <a:t>Homography</a:t>
            </a:r>
            <a:endParaRPr lang="en-US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3200" dirty="0">
                <a:ea typeface="+mn-ea"/>
                <a:cs typeface="+mn-cs"/>
                <a:sym typeface="Symbol" pitchFamily="18" charset="2"/>
              </a:rPr>
              <a:t>Using the projection </a:t>
            </a:r>
            <a:r>
              <a:rPr lang="en-US" sz="3200" dirty="0" smtClean="0">
                <a:ea typeface="+mn-ea"/>
                <a:cs typeface="+mn-cs"/>
                <a:sym typeface="Symbol" pitchFamily="18" charset="2"/>
              </a:rPr>
              <a:t>matrices</a:t>
            </a:r>
            <a:br>
              <a:rPr lang="en-US" sz="3200" dirty="0" smtClean="0">
                <a:ea typeface="+mn-ea"/>
                <a:cs typeface="+mn-cs"/>
                <a:sym typeface="Symbol" pitchFamily="18" charset="2"/>
              </a:rPr>
            </a:br>
            <a:r>
              <a:rPr lang="en-US" sz="3200" dirty="0" smtClean="0">
                <a:ea typeface="+mn-ea"/>
                <a:cs typeface="+mn-cs"/>
                <a:sym typeface="Symbol" pitchFamily="18" charset="2"/>
              </a:rPr>
              <a:t>(</a:t>
            </a:r>
            <a:r>
              <a:rPr lang="en-US" sz="3200" dirty="0">
                <a:ea typeface="+mn-ea"/>
                <a:cs typeface="+mn-cs"/>
                <a:sym typeface="Symbol" pitchFamily="18" charset="2"/>
              </a:rPr>
              <a:t>known plan)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ea typeface="+mn-ea"/>
                <a:cs typeface="+mn-cs"/>
                <a:sym typeface="Symbol" pitchFamily="18" charset="2"/>
              </a:rPr>
              <a:t>Using </a:t>
            </a:r>
            <a:r>
              <a:rPr lang="en-US" sz="3200" dirty="0">
                <a:solidFill>
                  <a:srgbClr val="006600"/>
                </a:solidFill>
                <a:ea typeface="+mn-ea"/>
                <a:cs typeface="+mn-cs"/>
                <a:sym typeface="Symbol" pitchFamily="18" charset="2"/>
              </a:rPr>
              <a:t>4</a:t>
            </a:r>
            <a:r>
              <a:rPr lang="en-US" sz="3200" dirty="0">
                <a:ea typeface="+mn-ea"/>
                <a:cs typeface="+mn-cs"/>
                <a:sym typeface="Symbol" pitchFamily="18" charset="2"/>
              </a:rPr>
              <a:t> corresponding points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ea typeface="+mn-ea"/>
                <a:cs typeface="+mn-cs"/>
                <a:sym typeface="Symbol" pitchFamily="18" charset="2"/>
              </a:rPr>
              <a:t>Using optical </a:t>
            </a:r>
            <a:r>
              <a:rPr lang="en-US" sz="3200" dirty="0" smtClean="0">
                <a:ea typeface="+mn-ea"/>
                <a:cs typeface="+mn-cs"/>
                <a:sym typeface="Symbol" pitchFamily="18" charset="2"/>
              </a:rPr>
              <a:t>flow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cs"/>
                <a:sym typeface="Symbol" pitchFamily="18" charset="2"/>
              </a:rPr>
              <a:t>(later in the course)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ea typeface="+mn-ea"/>
              <a:cs typeface="+mn-cs"/>
              <a:sym typeface="Symbol" pitchFamily="18" charset="2"/>
            </a:endParaRPr>
          </a:p>
          <a:p>
            <a:pPr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Applications: 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ea typeface="+mn-ea"/>
                <a:cs typeface="+mn-cs"/>
                <a:sym typeface="Symbol" pitchFamily="18" charset="2"/>
              </a:rPr>
              <a:t>Mosaics: stitching images together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ea typeface="+mn-ea"/>
                <a:cs typeface="+mn-cs"/>
                <a:sym typeface="Symbol" pitchFamily="18" charset="2"/>
              </a:rPr>
              <a:t>3D structure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939B9D-AECB-46CD-AF40-3EDD69C1938A}" type="slidenum">
              <a:rPr lang="he-IL" altLang="en-US"/>
              <a:pPr/>
              <a:t>108</a:t>
            </a:fld>
            <a:endParaRPr lang="en-US" altLang="en-US"/>
          </a:p>
        </p:txBody>
      </p:sp>
      <p:sp>
        <p:nvSpPr>
          <p:cNvPr id="89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Plane-Induced </a:t>
            </a:r>
            <a:r>
              <a:rPr lang="en-US" dirty="0" smtClean="0"/>
              <a:t>Parallax:</a:t>
            </a:r>
            <a:br>
              <a:rPr lang="en-US" dirty="0" smtClean="0"/>
            </a:br>
            <a:r>
              <a:rPr lang="en-US" dirty="0" smtClean="0"/>
              <a:t>3D Reconstruction</a:t>
            </a:r>
            <a:endParaRPr lang="en-GB" dirty="0"/>
          </a:p>
        </p:txBody>
      </p:sp>
      <p:sp>
        <p:nvSpPr>
          <p:cNvPr id="89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Decompose motion of scene points into two parts: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2D </a:t>
            </a:r>
            <a:r>
              <a:rPr lang="en-US" dirty="0" err="1"/>
              <a:t>homography</a:t>
            </a:r>
            <a:r>
              <a:rPr lang="en-US" dirty="0"/>
              <a:t> (as if all points coplanar)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Plane-induced parallax</a:t>
            </a:r>
          </a:p>
          <a:p>
            <a:pPr>
              <a:lnSpc>
                <a:spcPct val="90000"/>
              </a:lnSpc>
            </a:pPr>
            <a:r>
              <a:rPr lang="en-US" dirty="0"/>
              <a:t>Parallax: distance </a:t>
            </a:r>
            <a:r>
              <a:rPr lang="en-US" i="1" dirty="0">
                <a:solidFill>
                  <a:srgbClr val="006600"/>
                </a:solidFill>
              </a:rPr>
              <a:t>d</a:t>
            </a:r>
            <a:r>
              <a:rPr lang="en-US" dirty="0"/>
              <a:t> 			   relative to </a:t>
            </a:r>
            <a:r>
              <a:rPr lang="en-US" dirty="0" err="1"/>
              <a:t>homography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</a:pPr>
            <a:r>
              <a:rPr lang="en-US" i="1" dirty="0">
                <a:solidFill>
                  <a:srgbClr val="006600"/>
                </a:solidFill>
              </a:rPr>
              <a:t>d</a:t>
            </a:r>
            <a:r>
              <a:rPr lang="en-US" dirty="0"/>
              <a:t> is proportional to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/>
              <a:t>    3D distance from plane</a:t>
            </a:r>
            <a:endParaRPr lang="en-GB" b="1" dirty="0">
              <a:solidFill>
                <a:srgbClr val="006600"/>
              </a:solidFill>
            </a:endParaRPr>
          </a:p>
        </p:txBody>
      </p:sp>
      <p:pic>
        <p:nvPicPr>
          <p:cNvPr id="891908" name="Picture 4" descr="hz_fig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3429000"/>
            <a:ext cx="3505200" cy="2749550"/>
          </a:xfrm>
          <a:prstGeom prst="rect">
            <a:avLst/>
          </a:prstGeom>
          <a:noFill/>
        </p:spPr>
      </p:pic>
      <p:sp>
        <p:nvSpPr>
          <p:cNvPr id="891909" name="Text Box 5"/>
          <p:cNvSpPr txBox="1">
            <a:spLocks noChangeArrowheads="1"/>
          </p:cNvSpPr>
          <p:nvPr/>
        </p:nvSpPr>
        <p:spPr bwMode="auto">
          <a:xfrm>
            <a:off x="533400" y="6324600"/>
            <a:ext cx="16208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000" b="0">
                <a:latin typeface="Tahoma" pitchFamily="34" charset="0"/>
              </a:rPr>
              <a:t>from Hartley &amp; Zisserman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8201CC-45DC-4828-8C3D-00F5E7CC4487}" type="slidenum">
              <a:rPr lang="he-IL" altLang="en-US"/>
              <a:pPr/>
              <a:t>109</a:t>
            </a:fld>
            <a:endParaRPr lang="en-US" altLang="en-US"/>
          </a:p>
        </p:txBody>
      </p:sp>
      <p:sp>
        <p:nvSpPr>
          <p:cNvPr id="89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Plane-Induced Parallax</a:t>
            </a:r>
            <a:endParaRPr lang="en-GB"/>
          </a:p>
        </p:txBody>
      </p:sp>
      <p:sp>
        <p:nvSpPr>
          <p:cNvPr id="89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93956" name="Picture 4" descr="hz_fig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63" y="2735263"/>
            <a:ext cx="2787650" cy="2141537"/>
          </a:xfrm>
          <a:prstGeom prst="rect">
            <a:avLst/>
          </a:prstGeom>
          <a:noFill/>
        </p:spPr>
      </p:pic>
      <p:pic>
        <p:nvPicPr>
          <p:cNvPr id="893957" name="Picture 5" descr="hz_fig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38475" y="2735263"/>
            <a:ext cx="2787650" cy="2141537"/>
          </a:xfrm>
          <a:prstGeom prst="rect">
            <a:avLst/>
          </a:prstGeom>
          <a:noFill/>
        </p:spPr>
      </p:pic>
      <p:pic>
        <p:nvPicPr>
          <p:cNvPr id="893958" name="Picture 6" descr="hz_fig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21388" y="2735263"/>
            <a:ext cx="2787650" cy="2141537"/>
          </a:xfrm>
          <a:prstGeom prst="rect">
            <a:avLst/>
          </a:prstGeom>
          <a:noFill/>
        </p:spPr>
      </p:pic>
      <p:sp>
        <p:nvSpPr>
          <p:cNvPr id="893959" name="Text Box 7"/>
          <p:cNvSpPr txBox="1">
            <a:spLocks noChangeArrowheads="1"/>
          </p:cNvSpPr>
          <p:nvPr/>
        </p:nvSpPr>
        <p:spPr bwMode="auto">
          <a:xfrm>
            <a:off x="774700" y="5322888"/>
            <a:ext cx="1198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000" b="0">
                <a:latin typeface="Tahoma" pitchFamily="34" charset="0"/>
                <a:sym typeface="Symbol" pitchFamily="18" charset="2"/>
              </a:rPr>
              <a:t>Left view</a:t>
            </a:r>
            <a:endParaRPr lang="en-US" sz="2000" b="0">
              <a:latin typeface="Tahoma" pitchFamily="34" charset="0"/>
            </a:endParaRPr>
          </a:p>
        </p:txBody>
      </p:sp>
      <p:sp>
        <p:nvSpPr>
          <p:cNvPr id="893960" name="Text Box 8"/>
          <p:cNvSpPr txBox="1">
            <a:spLocks noChangeArrowheads="1"/>
          </p:cNvSpPr>
          <p:nvPr/>
        </p:nvSpPr>
        <p:spPr bwMode="auto">
          <a:xfrm>
            <a:off x="3751263" y="5322888"/>
            <a:ext cx="1354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000" b="0">
                <a:latin typeface="Tahoma" pitchFamily="34" charset="0"/>
                <a:sym typeface="Symbol" pitchFamily="18" charset="2"/>
              </a:rPr>
              <a:t>Right view</a:t>
            </a:r>
            <a:endParaRPr lang="en-US" sz="2000" b="0">
              <a:latin typeface="Tahoma" pitchFamily="34" charset="0"/>
            </a:endParaRPr>
          </a:p>
        </p:txBody>
      </p:sp>
      <p:sp>
        <p:nvSpPr>
          <p:cNvPr id="893961" name="Text Box 9"/>
          <p:cNvSpPr txBox="1">
            <a:spLocks noChangeArrowheads="1"/>
          </p:cNvSpPr>
          <p:nvPr/>
        </p:nvSpPr>
        <p:spPr bwMode="auto">
          <a:xfrm>
            <a:off x="5956300" y="5029200"/>
            <a:ext cx="31877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sz="2000" b="0">
                <a:latin typeface="Tahoma" pitchFamily="34" charset="0"/>
                <a:sym typeface="Symbol" pitchFamily="18" charset="2"/>
              </a:rPr>
              <a:t>Left view superimposed on right using homo-graphy induced by plane of paper</a:t>
            </a:r>
            <a:endParaRPr lang="en-US" sz="2000" b="0">
              <a:latin typeface="Tahoma" pitchFamily="34" charset="0"/>
            </a:endParaRPr>
          </a:p>
        </p:txBody>
      </p:sp>
      <p:sp>
        <p:nvSpPr>
          <p:cNvPr id="893962" name="Text Box 10"/>
          <p:cNvSpPr txBox="1">
            <a:spLocks noChangeArrowheads="1"/>
          </p:cNvSpPr>
          <p:nvPr/>
        </p:nvSpPr>
        <p:spPr bwMode="auto">
          <a:xfrm>
            <a:off x="381000" y="6400800"/>
            <a:ext cx="16208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000" b="0">
                <a:latin typeface="Tahoma" pitchFamily="34" charset="0"/>
              </a:rPr>
              <a:t>from Hartley &amp; Zisserman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9D1A889-51D1-4F6F-B159-6750B73096ED}" type="slidenum">
              <a:rPr lang="he-IL" altLang="en-US" smtClean="0"/>
              <a:pPr/>
              <a:t>11</a:t>
            </a:fld>
            <a:endParaRPr lang="en-US" altLang="en-US" smtClean="0"/>
          </a:p>
        </p:txBody>
      </p:sp>
      <p:sp>
        <p:nvSpPr>
          <p:cNvPr id="43011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Scalar Multiplication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Inhomogenoues</a:t>
            </a:r>
            <a:r>
              <a:rPr lang="en-US" dirty="0" smtClean="0"/>
              <a:t> coordinates: </a:t>
            </a:r>
          </a:p>
          <a:p>
            <a:pPr>
              <a:buFont typeface="Wingdings" pitchFamily="2" charset="2"/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rgbClr val="006600"/>
                </a:solidFill>
              </a:rPr>
              <a:t>x(</a:t>
            </a:r>
            <a:r>
              <a:rPr lang="en-US" i="1" dirty="0" err="1" smtClean="0">
                <a:solidFill>
                  <a:srgbClr val="006600"/>
                </a:solidFill>
              </a:rPr>
              <a:t>a,b</a:t>
            </a:r>
            <a:r>
              <a:rPr lang="en-US" i="1" dirty="0" smtClean="0">
                <a:solidFill>
                  <a:srgbClr val="006600"/>
                </a:solidFill>
              </a:rPr>
              <a:t>) =(</a:t>
            </a:r>
            <a:r>
              <a:rPr lang="en-US" i="1" dirty="0" err="1" smtClean="0">
                <a:solidFill>
                  <a:srgbClr val="006600"/>
                </a:solidFill>
              </a:rPr>
              <a:t>xa,xb</a:t>
            </a:r>
            <a:r>
              <a:rPr lang="en-US" i="1" dirty="0" smtClean="0">
                <a:solidFill>
                  <a:srgbClr val="006600"/>
                </a:solidFill>
              </a:rPr>
              <a:t>)</a:t>
            </a:r>
          </a:p>
          <a:p>
            <a:r>
              <a:rPr lang="en-US" dirty="0" err="1" smtClean="0"/>
              <a:t>Homogenoues</a:t>
            </a:r>
            <a:r>
              <a:rPr lang="en-US" dirty="0" smtClean="0"/>
              <a:t> coordinates </a:t>
            </a:r>
            <a:r>
              <a:rPr lang="en-US" i="1" dirty="0" smtClean="0">
                <a:solidFill>
                  <a:srgbClr val="006600"/>
                </a:solidFill>
              </a:rPr>
              <a:t>P</a:t>
            </a:r>
            <a:r>
              <a:rPr lang="en-US" i="1" baseline="30000" dirty="0" smtClean="0">
                <a:solidFill>
                  <a:srgbClr val="006600"/>
                </a:solidFill>
              </a:rPr>
              <a:t>2</a:t>
            </a:r>
            <a:r>
              <a:rPr lang="en-US" dirty="0" smtClean="0"/>
              <a:t>: </a:t>
            </a:r>
          </a:p>
          <a:p>
            <a:pPr>
              <a:buFont typeface="Wingdings" pitchFamily="2" charset="2"/>
              <a:buNone/>
            </a:pPr>
            <a:r>
              <a:rPr lang="en-US" dirty="0" smtClean="0">
                <a:solidFill>
                  <a:srgbClr val="006600"/>
                </a:solidFill>
              </a:rPr>
              <a:t>	</a:t>
            </a:r>
            <a:r>
              <a:rPr lang="en-US" i="1" dirty="0" smtClean="0">
                <a:solidFill>
                  <a:srgbClr val="006600"/>
                </a:solidFill>
              </a:rPr>
              <a:t>x(</a:t>
            </a:r>
            <a:r>
              <a:rPr lang="en-US" i="1" dirty="0" err="1" smtClean="0">
                <a:solidFill>
                  <a:srgbClr val="006600"/>
                </a:solidFill>
              </a:rPr>
              <a:t>a,b,c</a:t>
            </a:r>
            <a:r>
              <a:rPr lang="en-US" i="1" dirty="0" smtClean="0">
                <a:solidFill>
                  <a:srgbClr val="006600"/>
                </a:solidFill>
              </a:rPr>
              <a:t>) =(</a:t>
            </a:r>
            <a:r>
              <a:rPr lang="en-US" i="1" dirty="0" err="1" smtClean="0">
                <a:solidFill>
                  <a:srgbClr val="006600"/>
                </a:solidFill>
              </a:rPr>
              <a:t>xa,xb,c</a:t>
            </a:r>
            <a:r>
              <a:rPr lang="en-US" i="1" dirty="0" smtClean="0">
                <a:solidFill>
                  <a:srgbClr val="006600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BD4B65-29EE-4FC4-8FF6-8800242178DC}" type="slidenum">
              <a:rPr lang="he-IL" altLang="en-US"/>
              <a:pPr/>
              <a:t>110</a:t>
            </a:fld>
            <a:endParaRPr lang="en-US" altLang="en-US"/>
          </a:p>
        </p:txBody>
      </p:sp>
      <p:sp>
        <p:nvSpPr>
          <p:cNvPr id="88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Homography</a:t>
            </a:r>
            <a:r>
              <a:rPr lang="en-US" dirty="0"/>
              <a:t>: </a:t>
            </a:r>
            <a:r>
              <a:rPr lang="en-US" dirty="0" smtClean="0"/>
              <a:t>Pure </a:t>
            </a:r>
            <a:r>
              <a:rPr lang="en-US" dirty="0"/>
              <a:t>R</a:t>
            </a:r>
            <a:r>
              <a:rPr lang="en-US" dirty="0" smtClean="0"/>
              <a:t>otation</a:t>
            </a:r>
            <a:endParaRPr lang="en-US" dirty="0"/>
          </a:p>
        </p:txBody>
      </p:sp>
      <p:sp>
        <p:nvSpPr>
          <p:cNvPr id="88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Symbol" pitchFamily="18" charset="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21977" y="1885950"/>
            <a:ext cx="6683188" cy="5067300"/>
            <a:chOff x="228600" y="990600"/>
            <a:chExt cx="8686800" cy="5867400"/>
          </a:xfrm>
        </p:grpSpPr>
        <p:sp>
          <p:nvSpPr>
            <p:cNvPr id="15" name="Slide Number Placeholder 3"/>
            <p:cNvSpPr txBox="1">
              <a:spLocks/>
            </p:cNvSpPr>
            <p:nvPr/>
          </p:nvSpPr>
          <p:spPr bwMode="auto">
            <a:xfrm>
              <a:off x="7010400" y="6248400"/>
              <a:ext cx="1905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r" rtl="0" eaLnBrk="0" fontAlgn="base" hangingPunct="0">
                <a:spcBef>
                  <a:spcPct val="5000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ydnie" pitchFamily="2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ydnie" pitchFamily="2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ydnie" pitchFamily="2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Sydnie" pitchFamily="2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Sydnie" pitchFamily="2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Sydnie" pitchFamily="2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Sydnie" pitchFamily="2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Sydnie" pitchFamily="2" charset="0"/>
                  <a:ea typeface="+mn-ea"/>
                  <a:cs typeface="+mn-cs"/>
                </a:defRPr>
              </a:lvl9pPr>
            </a:lstStyle>
            <a:p>
              <a:fld id="{B5CB5F08-F561-4BDA-9A0F-36D792F9427D}" type="slidenum">
                <a:rPr lang="he-IL" altLang="en-US" smtClean="0"/>
                <a:pPr/>
                <a:t>110</a:t>
              </a:fld>
              <a:endParaRPr lang="en-US" altLang="en-US"/>
            </a:p>
          </p:txBody>
        </p:sp>
        <p:pic>
          <p:nvPicPr>
            <p:cNvPr id="16" name="Picture 2" descr="IMG_010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2667000"/>
              <a:ext cx="2038350" cy="1530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3" descr="IMG_010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7650" y="990600"/>
              <a:ext cx="2038350" cy="1530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4" descr="IMG_010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14600" y="990600"/>
              <a:ext cx="2038350" cy="1530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5" descr="IMG_010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990600"/>
              <a:ext cx="2038350" cy="1530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6" descr="IMG_010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858000" y="990600"/>
              <a:ext cx="2038350" cy="1530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7" descr="IMG_010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28600" y="2667000"/>
              <a:ext cx="2038350" cy="1530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8" descr="IMG_0105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533650" y="2663825"/>
              <a:ext cx="2038350" cy="1530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9" descr="IMG_0106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724400" y="2667000"/>
              <a:ext cx="2038350" cy="1530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10" descr="pan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219200" y="4298950"/>
              <a:ext cx="6535738" cy="2559050"/>
            </a:xfrm>
            <a:prstGeom prst="rect">
              <a:avLst/>
            </a:prstGeom>
            <a:noFill/>
          </p:spPr>
        </p:pic>
        <p:sp>
          <p:nvSpPr>
            <p:cNvPr id="25" name="Text Box 11"/>
            <p:cNvSpPr txBox="1">
              <a:spLocks noChangeArrowheads="1"/>
            </p:cNvSpPr>
            <p:nvPr/>
          </p:nvSpPr>
          <p:spPr bwMode="auto">
            <a:xfrm>
              <a:off x="3200400" y="6461125"/>
              <a:ext cx="3078163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0">
                  <a:latin typeface="Arial" pitchFamily="34" charset="0"/>
                </a:rPr>
                <a:t>virtual wide-angle camera</a:t>
              </a:r>
            </a:p>
          </p:txBody>
        </p:sp>
      </p:grpSp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5313136" y="4617316"/>
            <a:ext cx="3440113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b="0" dirty="0"/>
              <a:t>Taken from Jeffrey Martin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CE627A0-617C-47B2-86EE-514DCC6C7736}" type="slidenum">
              <a:rPr lang="he-IL" altLang="en-US"/>
              <a:pPr/>
              <a:t>111</a:t>
            </a:fld>
            <a:endParaRPr lang="en-US" altLang="en-US"/>
          </a:p>
        </p:txBody>
      </p:sp>
      <p:sp>
        <p:nvSpPr>
          <p:cNvPr id="88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Panoramas</a:t>
            </a:r>
          </a:p>
        </p:txBody>
      </p:sp>
      <p:sp>
        <p:nvSpPr>
          <p:cNvPr id="889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572000"/>
            <a:ext cx="8229600" cy="1600200"/>
          </a:xfrm>
        </p:spPr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/>
              <a:t>Pick one image (red)</a:t>
            </a:r>
          </a:p>
          <a:p>
            <a:pPr marL="457200" indent="-457200">
              <a:buFontTx/>
              <a:buAutoNum type="arabicPeriod"/>
            </a:pPr>
            <a:r>
              <a:rPr lang="en-US"/>
              <a:t>Warp the other images towards it (usually, one by one)</a:t>
            </a:r>
          </a:p>
          <a:p>
            <a:pPr marL="457200" indent="-457200">
              <a:buFontTx/>
              <a:buAutoNum type="arabicPeriod"/>
            </a:pPr>
            <a:r>
              <a:rPr lang="en-US"/>
              <a:t>blend</a:t>
            </a:r>
          </a:p>
        </p:txBody>
      </p:sp>
      <p:pic>
        <p:nvPicPr>
          <p:cNvPr id="8898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938" y="990600"/>
            <a:ext cx="8450262" cy="345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89861" name="Rectangle 5"/>
          <p:cNvSpPr>
            <a:spLocks noChangeArrowheads="1"/>
          </p:cNvSpPr>
          <p:nvPr/>
        </p:nvSpPr>
        <p:spPr bwMode="auto">
          <a:xfrm>
            <a:off x="4953000" y="6248400"/>
            <a:ext cx="3440113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b="0"/>
              <a:t>Taken from Jeffrey Martin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B21C49A-3512-4A9C-BDCF-B2A44BB2D4D7}" type="slidenum">
              <a:rPr lang="he-IL" altLang="en-US" smtClean="0"/>
              <a:pPr/>
              <a:t>12</a:t>
            </a:fld>
            <a:endParaRPr lang="en-US" altLang="en-US" smtClean="0"/>
          </a:p>
        </p:txBody>
      </p:sp>
      <p:sp>
        <p:nvSpPr>
          <p:cNvPr id="6149" name="Footer Placeholder 7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61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Projective Space</a:t>
            </a:r>
          </a:p>
        </p:txBody>
      </p:sp>
      <p:sp>
        <p:nvSpPr>
          <p:cNvPr id="615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z="2800" smtClean="0"/>
              <a:t>Two dimensional:</a:t>
            </a:r>
          </a:p>
          <a:p>
            <a:endParaRPr lang="en-US" sz="2800" smtClean="0"/>
          </a:p>
          <a:p>
            <a:r>
              <a:rPr lang="en-US" sz="2800" smtClean="0"/>
              <a:t>Three dimensional:</a:t>
            </a:r>
          </a:p>
          <a:p>
            <a:endParaRPr lang="en-US" sz="2800" smtClean="0"/>
          </a:p>
          <a:p>
            <a:endParaRPr lang="en-US" sz="2800" smtClean="0"/>
          </a:p>
          <a:p>
            <a:endParaRPr lang="en-US" sz="2800" smtClean="0"/>
          </a:p>
          <a:p>
            <a:endParaRPr lang="en-US" sz="2800" smtClean="0"/>
          </a:p>
        </p:txBody>
      </p:sp>
      <p:graphicFrame>
        <p:nvGraphicFramePr>
          <p:cNvPr id="324612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083050" y="1895475"/>
          <a:ext cx="266223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2" name="משוואה" r:id="rId4" imgW="1168200" imgH="228600" progId="Equation.3">
                  <p:embed/>
                </p:oleObj>
              </mc:Choice>
              <mc:Fallback>
                <p:oleObj name="משוואה" r:id="rId4" imgW="11682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895475"/>
                        <a:ext cx="2662238" cy="52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Text Box 5"/>
          <p:cNvSpPr txBox="1">
            <a:spLocks noChangeArrowheads="1"/>
          </p:cNvSpPr>
          <p:nvPr/>
        </p:nvSpPr>
        <p:spPr bwMode="auto">
          <a:xfrm>
            <a:off x="1090613" y="5707063"/>
            <a:ext cx="81597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graphicFrame>
        <p:nvGraphicFramePr>
          <p:cNvPr id="324614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127500" y="2874963"/>
          <a:ext cx="2944813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3" name="משוואה" r:id="rId6" imgW="1244520" imgH="228600" progId="Equation.3">
                  <p:embed/>
                </p:oleObj>
              </mc:Choice>
              <mc:Fallback>
                <p:oleObj name="משוואה" r:id="rId6" imgW="124452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00" y="2874963"/>
                        <a:ext cx="2944813" cy="541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Stereo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CF89D5-D331-4295-AFBB-3CFBA64CE643}" type="slidenum">
              <a:rPr lang="he-IL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738BB89-6A75-46F2-A92E-85DC52E0761B}" type="slidenum">
              <a:rPr lang="he-IL" altLang="en-US" smtClean="0"/>
              <a:pPr/>
              <a:t>14</a:t>
            </a:fld>
            <a:endParaRPr lang="en-US" altLang="en-US" smtClean="0"/>
          </a:p>
        </p:txBody>
      </p:sp>
      <p:sp>
        <p:nvSpPr>
          <p:cNvPr id="39939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994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 smtClean="0"/>
              <a:t>Stereo Main Issues</a:t>
            </a:r>
          </a:p>
        </p:txBody>
      </p:sp>
      <p:sp>
        <p:nvSpPr>
          <p:cNvPr id="3994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 dirty="0" smtClean="0"/>
              <a:t>Correspondence</a:t>
            </a:r>
          </a:p>
          <a:p>
            <a:pPr lvl="1"/>
            <a:r>
              <a:rPr lang="en-US" altLang="he-IL" dirty="0" smtClean="0"/>
              <a:t>Geometric constraints</a:t>
            </a:r>
          </a:p>
          <a:p>
            <a:pPr lvl="1"/>
            <a:r>
              <a:rPr lang="en-US" altLang="he-IL" dirty="0" smtClean="0"/>
              <a:t>Local information</a:t>
            </a:r>
          </a:p>
          <a:p>
            <a:pPr lvl="1"/>
            <a:r>
              <a:rPr lang="en-US" altLang="he-IL" dirty="0" smtClean="0"/>
              <a:t>Global information</a:t>
            </a:r>
          </a:p>
          <a:p>
            <a:r>
              <a:rPr lang="en-US" altLang="he-IL" dirty="0" smtClean="0"/>
              <a:t>Reconstruction </a:t>
            </a:r>
            <a:r>
              <a:rPr lang="en-US" altLang="he-IL" dirty="0"/>
              <a:t>(</a:t>
            </a:r>
            <a:r>
              <a:rPr lang="en-US" altLang="he-IL" dirty="0" smtClean="0"/>
              <a:t>triangulation)</a:t>
            </a:r>
          </a:p>
          <a:p>
            <a:r>
              <a:rPr lang="en-US" altLang="he-IL" dirty="0" smtClean="0"/>
              <a:t>Calibration</a:t>
            </a:r>
            <a:endParaRPr lang="en-US" altLang="he-I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0999B6EB-D5D2-4499-B498-50D74E63E560}" type="slidenum">
              <a:rPr kumimoji="0" lang="he-IL" altLang="en-US" sz="16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15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6083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 smtClean="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75" y="298450"/>
            <a:ext cx="7772400" cy="1143000"/>
          </a:xfrm>
        </p:spPr>
        <p:txBody>
          <a:bodyPr/>
          <a:lstStyle/>
          <a:p>
            <a:r>
              <a:rPr lang="en-US" altLang="he-IL" dirty="0" smtClean="0"/>
              <a:t>Correspondence: Geometry</a:t>
            </a:r>
            <a:endParaRPr lang="en-US" altLang="en-US" dirty="0" smtClean="0"/>
          </a:p>
        </p:txBody>
      </p:sp>
      <p:sp>
        <p:nvSpPr>
          <p:cNvPr id="46085" name="AutoShape 3" descr="Recycled paper"/>
          <p:cNvSpPr>
            <a:spLocks noChangeArrowheads="1"/>
          </p:cNvSpPr>
          <p:nvPr/>
        </p:nvSpPr>
        <p:spPr bwMode="auto">
          <a:xfrm rot="16200000" flipH="1">
            <a:off x="5688806" y="3620294"/>
            <a:ext cx="2052638" cy="1905000"/>
          </a:xfrm>
          <a:prstGeom prst="parallelogram">
            <a:avLst>
              <a:gd name="adj" fmla="val 26938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Clr>
                <a:schemeClr val="accent2"/>
              </a:buClr>
              <a:buFont typeface="Monotype Sorts" pitchFamily="2" charset="2"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6086" name="Text Box 4"/>
          <p:cNvSpPr txBox="1">
            <a:spLocks noChangeArrowheads="1"/>
          </p:cNvSpPr>
          <p:nvPr/>
        </p:nvSpPr>
        <p:spPr bwMode="auto">
          <a:xfrm>
            <a:off x="877888" y="5064125"/>
            <a:ext cx="357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chemeClr val="tx1"/>
                </a:solidFill>
                <a:latin typeface="Times New Roman (Hebrew)" panose="02020603050405020304" pitchFamily="18" charset="0"/>
              </a:rPr>
              <a:t>+</a:t>
            </a:r>
            <a:endParaRPr kumimoji="0" lang="en-US" altLang="en-US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6087" name="Text Box 5"/>
          <p:cNvSpPr txBox="1">
            <a:spLocks noChangeArrowheads="1"/>
          </p:cNvSpPr>
          <p:nvPr/>
        </p:nvSpPr>
        <p:spPr bwMode="auto">
          <a:xfrm>
            <a:off x="8124825" y="5222875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chemeClr val="tx1"/>
                </a:solidFill>
                <a:latin typeface="Times New Roman (Hebrew)" panose="02020603050405020304" pitchFamily="18" charset="0"/>
              </a:rPr>
              <a:t>+</a:t>
            </a:r>
            <a:endParaRPr kumimoji="0" lang="en-US" altLang="en-US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6088" name="Line 6"/>
          <p:cNvSpPr>
            <a:spLocks noChangeShapeType="1"/>
          </p:cNvSpPr>
          <p:nvPr/>
        </p:nvSpPr>
        <p:spPr bwMode="auto">
          <a:xfrm flipV="1">
            <a:off x="3933825" y="2479675"/>
            <a:ext cx="2286000" cy="1295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6089" name="Line 7"/>
          <p:cNvSpPr>
            <a:spLocks noChangeShapeType="1"/>
          </p:cNvSpPr>
          <p:nvPr/>
        </p:nvSpPr>
        <p:spPr bwMode="auto">
          <a:xfrm>
            <a:off x="5076825" y="3089275"/>
            <a:ext cx="1143000" cy="838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6090" name="Line 8"/>
          <p:cNvSpPr>
            <a:spLocks noChangeShapeType="1"/>
          </p:cNvSpPr>
          <p:nvPr/>
        </p:nvSpPr>
        <p:spPr bwMode="auto">
          <a:xfrm flipH="1" flipV="1">
            <a:off x="6981825" y="4384675"/>
            <a:ext cx="1295400" cy="1066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6091" name="Oval 9"/>
          <p:cNvSpPr>
            <a:spLocks noChangeArrowheads="1"/>
          </p:cNvSpPr>
          <p:nvPr/>
        </p:nvSpPr>
        <p:spPr bwMode="auto">
          <a:xfrm>
            <a:off x="2867025" y="4384675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6092" name="Oval 10"/>
          <p:cNvSpPr>
            <a:spLocks noChangeArrowheads="1"/>
          </p:cNvSpPr>
          <p:nvPr/>
        </p:nvSpPr>
        <p:spPr bwMode="auto">
          <a:xfrm>
            <a:off x="6953250" y="43561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6093" name="Oval 11"/>
          <p:cNvSpPr>
            <a:spLocks noChangeArrowheads="1"/>
          </p:cNvSpPr>
          <p:nvPr/>
        </p:nvSpPr>
        <p:spPr bwMode="auto">
          <a:xfrm>
            <a:off x="5076825" y="3089275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6094" name="Rectangle 12" descr="Recycled paper"/>
          <p:cNvSpPr>
            <a:spLocks noGrp="1" noChangeArrowheads="1"/>
          </p:cNvSpPr>
          <p:nvPr>
            <p:ph type="body" idx="1"/>
          </p:nvPr>
        </p:nvSpPr>
        <p:spPr>
          <a:xfrm rot="5400000">
            <a:off x="2181225" y="3317875"/>
            <a:ext cx="1828800" cy="1828800"/>
          </a:xfrm>
          <a:prstGeom prst="parallelogram">
            <a:avLst>
              <a:gd name="adj" fmla="val 25000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buClr>
                <a:schemeClr val="accent2"/>
              </a:buClr>
              <a:buFont typeface="Monotype Sorts" pitchFamily="2" charset="2"/>
              <a:buChar char="z"/>
            </a:pPr>
            <a:endParaRPr lang="en-US" altLang="en-US" smtClean="0"/>
          </a:p>
        </p:txBody>
      </p:sp>
      <p:graphicFrame>
        <p:nvGraphicFramePr>
          <p:cNvPr id="46095" name="Object 13"/>
          <p:cNvGraphicFramePr>
            <a:graphicFrameLocks noChangeAspect="1"/>
          </p:cNvGraphicFramePr>
          <p:nvPr/>
        </p:nvGraphicFramePr>
        <p:xfrm>
          <a:off x="4389438" y="1660525"/>
          <a:ext cx="681037" cy="146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84" name="Clip" r:id="rId5" imgW="1857375" imgH="3995738" progId="MS_ClipArt_Gallery.2">
                  <p:embed/>
                </p:oleObj>
              </mc:Choice>
              <mc:Fallback>
                <p:oleObj name="Clip" r:id="rId5" imgW="1857375" imgH="3995738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9438" y="1660525"/>
                        <a:ext cx="681037" cy="146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6" name="Object 14"/>
          <p:cNvGraphicFramePr>
            <a:graphicFrameLocks noChangeAspect="1"/>
          </p:cNvGraphicFramePr>
          <p:nvPr/>
        </p:nvGraphicFramePr>
        <p:xfrm>
          <a:off x="2547938" y="3671888"/>
          <a:ext cx="331787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85" name="Clip" r:id="rId7" imgW="1857375" imgH="3995738" progId="MS_ClipArt_Gallery.2">
                  <p:embed/>
                </p:oleObj>
              </mc:Choice>
              <mc:Fallback>
                <p:oleObj name="Clip" r:id="rId7" imgW="1857375" imgH="3995738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7938" y="3671888"/>
                        <a:ext cx="331787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7" name="Object 15"/>
          <p:cNvGraphicFramePr>
            <a:graphicFrameLocks noChangeAspect="1"/>
          </p:cNvGraphicFramePr>
          <p:nvPr/>
        </p:nvGraphicFramePr>
        <p:xfrm>
          <a:off x="6634163" y="3700463"/>
          <a:ext cx="331787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86" name="Clip" r:id="rId8" imgW="1857375" imgH="3995738" progId="MS_ClipArt_Gallery.2">
                  <p:embed/>
                </p:oleObj>
              </mc:Choice>
              <mc:Fallback>
                <p:oleObj name="Clip" r:id="rId8" imgW="1857375" imgH="3995738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4163" y="3700463"/>
                        <a:ext cx="331787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8" name="Line 16"/>
          <p:cNvSpPr>
            <a:spLocks noChangeShapeType="1"/>
          </p:cNvSpPr>
          <p:nvPr/>
        </p:nvSpPr>
        <p:spPr bwMode="auto">
          <a:xfrm flipV="1">
            <a:off x="1114425" y="4384675"/>
            <a:ext cx="1828800" cy="914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graphicFrame>
        <p:nvGraphicFramePr>
          <p:cNvPr id="46099" name="Object 17"/>
          <p:cNvGraphicFramePr>
            <a:graphicFrameLocks noChangeAspect="1"/>
          </p:cNvGraphicFramePr>
          <p:nvPr/>
        </p:nvGraphicFramePr>
        <p:xfrm>
          <a:off x="5983288" y="3884613"/>
          <a:ext cx="331787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87" name="Clip" r:id="rId9" imgW="1857375" imgH="3995738" progId="MS_ClipArt_Gallery.2">
                  <p:embed/>
                </p:oleObj>
              </mc:Choice>
              <mc:Fallback>
                <p:oleObj name="Clip" r:id="rId9" imgW="1857375" imgH="3995738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3288" y="3884613"/>
                        <a:ext cx="331787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00" name="Object 18"/>
          <p:cNvGraphicFramePr>
            <a:graphicFrameLocks noChangeAspect="1"/>
          </p:cNvGraphicFramePr>
          <p:nvPr/>
        </p:nvGraphicFramePr>
        <p:xfrm>
          <a:off x="6927850" y="4435475"/>
          <a:ext cx="331788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88" name="Clip" r:id="rId10" imgW="1857375" imgH="3995738" progId="MS_ClipArt_Gallery.2">
                  <p:embed/>
                </p:oleObj>
              </mc:Choice>
              <mc:Fallback>
                <p:oleObj name="Clip" r:id="rId10" imgW="1857375" imgH="3995738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7850" y="4435475"/>
                        <a:ext cx="331788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01" name="Object 19"/>
          <p:cNvGraphicFramePr>
            <a:graphicFrameLocks noChangeAspect="1"/>
          </p:cNvGraphicFramePr>
          <p:nvPr/>
        </p:nvGraphicFramePr>
        <p:xfrm>
          <a:off x="7258050" y="3592513"/>
          <a:ext cx="331788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89" name="Clip" r:id="rId11" imgW="1857375" imgH="3995738" progId="MS_ClipArt_Gallery.2">
                  <p:embed/>
                </p:oleObj>
              </mc:Choice>
              <mc:Fallback>
                <p:oleObj name="Clip" r:id="rId11" imgW="1857375" imgH="3995738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8050" y="3592513"/>
                        <a:ext cx="331788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02" name="Object 20"/>
          <p:cNvGraphicFramePr>
            <a:graphicFrameLocks noChangeAspect="1"/>
          </p:cNvGraphicFramePr>
          <p:nvPr/>
        </p:nvGraphicFramePr>
        <p:xfrm>
          <a:off x="6394450" y="4616450"/>
          <a:ext cx="331788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90" name="Clip" r:id="rId12" imgW="1857375" imgH="3995738" progId="MS_ClipArt_Gallery.2">
                  <p:embed/>
                </p:oleObj>
              </mc:Choice>
              <mc:Fallback>
                <p:oleObj name="Clip" r:id="rId12" imgW="1857375" imgH="3995738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4450" y="4616450"/>
                        <a:ext cx="331788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858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49EC6981-64FF-48E6-A2C9-46DF67656440}" type="slidenum">
              <a:rPr kumimoji="0" lang="he-IL" altLang="en-US" sz="16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16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7107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 smtClean="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47108" name="Rectangle 70" descr="Recycled paper"/>
          <p:cNvSpPr>
            <a:spLocks noGrp="1" noChangeArrowheads="1"/>
          </p:cNvSpPr>
          <p:nvPr>
            <p:ph type="body" idx="1"/>
          </p:nvPr>
        </p:nvSpPr>
        <p:spPr>
          <a:xfrm rot="5400000">
            <a:off x="2209800" y="2971800"/>
            <a:ext cx="1828800" cy="1828800"/>
          </a:xfrm>
          <a:prstGeom prst="parallelogram">
            <a:avLst>
              <a:gd name="adj" fmla="val 25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buClr>
                <a:schemeClr val="accent2"/>
              </a:buClr>
              <a:buFont typeface="Monotype Sorts" pitchFamily="2" charset="2"/>
              <a:buChar char="z"/>
            </a:pPr>
            <a:endParaRPr lang="en-US" altLang="en-US" smtClean="0"/>
          </a:p>
        </p:txBody>
      </p:sp>
      <p:sp>
        <p:nvSpPr>
          <p:cNvPr id="471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Epipolar Lines</a:t>
            </a:r>
            <a:endParaRPr lang="en-US" altLang="en-US" smtClean="0"/>
          </a:p>
        </p:txBody>
      </p:sp>
      <p:sp>
        <p:nvSpPr>
          <p:cNvPr id="47110" name="Line 47"/>
          <p:cNvSpPr>
            <a:spLocks noChangeShapeType="1"/>
          </p:cNvSpPr>
          <p:nvPr/>
        </p:nvSpPr>
        <p:spPr bwMode="auto">
          <a:xfrm flipH="1">
            <a:off x="6400800" y="3810000"/>
            <a:ext cx="1066800" cy="609600"/>
          </a:xfrm>
          <a:prstGeom prst="line">
            <a:avLst/>
          </a:prstGeom>
          <a:noFill/>
          <a:ln w="28575" cap="sq">
            <a:solidFill>
              <a:srgbClr val="CC66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7111" name="AutoShape 48" descr="Recycled paper"/>
          <p:cNvSpPr>
            <a:spLocks noChangeArrowheads="1"/>
          </p:cNvSpPr>
          <p:nvPr/>
        </p:nvSpPr>
        <p:spPr bwMode="auto">
          <a:xfrm rot="16200000" flipH="1">
            <a:off x="5717381" y="3274219"/>
            <a:ext cx="2052638" cy="1905000"/>
          </a:xfrm>
          <a:prstGeom prst="parallelogram">
            <a:avLst>
              <a:gd name="adj" fmla="val 26938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Clr>
                <a:schemeClr val="accent2"/>
              </a:buClr>
              <a:buFont typeface="Monotype Sorts" pitchFamily="2" charset="2"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7112" name="Line 51"/>
          <p:cNvSpPr>
            <a:spLocks noChangeShapeType="1"/>
          </p:cNvSpPr>
          <p:nvPr/>
        </p:nvSpPr>
        <p:spPr bwMode="auto">
          <a:xfrm flipV="1">
            <a:off x="1143000" y="4038600"/>
            <a:ext cx="1828800" cy="914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7113" name="Line 52"/>
          <p:cNvSpPr>
            <a:spLocks noChangeShapeType="1"/>
          </p:cNvSpPr>
          <p:nvPr/>
        </p:nvSpPr>
        <p:spPr bwMode="auto">
          <a:xfrm flipV="1">
            <a:off x="3962400" y="2133600"/>
            <a:ext cx="2286000" cy="1295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7114" name="Line 53"/>
          <p:cNvSpPr>
            <a:spLocks noChangeShapeType="1"/>
          </p:cNvSpPr>
          <p:nvPr/>
        </p:nvSpPr>
        <p:spPr bwMode="auto">
          <a:xfrm>
            <a:off x="5105400" y="2743200"/>
            <a:ext cx="1143000" cy="838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7115" name="Line 54"/>
          <p:cNvSpPr>
            <a:spLocks noChangeShapeType="1"/>
          </p:cNvSpPr>
          <p:nvPr/>
        </p:nvSpPr>
        <p:spPr bwMode="auto">
          <a:xfrm flipH="1" flipV="1">
            <a:off x="7010400" y="4038600"/>
            <a:ext cx="1295400" cy="1066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7116" name="Oval 55"/>
          <p:cNvSpPr>
            <a:spLocks noChangeArrowheads="1"/>
          </p:cNvSpPr>
          <p:nvPr/>
        </p:nvSpPr>
        <p:spPr bwMode="auto">
          <a:xfrm>
            <a:off x="2895600" y="40386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7117" name="Oval 56"/>
          <p:cNvSpPr>
            <a:spLocks noChangeArrowheads="1"/>
          </p:cNvSpPr>
          <p:nvPr/>
        </p:nvSpPr>
        <p:spPr bwMode="auto">
          <a:xfrm>
            <a:off x="7010400" y="40386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7118" name="Oval 57"/>
          <p:cNvSpPr>
            <a:spLocks noChangeArrowheads="1"/>
          </p:cNvSpPr>
          <p:nvPr/>
        </p:nvSpPr>
        <p:spPr bwMode="auto">
          <a:xfrm>
            <a:off x="5105400" y="27432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7119" name="Text Box 58"/>
          <p:cNvSpPr txBox="1">
            <a:spLocks noChangeArrowheads="1"/>
          </p:cNvSpPr>
          <p:nvPr/>
        </p:nvSpPr>
        <p:spPr bwMode="auto">
          <a:xfrm>
            <a:off x="5440363" y="2590800"/>
            <a:ext cx="132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0"/>
              </a:spcBef>
              <a:buClrTx/>
              <a:buFontTx/>
              <a:buNone/>
            </a:pPr>
            <a:r>
              <a:rPr kumimoji="0" lang="en-US" altLang="he-IL" sz="1800">
                <a:solidFill>
                  <a:schemeClr val="tx1"/>
                </a:solidFill>
                <a:latin typeface="Times New Roman (Hebrew)" panose="02020603050405020304" pitchFamily="18" charset="0"/>
              </a:rPr>
              <a:t>Object point</a:t>
            </a:r>
          </a:p>
        </p:txBody>
      </p:sp>
      <p:sp>
        <p:nvSpPr>
          <p:cNvPr id="47120" name="Text Box 59"/>
          <p:cNvSpPr txBox="1">
            <a:spLocks noChangeArrowheads="1"/>
          </p:cNvSpPr>
          <p:nvPr/>
        </p:nvSpPr>
        <p:spPr bwMode="auto">
          <a:xfrm>
            <a:off x="1425575" y="2286000"/>
            <a:ext cx="1193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0"/>
              </a:spcBef>
              <a:buClrTx/>
              <a:buFontTx/>
              <a:buNone/>
            </a:pPr>
            <a:r>
              <a:rPr kumimoji="0" lang="en-US" altLang="he-IL" sz="1800">
                <a:solidFill>
                  <a:schemeClr val="tx1"/>
                </a:solidFill>
                <a:latin typeface="Times New Roman (Hebrew)" panose="02020603050405020304" pitchFamily="18" charset="0"/>
              </a:rPr>
              <a:t>Left Image</a:t>
            </a:r>
          </a:p>
        </p:txBody>
      </p:sp>
      <p:sp>
        <p:nvSpPr>
          <p:cNvPr id="47121" name="Line 60"/>
          <p:cNvSpPr>
            <a:spLocks noChangeShapeType="1"/>
          </p:cNvSpPr>
          <p:nvPr/>
        </p:nvSpPr>
        <p:spPr bwMode="auto">
          <a:xfrm flipH="1" flipV="1">
            <a:off x="6781800" y="4191000"/>
            <a:ext cx="1524000" cy="914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7122" name="Line 61"/>
          <p:cNvSpPr>
            <a:spLocks noChangeShapeType="1"/>
          </p:cNvSpPr>
          <p:nvPr/>
        </p:nvSpPr>
        <p:spPr bwMode="auto">
          <a:xfrm flipH="1" flipV="1">
            <a:off x="6553200" y="4343400"/>
            <a:ext cx="1752600" cy="762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7123" name="Oval 62"/>
          <p:cNvSpPr>
            <a:spLocks noChangeArrowheads="1"/>
          </p:cNvSpPr>
          <p:nvPr/>
        </p:nvSpPr>
        <p:spPr bwMode="auto">
          <a:xfrm>
            <a:off x="6781800" y="41910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7124" name="Oval 63"/>
          <p:cNvSpPr>
            <a:spLocks noChangeArrowheads="1"/>
          </p:cNvSpPr>
          <p:nvPr/>
        </p:nvSpPr>
        <p:spPr bwMode="auto">
          <a:xfrm>
            <a:off x="6477000" y="43434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7125" name="Line 64"/>
          <p:cNvSpPr>
            <a:spLocks noChangeShapeType="1"/>
          </p:cNvSpPr>
          <p:nvPr/>
        </p:nvSpPr>
        <p:spPr bwMode="auto">
          <a:xfrm flipH="1" flipV="1">
            <a:off x="4800600" y="2971800"/>
            <a:ext cx="1143000" cy="685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7126" name="Line 65"/>
          <p:cNvSpPr>
            <a:spLocks noChangeShapeType="1"/>
          </p:cNvSpPr>
          <p:nvPr/>
        </p:nvSpPr>
        <p:spPr bwMode="auto">
          <a:xfrm flipH="1" flipV="1">
            <a:off x="4191000" y="3276600"/>
            <a:ext cx="1600200" cy="685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7127" name="Oval 66"/>
          <p:cNvSpPr>
            <a:spLocks noChangeArrowheads="1"/>
          </p:cNvSpPr>
          <p:nvPr/>
        </p:nvSpPr>
        <p:spPr bwMode="auto">
          <a:xfrm>
            <a:off x="4191000" y="32766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7128" name="Oval 67"/>
          <p:cNvSpPr>
            <a:spLocks noChangeArrowheads="1"/>
          </p:cNvSpPr>
          <p:nvPr/>
        </p:nvSpPr>
        <p:spPr bwMode="auto">
          <a:xfrm>
            <a:off x="4724400" y="29718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7129" name="Text Box 69"/>
          <p:cNvSpPr txBox="1">
            <a:spLocks noChangeArrowheads="1"/>
          </p:cNvSpPr>
          <p:nvPr/>
        </p:nvSpPr>
        <p:spPr bwMode="auto">
          <a:xfrm>
            <a:off x="735013" y="5046663"/>
            <a:ext cx="523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rtl="1"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0033CC"/>
                </a:solidFill>
                <a:latin typeface="Comic Sans MS" panose="030F0702030302020204" pitchFamily="66" charset="0"/>
              </a:rPr>
              <a:t>Cop</a:t>
            </a:r>
            <a:endParaRPr kumimoji="0" lang="en-US" altLang="he-IL" sz="18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7130" name="Oval 71"/>
          <p:cNvSpPr>
            <a:spLocks noChangeArrowheads="1"/>
          </p:cNvSpPr>
          <p:nvPr/>
        </p:nvSpPr>
        <p:spPr bwMode="auto">
          <a:xfrm>
            <a:off x="1104900" y="4894263"/>
            <a:ext cx="76200" cy="76200"/>
          </a:xfrm>
          <a:prstGeom prst="ellipse">
            <a:avLst/>
          </a:prstGeom>
          <a:solidFill>
            <a:srgbClr val="66CC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7131" name="Oval 72"/>
          <p:cNvSpPr>
            <a:spLocks noChangeArrowheads="1"/>
          </p:cNvSpPr>
          <p:nvPr/>
        </p:nvSpPr>
        <p:spPr bwMode="auto">
          <a:xfrm>
            <a:off x="8255000" y="5075238"/>
            <a:ext cx="76200" cy="76200"/>
          </a:xfrm>
          <a:prstGeom prst="ellipse">
            <a:avLst/>
          </a:prstGeom>
          <a:solidFill>
            <a:srgbClr val="66CC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7132" name="Text Box 73"/>
          <p:cNvSpPr txBox="1">
            <a:spLocks noChangeArrowheads="1"/>
          </p:cNvSpPr>
          <p:nvPr/>
        </p:nvSpPr>
        <p:spPr bwMode="auto">
          <a:xfrm>
            <a:off x="8137525" y="5078413"/>
            <a:ext cx="523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rtl="1"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0033CC"/>
                </a:solidFill>
                <a:latin typeface="Comic Sans MS" panose="030F0702030302020204" pitchFamily="66" charset="0"/>
              </a:rPr>
              <a:t>Cop</a:t>
            </a:r>
            <a:endParaRPr kumimoji="0" lang="en-US" altLang="he-IL" sz="18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53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CCDE9A86-BEAD-484E-AB84-7D3B51EC2B91}" type="slidenum">
              <a:rPr kumimoji="0" lang="he-IL" altLang="en-US" sz="16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17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8131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 smtClean="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Epipolar Geometry</a:t>
            </a:r>
            <a:endParaRPr lang="en-US" altLang="he-IL" smtClean="0"/>
          </a:p>
        </p:txBody>
      </p:sp>
      <p:sp>
        <p:nvSpPr>
          <p:cNvPr id="48133" name="Text Box 4"/>
          <p:cNvSpPr txBox="1">
            <a:spLocks noChangeArrowheads="1"/>
          </p:cNvSpPr>
          <p:nvPr/>
        </p:nvSpPr>
        <p:spPr bwMode="auto">
          <a:xfrm>
            <a:off x="1371600" y="4462463"/>
            <a:ext cx="1468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rtl="1"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0033CC"/>
                </a:solidFill>
                <a:latin typeface="Comic Sans MS" panose="030F0702030302020204" pitchFamily="66" charset="0"/>
              </a:rPr>
              <a:t> </a:t>
            </a:r>
            <a:r>
              <a:rPr kumimoji="0" lang="en-US" altLang="he-IL" sz="1600" b="1">
                <a:solidFill>
                  <a:schemeClr val="tx2"/>
                </a:solidFill>
                <a:latin typeface="Comic Sans MS" panose="030F0702030302020204" pitchFamily="66" charset="0"/>
              </a:rPr>
              <a:t>Epipolar line</a:t>
            </a:r>
            <a:endParaRPr kumimoji="0" lang="en-US" altLang="he-IL" sz="18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8134" name="Text Box 5"/>
          <p:cNvSpPr txBox="1">
            <a:spLocks noChangeArrowheads="1"/>
          </p:cNvSpPr>
          <p:nvPr/>
        </p:nvSpPr>
        <p:spPr bwMode="auto">
          <a:xfrm>
            <a:off x="7372350" y="4462463"/>
            <a:ext cx="1468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rtl="1"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0033CC"/>
                </a:solidFill>
                <a:latin typeface="Comic Sans MS" panose="030F0702030302020204" pitchFamily="66" charset="0"/>
              </a:rPr>
              <a:t> </a:t>
            </a:r>
            <a:r>
              <a:rPr kumimoji="0" lang="en-US" altLang="he-IL" sz="1600" b="1">
                <a:solidFill>
                  <a:schemeClr val="tx2"/>
                </a:solidFill>
                <a:latin typeface="Comic Sans MS" panose="030F0702030302020204" pitchFamily="66" charset="0"/>
              </a:rPr>
              <a:t>Epipolar line</a:t>
            </a:r>
            <a:endParaRPr kumimoji="0" lang="en-US" altLang="he-IL" sz="18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8135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620000" cy="914400"/>
          </a:xfrm>
          <a:noFill/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he-IL" sz="2800" smtClean="0"/>
              <a:t>A pair of corresponding points must lay on corresponding epipolar lines</a:t>
            </a:r>
            <a:r>
              <a:rPr lang="en-US" altLang="he-IL" smtClean="0"/>
              <a:t> </a:t>
            </a:r>
          </a:p>
        </p:txBody>
      </p:sp>
      <p:sp>
        <p:nvSpPr>
          <p:cNvPr id="48136" name="Freeform 8"/>
          <p:cNvSpPr>
            <a:spLocks/>
          </p:cNvSpPr>
          <p:nvPr/>
        </p:nvSpPr>
        <p:spPr bwMode="auto">
          <a:xfrm>
            <a:off x="2895600" y="2819400"/>
            <a:ext cx="4038600" cy="2667000"/>
          </a:xfrm>
          <a:custGeom>
            <a:avLst/>
            <a:gdLst>
              <a:gd name="T0" fmla="*/ 2147483647 w 2544"/>
              <a:gd name="T1" fmla="*/ 0 h 1680"/>
              <a:gd name="T2" fmla="*/ 0 w 2544"/>
              <a:gd name="T3" fmla="*/ 2147483647 h 1680"/>
              <a:gd name="T4" fmla="*/ 2147483647 w 2544"/>
              <a:gd name="T5" fmla="*/ 2147483647 h 1680"/>
              <a:gd name="T6" fmla="*/ 2147483647 w 2544"/>
              <a:gd name="T7" fmla="*/ 0 h 1680"/>
              <a:gd name="T8" fmla="*/ 0 60000 65536"/>
              <a:gd name="T9" fmla="*/ 0 60000 65536"/>
              <a:gd name="T10" fmla="*/ 0 60000 65536"/>
              <a:gd name="T11" fmla="*/ 0 60000 65536"/>
              <a:gd name="T12" fmla="*/ 0 w 2544"/>
              <a:gd name="T13" fmla="*/ 0 h 1680"/>
              <a:gd name="T14" fmla="*/ 2544 w 2544"/>
              <a:gd name="T15" fmla="*/ 1680 h 16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44" h="1680">
                <a:moveTo>
                  <a:pt x="1296" y="0"/>
                </a:moveTo>
                <a:lnTo>
                  <a:pt x="0" y="1680"/>
                </a:lnTo>
                <a:lnTo>
                  <a:pt x="2544" y="1680"/>
                </a:lnTo>
                <a:lnTo>
                  <a:pt x="1296" y="0"/>
                </a:lnTo>
                <a:close/>
              </a:path>
            </a:pathLst>
          </a:cu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8137" name="AutoShape 9"/>
          <p:cNvSpPr>
            <a:spLocks noChangeArrowheads="1"/>
          </p:cNvSpPr>
          <p:nvPr/>
        </p:nvSpPr>
        <p:spPr bwMode="auto">
          <a:xfrm rot="16200000" flipH="1">
            <a:off x="6146800" y="3838575"/>
            <a:ext cx="471488" cy="1449388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Clr>
                <a:schemeClr val="accent2"/>
              </a:buClr>
              <a:buFont typeface="Monotype Sorts" pitchFamily="2" charset="2"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8138" name="AutoShape 10"/>
          <p:cNvSpPr>
            <a:spLocks noChangeArrowheads="1"/>
          </p:cNvSpPr>
          <p:nvPr/>
        </p:nvSpPr>
        <p:spPr bwMode="auto">
          <a:xfrm rot="16200000" flipH="1">
            <a:off x="6146800" y="3502025"/>
            <a:ext cx="471488" cy="1449388"/>
          </a:xfrm>
          <a:prstGeom prst="parallelogram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Clr>
                <a:schemeClr val="accent2"/>
              </a:buClr>
              <a:buFont typeface="Monotype Sorts" pitchFamily="2" charset="2"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8139" name="AutoShape 11"/>
          <p:cNvSpPr>
            <a:spLocks noChangeArrowheads="1"/>
          </p:cNvSpPr>
          <p:nvPr/>
        </p:nvSpPr>
        <p:spPr bwMode="auto">
          <a:xfrm rot="5400000">
            <a:off x="3575844" y="3769519"/>
            <a:ext cx="471487" cy="1450975"/>
          </a:xfrm>
          <a:prstGeom prst="parallelogram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Clr>
                <a:schemeClr val="accent2"/>
              </a:buClr>
              <a:buFont typeface="Monotype Sorts" pitchFamily="2" charset="2"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8140" name="AutoShape 12"/>
          <p:cNvSpPr>
            <a:spLocks noChangeArrowheads="1"/>
          </p:cNvSpPr>
          <p:nvPr/>
        </p:nvSpPr>
        <p:spPr bwMode="auto">
          <a:xfrm rot="5400000">
            <a:off x="3575844" y="3432969"/>
            <a:ext cx="471487" cy="1450975"/>
          </a:xfrm>
          <a:prstGeom prst="parallelogram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ctr">
              <a:buClr>
                <a:schemeClr val="accent2"/>
              </a:buClr>
              <a:buFont typeface="Monotype Sorts" pitchFamily="2" charset="2"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8141" name="Line 13"/>
          <p:cNvSpPr>
            <a:spLocks noChangeShapeType="1"/>
          </p:cNvSpPr>
          <p:nvPr/>
        </p:nvSpPr>
        <p:spPr bwMode="auto">
          <a:xfrm flipV="1">
            <a:off x="5657850" y="4327525"/>
            <a:ext cx="1449388" cy="134938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8142" name="Line 14"/>
          <p:cNvSpPr>
            <a:spLocks noChangeShapeType="1"/>
          </p:cNvSpPr>
          <p:nvPr/>
        </p:nvSpPr>
        <p:spPr bwMode="auto">
          <a:xfrm flipH="1" flipV="1">
            <a:off x="3086100" y="4259263"/>
            <a:ext cx="1450975" cy="134937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8143" name="Text Box 15"/>
          <p:cNvSpPr txBox="1">
            <a:spLocks noChangeArrowheads="1"/>
          </p:cNvSpPr>
          <p:nvPr/>
        </p:nvSpPr>
        <p:spPr bwMode="auto">
          <a:xfrm>
            <a:off x="4267200" y="55626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he-IL" sz="2400">
                <a:solidFill>
                  <a:srgbClr val="0033CC"/>
                </a:solidFill>
                <a:latin typeface="Comic Sans MS" panose="030F0702030302020204" pitchFamily="66" charset="0"/>
              </a:rPr>
              <a:t>Baseline</a:t>
            </a:r>
            <a:endParaRPr kumimoji="0" lang="en-US" altLang="he-IL" sz="240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6705600" y="350520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he-IL" sz="1600">
                <a:solidFill>
                  <a:srgbClr val="0033CC"/>
                </a:solidFill>
                <a:latin typeface="Comic Sans MS" panose="030F0702030302020204" pitchFamily="66" charset="0"/>
              </a:rPr>
              <a:t>Right Image</a:t>
            </a:r>
            <a:endParaRPr kumimoji="0" lang="en-US" altLang="he-IL" sz="180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48145" name="Text Box 17"/>
          <p:cNvSpPr txBox="1">
            <a:spLocks noChangeArrowheads="1"/>
          </p:cNvSpPr>
          <p:nvPr/>
        </p:nvSpPr>
        <p:spPr bwMode="auto">
          <a:xfrm>
            <a:off x="2362200" y="3429000"/>
            <a:ext cx="13192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he-IL" sz="1600">
                <a:solidFill>
                  <a:srgbClr val="0033CC"/>
                </a:solidFill>
                <a:latin typeface="Comic Sans MS" panose="030F0702030302020204" pitchFamily="66" charset="0"/>
              </a:rPr>
              <a:t>Left Image</a:t>
            </a:r>
            <a:endParaRPr kumimoji="0" lang="en-US" altLang="he-IL" sz="180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48146" name="Text Box 18"/>
          <p:cNvSpPr txBox="1">
            <a:spLocks noChangeArrowheads="1"/>
          </p:cNvSpPr>
          <p:nvPr/>
        </p:nvSpPr>
        <p:spPr bwMode="auto">
          <a:xfrm>
            <a:off x="5334000" y="2743200"/>
            <a:ext cx="13192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he-IL" sz="1800">
                <a:solidFill>
                  <a:srgbClr val="FF0000"/>
                </a:solidFill>
                <a:latin typeface="Comic Sans MS" panose="030F0702030302020204" pitchFamily="66" charset="0"/>
              </a:rPr>
              <a:t>Epipolar Plane</a:t>
            </a:r>
          </a:p>
        </p:txBody>
      </p:sp>
      <p:sp>
        <p:nvSpPr>
          <p:cNvPr id="48147" name="Line 20"/>
          <p:cNvSpPr>
            <a:spLocks noChangeShapeType="1"/>
          </p:cNvSpPr>
          <p:nvPr/>
        </p:nvSpPr>
        <p:spPr bwMode="auto">
          <a:xfrm flipV="1">
            <a:off x="2690813" y="4327525"/>
            <a:ext cx="527050" cy="26828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8148" name="Line 21"/>
          <p:cNvSpPr>
            <a:spLocks noChangeShapeType="1"/>
          </p:cNvSpPr>
          <p:nvPr/>
        </p:nvSpPr>
        <p:spPr bwMode="auto">
          <a:xfrm>
            <a:off x="6843713" y="4394200"/>
            <a:ext cx="593725" cy="201613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triangle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8149" name="Line 22"/>
          <p:cNvSpPr>
            <a:spLocks noChangeShapeType="1"/>
          </p:cNvSpPr>
          <p:nvPr/>
        </p:nvSpPr>
        <p:spPr bwMode="auto">
          <a:xfrm>
            <a:off x="2895600" y="5486400"/>
            <a:ext cx="4038600" cy="0"/>
          </a:xfrm>
          <a:prstGeom prst="line">
            <a:avLst/>
          </a:prstGeom>
          <a:noFill/>
          <a:ln w="28575" cap="sq">
            <a:solidFill>
              <a:srgbClr val="0033CC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8150" name="Text Box 23"/>
          <p:cNvSpPr txBox="1">
            <a:spLocks noChangeArrowheads="1"/>
          </p:cNvSpPr>
          <p:nvPr/>
        </p:nvSpPr>
        <p:spPr bwMode="auto">
          <a:xfrm>
            <a:off x="6954838" y="5457825"/>
            <a:ext cx="5794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0033CC"/>
                </a:solidFill>
                <a:latin typeface="Comic Sans MS" panose="030F0702030302020204" pitchFamily="66" charset="0"/>
              </a:rPr>
              <a:t>COP</a:t>
            </a:r>
          </a:p>
        </p:txBody>
      </p:sp>
      <p:sp>
        <p:nvSpPr>
          <p:cNvPr id="48151" name="Text Box 24"/>
          <p:cNvSpPr txBox="1">
            <a:spLocks noChangeArrowheads="1"/>
          </p:cNvSpPr>
          <p:nvPr/>
        </p:nvSpPr>
        <p:spPr bwMode="auto">
          <a:xfrm>
            <a:off x="2281238" y="5467350"/>
            <a:ext cx="5794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0033CC"/>
                </a:solidFill>
                <a:latin typeface="Comic Sans MS" panose="030F0702030302020204" pitchFamily="66" charset="0"/>
              </a:rPr>
              <a:t>COP</a:t>
            </a:r>
          </a:p>
        </p:txBody>
      </p:sp>
    </p:spTree>
    <p:extLst>
      <p:ext uri="{BB962C8B-B14F-4D97-AF65-F5344CB8AC3E}">
        <p14:creationId xmlns:p14="http://schemas.microsoft.com/office/powerpoint/2010/main" val="364547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09CA8C5D-E45E-48AF-9C5C-C428D2BCA4BE}" type="slidenum">
              <a:rPr kumimoji="0" lang="he-IL" altLang="en-US" sz="16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18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9155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 smtClean="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49156" name="Rectangle 3" descr="Recycled paper"/>
          <p:cNvSpPr>
            <a:spLocks noGrp="1" noChangeArrowheads="1"/>
          </p:cNvSpPr>
          <p:nvPr>
            <p:ph type="body" idx="1"/>
          </p:nvPr>
        </p:nvSpPr>
        <p:spPr>
          <a:xfrm rot="5400000">
            <a:off x="1293019" y="3251994"/>
            <a:ext cx="3176588" cy="2241550"/>
          </a:xfrm>
          <a:prstGeom prst="parallelogram">
            <a:avLst>
              <a:gd name="adj" fmla="val 35428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buClr>
                <a:schemeClr val="accent2"/>
              </a:buClr>
              <a:buFont typeface="Monotype Sorts" pitchFamily="2" charset="2"/>
              <a:buChar char="z"/>
            </a:pPr>
            <a:endParaRPr lang="en-US" altLang="en-US" smtClean="0"/>
          </a:p>
        </p:txBody>
      </p:sp>
      <p:sp>
        <p:nvSpPr>
          <p:cNvPr id="49157" name="AutoShape 4" descr="Recycled paper"/>
          <p:cNvSpPr>
            <a:spLocks noChangeArrowheads="1"/>
          </p:cNvSpPr>
          <p:nvPr/>
        </p:nvSpPr>
        <p:spPr bwMode="auto">
          <a:xfrm rot="16200000" flipH="1">
            <a:off x="5110957" y="3601243"/>
            <a:ext cx="2571750" cy="1852613"/>
          </a:xfrm>
          <a:prstGeom prst="parallelogram">
            <a:avLst>
              <a:gd name="adj" fmla="val 34704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buClr>
                <a:schemeClr val="accent2"/>
              </a:buClr>
              <a:buFont typeface="Monotype Sorts" pitchFamily="2" charset="2"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9158" name="Line 7"/>
          <p:cNvSpPr>
            <a:spLocks noChangeShapeType="1"/>
          </p:cNvSpPr>
          <p:nvPr/>
        </p:nvSpPr>
        <p:spPr bwMode="auto">
          <a:xfrm flipV="1">
            <a:off x="769938" y="4079875"/>
            <a:ext cx="1828800" cy="914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9159" name="Line 8"/>
          <p:cNvSpPr>
            <a:spLocks noChangeShapeType="1"/>
          </p:cNvSpPr>
          <p:nvPr/>
        </p:nvSpPr>
        <p:spPr bwMode="auto">
          <a:xfrm flipV="1">
            <a:off x="3589338" y="2174875"/>
            <a:ext cx="2286000" cy="1295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9160" name="Line 9"/>
          <p:cNvSpPr>
            <a:spLocks noChangeShapeType="1"/>
          </p:cNvSpPr>
          <p:nvPr/>
        </p:nvSpPr>
        <p:spPr bwMode="auto">
          <a:xfrm>
            <a:off x="3705225" y="2012950"/>
            <a:ext cx="2286000" cy="1676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9161" name="Line 10"/>
          <p:cNvSpPr>
            <a:spLocks noChangeShapeType="1"/>
          </p:cNvSpPr>
          <p:nvPr/>
        </p:nvSpPr>
        <p:spPr bwMode="auto">
          <a:xfrm flipH="1" flipV="1">
            <a:off x="6656388" y="4156075"/>
            <a:ext cx="1295400" cy="990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9162" name="Oval 11"/>
          <p:cNvSpPr>
            <a:spLocks noChangeArrowheads="1"/>
          </p:cNvSpPr>
          <p:nvPr/>
        </p:nvSpPr>
        <p:spPr bwMode="auto">
          <a:xfrm>
            <a:off x="2522538" y="4079875"/>
            <a:ext cx="76200" cy="762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9163" name="Oval 12"/>
          <p:cNvSpPr>
            <a:spLocks noChangeArrowheads="1"/>
          </p:cNvSpPr>
          <p:nvPr/>
        </p:nvSpPr>
        <p:spPr bwMode="auto">
          <a:xfrm>
            <a:off x="6561138" y="4079875"/>
            <a:ext cx="76200" cy="762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9164" name="Oval 13"/>
          <p:cNvSpPr>
            <a:spLocks noChangeArrowheads="1"/>
          </p:cNvSpPr>
          <p:nvPr/>
        </p:nvSpPr>
        <p:spPr bwMode="auto">
          <a:xfrm>
            <a:off x="4732338" y="2784475"/>
            <a:ext cx="76200" cy="762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9165" name="Text Box 14"/>
          <p:cNvSpPr txBox="1">
            <a:spLocks noChangeArrowheads="1"/>
          </p:cNvSpPr>
          <p:nvPr/>
        </p:nvSpPr>
        <p:spPr bwMode="auto">
          <a:xfrm>
            <a:off x="5054600" y="2632075"/>
            <a:ext cx="1333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800">
                <a:solidFill>
                  <a:schemeClr val="tx1"/>
                </a:solidFill>
                <a:latin typeface="Times New Roman (Hebrew)" panose="02020603050405020304" pitchFamily="18" charset="0"/>
              </a:rPr>
              <a:t>Object Point</a:t>
            </a:r>
          </a:p>
        </p:txBody>
      </p:sp>
      <p:sp>
        <p:nvSpPr>
          <p:cNvPr id="49166" name="Text Box 15"/>
          <p:cNvSpPr txBox="1">
            <a:spLocks noChangeArrowheads="1"/>
          </p:cNvSpPr>
          <p:nvPr/>
        </p:nvSpPr>
        <p:spPr bwMode="auto">
          <a:xfrm>
            <a:off x="423863" y="3013075"/>
            <a:ext cx="1308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800">
                <a:solidFill>
                  <a:schemeClr val="tx1"/>
                </a:solidFill>
                <a:latin typeface="Times New Roman (Hebrew)" panose="02020603050405020304" pitchFamily="18" charset="0"/>
              </a:rPr>
              <a:t>Left Image</a:t>
            </a:r>
          </a:p>
        </p:txBody>
      </p:sp>
      <p:sp>
        <p:nvSpPr>
          <p:cNvPr id="49167" name="Line 16"/>
          <p:cNvSpPr>
            <a:spLocks noChangeShapeType="1"/>
          </p:cNvSpPr>
          <p:nvPr/>
        </p:nvSpPr>
        <p:spPr bwMode="auto">
          <a:xfrm>
            <a:off x="788988" y="5070475"/>
            <a:ext cx="2122487" cy="12700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9168" name="Freeform 17"/>
          <p:cNvSpPr>
            <a:spLocks/>
          </p:cNvSpPr>
          <p:nvPr/>
        </p:nvSpPr>
        <p:spPr bwMode="auto">
          <a:xfrm>
            <a:off x="1322388" y="4689475"/>
            <a:ext cx="355600" cy="381000"/>
          </a:xfrm>
          <a:custGeom>
            <a:avLst/>
            <a:gdLst>
              <a:gd name="T0" fmla="*/ 0 w 224"/>
              <a:gd name="T1" fmla="*/ 0 h 240"/>
              <a:gd name="T2" fmla="*/ 2147483647 w 224"/>
              <a:gd name="T3" fmla="*/ 2147483647 h 240"/>
              <a:gd name="T4" fmla="*/ 2147483647 w 224"/>
              <a:gd name="T5" fmla="*/ 2147483647 h 240"/>
              <a:gd name="T6" fmla="*/ 0 60000 65536"/>
              <a:gd name="T7" fmla="*/ 0 60000 65536"/>
              <a:gd name="T8" fmla="*/ 0 60000 65536"/>
              <a:gd name="T9" fmla="*/ 0 w 224"/>
              <a:gd name="T10" fmla="*/ 0 h 240"/>
              <a:gd name="T11" fmla="*/ 224 w 2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4" h="240">
                <a:moveTo>
                  <a:pt x="0" y="0"/>
                </a:moveTo>
                <a:cubicBezTo>
                  <a:pt x="80" y="28"/>
                  <a:pt x="160" y="56"/>
                  <a:pt x="192" y="96"/>
                </a:cubicBezTo>
                <a:cubicBezTo>
                  <a:pt x="224" y="136"/>
                  <a:pt x="208" y="188"/>
                  <a:pt x="192" y="240"/>
                </a:cubicBezTo>
              </a:path>
            </a:pathLst>
          </a:custGeom>
          <a:noFill/>
          <a:ln w="19050" cap="sq" cmpd="sng">
            <a:solidFill>
              <a:srgbClr val="66CC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9169" name="Freeform 18"/>
          <p:cNvSpPr>
            <a:spLocks/>
          </p:cNvSpPr>
          <p:nvPr/>
        </p:nvSpPr>
        <p:spPr bwMode="auto">
          <a:xfrm>
            <a:off x="7240588" y="4765675"/>
            <a:ext cx="177800" cy="381000"/>
          </a:xfrm>
          <a:custGeom>
            <a:avLst/>
            <a:gdLst>
              <a:gd name="T0" fmla="*/ 2147483647 w 112"/>
              <a:gd name="T1" fmla="*/ 0 h 240"/>
              <a:gd name="T2" fmla="*/ 2147483647 w 112"/>
              <a:gd name="T3" fmla="*/ 2147483647 h 240"/>
              <a:gd name="T4" fmla="*/ 2147483647 w 112"/>
              <a:gd name="T5" fmla="*/ 2147483647 h 240"/>
              <a:gd name="T6" fmla="*/ 0 60000 65536"/>
              <a:gd name="T7" fmla="*/ 0 60000 65536"/>
              <a:gd name="T8" fmla="*/ 0 60000 65536"/>
              <a:gd name="T9" fmla="*/ 0 w 112"/>
              <a:gd name="T10" fmla="*/ 0 h 240"/>
              <a:gd name="T11" fmla="*/ 112 w 112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2" h="240">
                <a:moveTo>
                  <a:pt x="112" y="0"/>
                </a:moveTo>
                <a:cubicBezTo>
                  <a:pt x="72" y="28"/>
                  <a:pt x="32" y="56"/>
                  <a:pt x="16" y="96"/>
                </a:cubicBezTo>
                <a:cubicBezTo>
                  <a:pt x="0" y="136"/>
                  <a:pt x="8" y="188"/>
                  <a:pt x="16" y="240"/>
                </a:cubicBezTo>
              </a:path>
            </a:pathLst>
          </a:custGeom>
          <a:noFill/>
          <a:ln w="28575" cap="sq" cmpd="sng">
            <a:solidFill>
              <a:srgbClr val="66CC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9170" name="Text Box 19"/>
          <p:cNvSpPr txBox="1">
            <a:spLocks noChangeArrowheads="1"/>
          </p:cNvSpPr>
          <p:nvPr/>
        </p:nvSpPr>
        <p:spPr bwMode="auto">
          <a:xfrm>
            <a:off x="865188" y="4689475"/>
            <a:ext cx="527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solidFill>
                  <a:srgbClr val="66CCFF"/>
                </a:solidFill>
                <a:latin typeface="Symbol" panose="05050102010706020507" pitchFamily="18" charset="2"/>
              </a:rPr>
              <a:t>a</a:t>
            </a:r>
            <a:endParaRPr kumimoji="0" lang="en-US" altLang="he-IL" sz="240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49171" name="Text Box 20"/>
          <p:cNvSpPr txBox="1">
            <a:spLocks noChangeArrowheads="1"/>
          </p:cNvSpPr>
          <p:nvPr/>
        </p:nvSpPr>
        <p:spPr bwMode="auto">
          <a:xfrm>
            <a:off x="7189788" y="4765675"/>
            <a:ext cx="501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2400">
                <a:solidFill>
                  <a:srgbClr val="66CCFF"/>
                </a:solidFill>
                <a:latin typeface="Symbol" panose="05050102010706020507" pitchFamily="18" charset="2"/>
              </a:rPr>
              <a:t>b</a:t>
            </a:r>
            <a:endParaRPr kumimoji="0" lang="en-US" altLang="he-IL" sz="240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49172" name="Line 21"/>
          <p:cNvSpPr>
            <a:spLocks noChangeShapeType="1"/>
          </p:cNvSpPr>
          <p:nvPr/>
        </p:nvSpPr>
        <p:spPr bwMode="auto">
          <a:xfrm>
            <a:off x="4032250" y="5064125"/>
            <a:ext cx="1435100" cy="12700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9173" name="Line 22"/>
          <p:cNvSpPr>
            <a:spLocks noChangeShapeType="1"/>
          </p:cNvSpPr>
          <p:nvPr/>
        </p:nvSpPr>
        <p:spPr bwMode="auto">
          <a:xfrm>
            <a:off x="6518275" y="5110163"/>
            <a:ext cx="1446213" cy="34925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49174" name="Oval 23"/>
          <p:cNvSpPr>
            <a:spLocks noChangeArrowheads="1"/>
          </p:cNvSpPr>
          <p:nvPr/>
        </p:nvSpPr>
        <p:spPr bwMode="auto">
          <a:xfrm>
            <a:off x="6451600" y="5046663"/>
            <a:ext cx="76200" cy="76200"/>
          </a:xfrm>
          <a:prstGeom prst="ellipse">
            <a:avLst/>
          </a:prstGeom>
          <a:solidFill>
            <a:srgbClr val="00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9175" name="Oval 24"/>
          <p:cNvSpPr>
            <a:spLocks noChangeArrowheads="1"/>
          </p:cNvSpPr>
          <p:nvPr/>
        </p:nvSpPr>
        <p:spPr bwMode="auto">
          <a:xfrm>
            <a:off x="2868613" y="5060950"/>
            <a:ext cx="76200" cy="76200"/>
          </a:xfrm>
          <a:prstGeom prst="ellipse">
            <a:avLst/>
          </a:prstGeom>
          <a:solidFill>
            <a:srgbClr val="00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9176" name="Rectangle 25"/>
          <p:cNvSpPr>
            <a:spLocks noGrp="1" noChangeArrowheads="1"/>
          </p:cNvSpPr>
          <p:nvPr>
            <p:ph type="title"/>
          </p:nvPr>
        </p:nvSpPr>
        <p:spPr>
          <a:xfrm>
            <a:off x="603250" y="1111250"/>
            <a:ext cx="7772400" cy="1143000"/>
          </a:xfrm>
        </p:spPr>
        <p:txBody>
          <a:bodyPr/>
          <a:lstStyle/>
          <a:p>
            <a:pPr algn="l"/>
            <a:r>
              <a:rPr lang="en-US" altLang="he-IL" sz="2800" smtClean="0">
                <a:solidFill>
                  <a:srgbClr val="003399"/>
                </a:solidFill>
                <a:latin typeface="Tahoma" panose="020B0604030504040204" pitchFamily="34" charset="0"/>
              </a:rPr>
              <a:t>The epipole points are e</a:t>
            </a:r>
            <a:r>
              <a:rPr lang="en-US" altLang="he-IL" sz="2800" baseline="-25000" smtClean="0">
                <a:solidFill>
                  <a:srgbClr val="003399"/>
                </a:solidFill>
                <a:latin typeface="Tahoma" panose="020B0604030504040204" pitchFamily="34" charset="0"/>
              </a:rPr>
              <a:t>l</a:t>
            </a:r>
            <a:r>
              <a:rPr lang="en-US" altLang="he-IL" sz="2800" smtClean="0">
                <a:solidFill>
                  <a:srgbClr val="003399"/>
                </a:solidFill>
                <a:latin typeface="Tahoma" panose="020B0604030504040204" pitchFamily="34" charset="0"/>
              </a:rPr>
              <a:t>  and e</a:t>
            </a:r>
            <a:r>
              <a:rPr lang="en-US" altLang="he-IL" sz="2800" baseline="-25000" smtClean="0">
                <a:solidFill>
                  <a:srgbClr val="003399"/>
                </a:solidFill>
                <a:latin typeface="Tahoma" panose="020B0604030504040204" pitchFamily="34" charset="0"/>
              </a:rPr>
              <a:t>r</a:t>
            </a:r>
            <a:r>
              <a:rPr lang="en-US" altLang="he-IL" sz="2800" smtClean="0">
                <a:solidFill>
                  <a:srgbClr val="003399"/>
                </a:solidFill>
                <a:latin typeface="Tahoma" panose="020B0604030504040204" pitchFamily="34" charset="0"/>
              </a:rPr>
              <a:t/>
            </a:r>
            <a:br>
              <a:rPr lang="en-US" altLang="he-IL" sz="2800" smtClean="0">
                <a:solidFill>
                  <a:srgbClr val="003399"/>
                </a:solidFill>
                <a:latin typeface="Tahoma" panose="020B0604030504040204" pitchFamily="34" charset="0"/>
              </a:rPr>
            </a:br>
            <a:endParaRPr lang="en-US" altLang="he-IL" sz="2800" smtClean="0">
              <a:solidFill>
                <a:srgbClr val="003399"/>
              </a:solidFill>
              <a:latin typeface="Tahoma" panose="020B0604030504040204" pitchFamily="34" charset="0"/>
            </a:endParaRPr>
          </a:p>
        </p:txBody>
      </p:sp>
      <p:sp>
        <p:nvSpPr>
          <p:cNvPr id="49177" name="Text Box 26"/>
          <p:cNvSpPr txBox="1">
            <a:spLocks noChangeArrowheads="1"/>
          </p:cNvSpPr>
          <p:nvPr/>
        </p:nvSpPr>
        <p:spPr bwMode="auto">
          <a:xfrm>
            <a:off x="7307263" y="3013075"/>
            <a:ext cx="1492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800">
                <a:solidFill>
                  <a:schemeClr val="tx1"/>
                </a:solidFill>
                <a:latin typeface="Times New Roman (Hebrew)" panose="02020603050405020304" pitchFamily="18" charset="0"/>
              </a:rPr>
              <a:t>Right  Image</a:t>
            </a:r>
          </a:p>
        </p:txBody>
      </p:sp>
      <p:sp>
        <p:nvSpPr>
          <p:cNvPr id="49178" name="Text Box 28"/>
          <p:cNvSpPr txBox="1">
            <a:spLocks noChangeArrowheads="1"/>
          </p:cNvSpPr>
          <p:nvPr/>
        </p:nvSpPr>
        <p:spPr bwMode="auto">
          <a:xfrm>
            <a:off x="7991475" y="5113338"/>
            <a:ext cx="579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0033CC"/>
                </a:solidFill>
                <a:latin typeface="Comic Sans MS" panose="030F0702030302020204" pitchFamily="66" charset="0"/>
              </a:rPr>
              <a:t>COP</a:t>
            </a:r>
          </a:p>
        </p:txBody>
      </p:sp>
      <p:sp>
        <p:nvSpPr>
          <p:cNvPr id="49179" name="Text Box 29"/>
          <p:cNvSpPr txBox="1">
            <a:spLocks noChangeArrowheads="1"/>
          </p:cNvSpPr>
          <p:nvPr/>
        </p:nvSpPr>
        <p:spPr bwMode="auto">
          <a:xfrm>
            <a:off x="6369050" y="4987925"/>
            <a:ext cx="465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he-IL" sz="2000">
                <a:solidFill>
                  <a:srgbClr val="0033CC"/>
                </a:solidFill>
                <a:latin typeface="Times New Roman (Hebrew)" panose="02020603050405020304" pitchFamily="18" charset="0"/>
              </a:rPr>
              <a:t>e</a:t>
            </a:r>
            <a:r>
              <a:rPr kumimoji="0" lang="en-US" altLang="he-IL" sz="2000" baseline="-25000">
                <a:solidFill>
                  <a:srgbClr val="0033CC"/>
                </a:solidFill>
                <a:latin typeface="Times New Roman (Hebrew)" panose="02020603050405020304" pitchFamily="18" charset="0"/>
              </a:rPr>
              <a:t>r</a:t>
            </a:r>
            <a:endParaRPr kumimoji="0" lang="en-US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9180" name="Oval 30"/>
          <p:cNvSpPr>
            <a:spLocks noChangeArrowheads="1"/>
          </p:cNvSpPr>
          <p:nvPr/>
        </p:nvSpPr>
        <p:spPr bwMode="auto">
          <a:xfrm>
            <a:off x="701675" y="4992688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9181" name="Oval 31"/>
          <p:cNvSpPr>
            <a:spLocks noChangeArrowheads="1"/>
          </p:cNvSpPr>
          <p:nvPr/>
        </p:nvSpPr>
        <p:spPr bwMode="auto">
          <a:xfrm>
            <a:off x="7918450" y="5078413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49182" name="Text Box 32"/>
          <p:cNvSpPr txBox="1">
            <a:spLocks noChangeArrowheads="1"/>
          </p:cNvSpPr>
          <p:nvPr/>
        </p:nvSpPr>
        <p:spPr bwMode="auto">
          <a:xfrm>
            <a:off x="222250" y="5035550"/>
            <a:ext cx="579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0033CC"/>
                </a:solidFill>
                <a:latin typeface="Comic Sans MS" panose="030F0702030302020204" pitchFamily="66" charset="0"/>
              </a:rPr>
              <a:t>COP</a:t>
            </a:r>
          </a:p>
        </p:txBody>
      </p:sp>
      <p:sp>
        <p:nvSpPr>
          <p:cNvPr id="49183" name="Text Box 2"/>
          <p:cNvSpPr txBox="1">
            <a:spLocks noChangeArrowheads="1"/>
          </p:cNvSpPr>
          <p:nvPr/>
        </p:nvSpPr>
        <p:spPr bwMode="auto">
          <a:xfrm>
            <a:off x="2660650" y="5024438"/>
            <a:ext cx="465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he-IL" sz="2000">
                <a:solidFill>
                  <a:srgbClr val="0033CC"/>
                </a:solidFill>
                <a:latin typeface="Times New Roman (Hebrew)" panose="02020603050405020304" pitchFamily="18" charset="0"/>
              </a:rPr>
              <a:t>e</a:t>
            </a:r>
            <a:r>
              <a:rPr kumimoji="0" lang="en-US" altLang="he-IL" sz="2000" baseline="-25000">
                <a:solidFill>
                  <a:srgbClr val="0033CC"/>
                </a:solidFill>
                <a:latin typeface="Times New Roman (Hebrew)" panose="02020603050405020304" pitchFamily="18" charset="0"/>
              </a:rPr>
              <a:t>l</a:t>
            </a:r>
            <a:endParaRPr kumimoji="0" lang="en-US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7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49322FF5-EDD0-4B1E-B827-A55811F0330D}" type="slidenum">
              <a:rPr kumimoji="0" lang="he-IL" altLang="en-US" sz="16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19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0179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 smtClean="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Epipole</a:t>
            </a:r>
          </a:p>
        </p:txBody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 smtClean="0"/>
              <a:t>The</a:t>
            </a:r>
            <a:r>
              <a:rPr lang="en-US" altLang="he-IL" smtClean="0">
                <a:solidFill>
                  <a:srgbClr val="990099"/>
                </a:solidFill>
              </a:rPr>
              <a:t> Epipole</a:t>
            </a:r>
            <a:r>
              <a:rPr lang="en-US" altLang="he-IL" smtClean="0"/>
              <a:t> is the projection of the </a:t>
            </a:r>
            <a:r>
              <a:rPr lang="en-US" altLang="he-IL" i="1" smtClean="0"/>
              <a:t>cop</a:t>
            </a:r>
            <a:r>
              <a:rPr lang="en-US" altLang="he-IL" smtClean="0"/>
              <a:t> of the other camera</a:t>
            </a:r>
          </a:p>
          <a:p>
            <a:r>
              <a:rPr lang="en-US" altLang="he-IL" smtClean="0"/>
              <a:t>Except for the epipole, only one epipolar line goes through any image point</a:t>
            </a:r>
          </a:p>
          <a:p>
            <a:r>
              <a:rPr lang="en-US" altLang="he-IL" smtClean="0"/>
              <a:t>All the epipolar lines go through the epipole</a:t>
            </a:r>
          </a:p>
        </p:txBody>
      </p:sp>
    </p:spTree>
    <p:extLst>
      <p:ext uri="{BB962C8B-B14F-4D97-AF65-F5344CB8AC3E}">
        <p14:creationId xmlns:p14="http://schemas.microsoft.com/office/powerpoint/2010/main" val="106831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87CFEE5-1D7E-4369-A4DF-DF8E20B9C64C}" type="slidenum">
              <a:rPr lang="he-IL" altLang="en-US" smtClean="0"/>
              <a:pPr/>
              <a:t>2</a:t>
            </a:fld>
            <a:endParaRPr lang="en-US" altLang="en-US" smtClean="0"/>
          </a:p>
        </p:txBody>
      </p:sp>
      <p:sp>
        <p:nvSpPr>
          <p:cNvPr id="34819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Geometry and  </a:t>
            </a:r>
            <a:r>
              <a:rPr lang="en-US" dirty="0" smtClean="0"/>
              <a:t>Algebra</a:t>
            </a:r>
          </a:p>
          <a:p>
            <a:pPr lvl="1"/>
            <a:r>
              <a:rPr lang="en-US" dirty="0" smtClean="0"/>
              <a:t>Using </a:t>
            </a:r>
            <a:r>
              <a:rPr lang="en-US" dirty="0"/>
              <a:t>projective geometry</a:t>
            </a:r>
          </a:p>
          <a:p>
            <a:pPr lvl="1"/>
            <a:r>
              <a:rPr lang="en-US" dirty="0" smtClean="0"/>
              <a:t>Computing epipolar geometry</a:t>
            </a:r>
          </a:p>
          <a:p>
            <a:pPr lvl="1"/>
            <a:r>
              <a:rPr lang="en-US" dirty="0" smtClean="0"/>
              <a:t>Computing Triangulation</a:t>
            </a:r>
          </a:p>
          <a:p>
            <a:r>
              <a:rPr lang="en-US" dirty="0" smtClean="0"/>
              <a:t>Correspondence</a:t>
            </a:r>
          </a:p>
          <a:p>
            <a:r>
              <a:rPr lang="en-US" dirty="0" smtClean="0"/>
              <a:t>Other stereo images</a:t>
            </a:r>
          </a:p>
          <a:p>
            <a:r>
              <a:rPr lang="en-US" dirty="0" err="1" smtClean="0"/>
              <a:t>Homography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1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1312E854-E527-422B-B75B-28F91812135C}" type="slidenum">
              <a:rPr kumimoji="0" lang="he-IL" altLang="en-US" sz="16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20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1203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 smtClean="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Epipole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 smtClean="0"/>
              <a:t>What happens when the two camera planes are parallel?</a:t>
            </a:r>
          </a:p>
        </p:txBody>
      </p:sp>
    </p:spTree>
    <p:extLst>
      <p:ext uri="{BB962C8B-B14F-4D97-AF65-F5344CB8AC3E}">
        <p14:creationId xmlns:p14="http://schemas.microsoft.com/office/powerpoint/2010/main" val="369964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C8C6638-D40B-40C1-A6F6-DC8BCCF022C4}" type="slidenum">
              <a:rPr lang="he-IL" altLang="en-US" smtClean="0"/>
              <a:pPr/>
              <a:t>21</a:t>
            </a:fld>
            <a:endParaRPr lang="en-US" altLang="en-US" smtClean="0"/>
          </a:p>
        </p:txBody>
      </p:sp>
      <p:sp>
        <p:nvSpPr>
          <p:cNvPr id="55299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pic>
        <p:nvPicPr>
          <p:cNvPr id="55300" name="Picture 2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958850" y="1395413"/>
            <a:ext cx="7345363" cy="5194300"/>
          </a:xfrm>
          <a:noFill/>
        </p:spPr>
      </p:pic>
      <p:sp>
        <p:nvSpPr>
          <p:cNvPr id="55301" name="Rectangle 3"/>
          <p:cNvSpPr>
            <a:spLocks noGrp="1" noChangeArrowheads="1"/>
          </p:cNvSpPr>
          <p:nvPr>
            <p:ph type="title"/>
          </p:nvPr>
        </p:nvSpPr>
        <p:spPr>
          <a:xfrm>
            <a:off x="663575" y="500063"/>
            <a:ext cx="7772400" cy="1143000"/>
          </a:xfrm>
          <a:solidFill>
            <a:schemeClr val="bg1"/>
          </a:solidFill>
        </p:spPr>
        <p:txBody>
          <a:bodyPr/>
          <a:lstStyle/>
          <a:p>
            <a:r>
              <a:rPr lang="en-US" sz="3600" smtClean="0"/>
              <a:t>Example:</a:t>
            </a:r>
            <a:br>
              <a:rPr lang="en-US" sz="3600" smtClean="0"/>
            </a:br>
            <a:r>
              <a:rPr lang="en-US" sz="3600" smtClean="0"/>
              <a:t> Converging Cameras</a:t>
            </a:r>
          </a:p>
        </p:txBody>
      </p:sp>
      <p:pic>
        <p:nvPicPr>
          <p:cNvPr id="5530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44950" y="6286500"/>
            <a:ext cx="3998913" cy="3143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51722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898AAEC-D97C-495B-B314-0AFB4447AC0A}" type="slidenum">
              <a:rPr lang="he-IL" altLang="en-US" smtClean="0"/>
              <a:pPr/>
              <a:t>22</a:t>
            </a:fld>
            <a:endParaRPr lang="en-US" altLang="en-US" smtClean="0"/>
          </a:p>
        </p:txBody>
      </p:sp>
      <p:sp>
        <p:nvSpPr>
          <p:cNvPr id="56323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>
          <a:xfrm>
            <a:off x="663575" y="500063"/>
            <a:ext cx="7772400" cy="1143000"/>
          </a:xfrm>
          <a:solidFill>
            <a:schemeClr val="bg1"/>
          </a:solidFill>
        </p:spPr>
        <p:txBody>
          <a:bodyPr/>
          <a:lstStyle/>
          <a:p>
            <a:r>
              <a:rPr lang="en-US" sz="3600" smtClean="0"/>
              <a:t>Example:</a:t>
            </a:r>
            <a:br>
              <a:rPr lang="en-US" sz="3600" smtClean="0"/>
            </a:br>
            <a:r>
              <a:rPr lang="en-US" sz="3600" smtClean="0"/>
              <a:t> Pure translation</a:t>
            </a:r>
          </a:p>
        </p:txBody>
      </p:sp>
      <p:pic>
        <p:nvPicPr>
          <p:cNvPr id="5632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44950" y="6286500"/>
            <a:ext cx="3998913" cy="3143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56326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333375" y="1876425"/>
            <a:ext cx="7285038" cy="4171950"/>
          </a:xfrm>
          <a:noFill/>
        </p:spPr>
      </p:pic>
    </p:spTree>
    <p:extLst>
      <p:ext uri="{BB962C8B-B14F-4D97-AF65-F5344CB8AC3E}">
        <p14:creationId xmlns:p14="http://schemas.microsoft.com/office/powerpoint/2010/main" val="500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4A6C437-01AC-4563-A146-1C88EC36101C}" type="slidenum">
              <a:rPr lang="he-IL" altLang="en-US" smtClean="0"/>
              <a:pPr/>
              <a:t>23</a:t>
            </a:fld>
            <a:endParaRPr lang="en-US" altLang="en-US" smtClean="0"/>
          </a:p>
        </p:txBody>
      </p:sp>
      <p:sp>
        <p:nvSpPr>
          <p:cNvPr id="26630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26631" name="Rectangle 2"/>
          <p:cNvSpPr>
            <a:spLocks noGrp="1" noChangeArrowheads="1"/>
          </p:cNvSpPr>
          <p:nvPr>
            <p:ph type="title"/>
          </p:nvPr>
        </p:nvSpPr>
        <p:spPr>
          <a:xfrm>
            <a:off x="515938" y="696913"/>
            <a:ext cx="7772400" cy="1143000"/>
          </a:xfrm>
        </p:spPr>
        <p:txBody>
          <a:bodyPr/>
          <a:lstStyle/>
          <a:p>
            <a:r>
              <a:rPr lang="en-US" altLang="he-IL" smtClean="0"/>
              <a:t>The Fundamental Matrix, F</a:t>
            </a:r>
            <a:br>
              <a:rPr lang="en-US" altLang="he-IL" smtClean="0"/>
            </a:br>
            <a:endParaRPr lang="en-US" altLang="he-IL" sz="2800" smtClean="0"/>
          </a:p>
        </p:txBody>
      </p:sp>
      <p:sp>
        <p:nvSpPr>
          <p:cNvPr id="266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he-IL" i="1" dirty="0" smtClean="0">
                <a:solidFill>
                  <a:srgbClr val="008000"/>
                </a:solidFill>
              </a:rPr>
              <a:t>F</a:t>
            </a:r>
            <a:r>
              <a:rPr lang="en-US" altLang="he-IL" dirty="0" smtClean="0"/>
              <a:t>  is a </a:t>
            </a:r>
            <a:r>
              <a:rPr lang="en-US" altLang="he-IL" dirty="0" smtClean="0">
                <a:solidFill>
                  <a:srgbClr val="008000"/>
                </a:solidFill>
              </a:rPr>
              <a:t>3</a:t>
            </a:r>
            <a:r>
              <a:rPr lang="en-US" altLang="he-IL" dirty="0" smtClean="0">
                <a:solidFill>
                  <a:srgbClr val="008000"/>
                </a:solidFill>
                <a:sym typeface="Symbol" pitchFamily="18" charset="2"/>
              </a:rPr>
              <a:t>3</a:t>
            </a:r>
            <a:r>
              <a:rPr lang="en-US" altLang="he-IL" dirty="0" smtClean="0">
                <a:sym typeface="Symbol" pitchFamily="18" charset="2"/>
              </a:rPr>
              <a:t> matrix of rank </a:t>
            </a:r>
            <a:r>
              <a:rPr lang="en-US" altLang="he-IL" dirty="0" smtClean="0">
                <a:solidFill>
                  <a:srgbClr val="008000"/>
                </a:solidFill>
                <a:sym typeface="Symbol" pitchFamily="18" charset="2"/>
              </a:rPr>
              <a:t>2</a:t>
            </a:r>
            <a:endParaRPr lang="en-US" altLang="he-IL" dirty="0" smtClean="0">
              <a:sym typeface="Symbol" pitchFamily="18" charset="2"/>
            </a:endParaRPr>
          </a:p>
          <a:p>
            <a:pPr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i="1" dirty="0" err="1" smtClean="0">
                <a:solidFill>
                  <a:srgbClr val="008000"/>
                </a:solidFill>
              </a:rPr>
              <a:t>p</a:t>
            </a:r>
            <a:r>
              <a:rPr lang="en-US" i="1" baseline="-25000" dirty="0" err="1" smtClean="0">
                <a:solidFill>
                  <a:srgbClr val="008000"/>
                </a:solidFill>
              </a:rPr>
              <a:t>L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i="1" dirty="0" err="1" smtClean="0">
                <a:solidFill>
                  <a:srgbClr val="008000"/>
                </a:solidFill>
              </a:rPr>
              <a:t>p</a:t>
            </a:r>
            <a:r>
              <a:rPr lang="en-US" i="1" baseline="-25000" dirty="0" err="1" smtClean="0">
                <a:solidFill>
                  <a:srgbClr val="008000"/>
                </a:solidFill>
              </a:rPr>
              <a:t>R</a:t>
            </a:r>
            <a:r>
              <a:rPr lang="en-US" dirty="0" smtClean="0"/>
              <a:t> be corresponding image points: </a:t>
            </a:r>
          </a:p>
          <a:p>
            <a:pPr>
              <a:lnSpc>
                <a:spcPct val="90000"/>
              </a:lnSpc>
            </a:pPr>
            <a:r>
              <a:rPr lang="en-US" altLang="he-IL" dirty="0" smtClean="0"/>
              <a:t>Each point in one image defines the epipolar line in the other image: 		    </a:t>
            </a:r>
            <a:br>
              <a:rPr lang="en-US" altLang="he-IL" dirty="0" smtClean="0"/>
            </a:br>
            <a:r>
              <a:rPr lang="en-US" altLang="he-IL" dirty="0" smtClean="0"/>
              <a:t>            and 	</a:t>
            </a:r>
          </a:p>
          <a:p>
            <a:pPr>
              <a:lnSpc>
                <a:spcPct val="90000"/>
              </a:lnSpc>
            </a:pPr>
            <a:r>
              <a:rPr lang="en-US" altLang="he-IL" i="1" dirty="0" smtClean="0">
                <a:solidFill>
                  <a:srgbClr val="008000"/>
                </a:solidFill>
              </a:rPr>
              <a:t>F</a:t>
            </a:r>
            <a:r>
              <a:rPr lang="en-US" altLang="he-IL" dirty="0" smtClean="0"/>
              <a:t>  is based on intrinsic and extrinsic parameters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dirty="0" smtClean="0"/>
              <a:t>	</a:t>
            </a:r>
          </a:p>
        </p:txBody>
      </p:sp>
      <p:graphicFrame>
        <p:nvGraphicFramePr>
          <p:cNvPr id="26626" name="Object 4"/>
          <p:cNvGraphicFramePr>
            <a:graphicFrameLocks noChangeAspect="1"/>
          </p:cNvGraphicFramePr>
          <p:nvPr/>
        </p:nvGraphicFramePr>
        <p:xfrm>
          <a:off x="2374900" y="2981325"/>
          <a:ext cx="146526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3" name="Equation" r:id="rId4" imgW="736560" imgH="228600" progId="Equation.3">
                  <p:embed/>
                </p:oleObj>
              </mc:Choice>
              <mc:Fallback>
                <p:oleObj name="Equation" r:id="rId4" imgW="7365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4900" y="2981325"/>
                        <a:ext cx="1465263" cy="4540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41536"/>
              </p:ext>
            </p:extLst>
          </p:nvPr>
        </p:nvGraphicFramePr>
        <p:xfrm>
          <a:off x="1011799" y="4307073"/>
          <a:ext cx="123666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4" name="Equation" r:id="rId6" imgW="622080" imgH="228600" progId="Equation.3">
                  <p:embed/>
                </p:oleObj>
              </mc:Choice>
              <mc:Fallback>
                <p:oleObj name="Equation" r:id="rId6" imgW="622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799" y="4307073"/>
                        <a:ext cx="1236663" cy="4540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767149"/>
              </p:ext>
            </p:extLst>
          </p:nvPr>
        </p:nvGraphicFramePr>
        <p:xfrm>
          <a:off x="3184525" y="4292599"/>
          <a:ext cx="13620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5" name="משוואה" r:id="rId8" imgW="685800" imgH="228600" progId="Equation.3">
                  <p:embed/>
                </p:oleObj>
              </mc:Choice>
              <mc:Fallback>
                <p:oleObj name="משוואה" r:id="rId8" imgW="685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4525" y="4292599"/>
                        <a:ext cx="1362075" cy="4540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329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5" y="3119718"/>
            <a:ext cx="7772400" cy="1143000"/>
          </a:xfrm>
        </p:spPr>
        <p:txBody>
          <a:bodyPr/>
          <a:lstStyle/>
          <a:p>
            <a:r>
              <a:rPr lang="en-US" dirty="0" smtClean="0"/>
              <a:t>Algebraic </a:t>
            </a:r>
            <a:r>
              <a:rPr lang="en-US" dirty="0" smtClean="0"/>
              <a:t>Formulation</a:t>
            </a:r>
            <a:br>
              <a:rPr lang="en-US" dirty="0" smtClean="0"/>
            </a:br>
            <a:r>
              <a:rPr lang="en-US" dirty="0" smtClean="0"/>
              <a:t>Pinhole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CF89D5-D331-4295-AFBB-3CFBA64CE643}" type="slidenum">
              <a:rPr lang="he-IL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050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8A4B540-1F7D-4FA2-99BD-56B3C75425DC}" type="slidenum">
              <a:rPr lang="he-IL" altLang="en-US" smtClean="0"/>
              <a:pPr/>
              <a:t>25</a:t>
            </a:fld>
            <a:endParaRPr lang="en-US" altLang="en-US" smtClean="0"/>
          </a:p>
        </p:txBody>
      </p:sp>
      <p:sp>
        <p:nvSpPr>
          <p:cNvPr id="12295" name="Footer Placeholder 7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122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Pinhole Camera: Algebra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297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457200" y="1885950"/>
                <a:ext cx="7958138" cy="4083050"/>
              </a:xfrm>
            </p:spPr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sz="2800" dirty="0" smtClean="0"/>
                  <a:t>Homogenous points coordinates in a general </a:t>
                </a:r>
                <a:r>
                  <a:rPr lang="en-US" sz="2800" dirty="0" smtClean="0"/>
                  <a:t>coordinate systems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dirty="0">
                    <a:ea typeface="+mn-ea"/>
                    <a:cs typeface="+mn-cs"/>
                  </a:rPr>
                  <a:t>A point in the </a:t>
                </a:r>
                <a:r>
                  <a:rPr lang="en-US" dirty="0">
                    <a:ea typeface="+mn-ea"/>
                    <a:cs typeface="+mn-cs"/>
                  </a:rPr>
                  <a:t>world coordinate </a:t>
                </a:r>
                <a:r>
                  <a:rPr lang="en-US" dirty="0" smtClean="0">
                    <a:ea typeface="+mn-ea"/>
                    <a:cs typeface="+mn-cs"/>
                  </a:rPr>
                  <a:t>system</a:t>
                </a:r>
                <a:r>
                  <a:rPr lang="en-US" dirty="0">
                    <a:ea typeface="+mn-ea"/>
                    <a:cs typeface="+mn-cs"/>
                  </a:rPr>
                  <a:t>,</a:t>
                </a:r>
                <a:r>
                  <a:rPr lang="en-US" dirty="0" smtClean="0"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endParaRPr lang="en-US" dirty="0">
                  <a:ea typeface="+mn-ea"/>
                  <a:cs typeface="+mn-cs"/>
                </a:endParaRPr>
              </a:p>
              <a:p>
                <a:pPr lvl="1">
                  <a:lnSpc>
                    <a:spcPct val="80000"/>
                  </a:lnSpc>
                </a:pPr>
                <a:r>
                  <a:rPr lang="en-US" dirty="0" smtClean="0">
                    <a:ea typeface="+mn-ea"/>
                    <a:cs typeface="+mn-cs"/>
                  </a:rPr>
                  <a:t>A </a:t>
                </a:r>
                <a:r>
                  <a:rPr lang="en-US" dirty="0">
                    <a:ea typeface="+mn-ea"/>
                    <a:cs typeface="+mn-cs"/>
                  </a:rPr>
                  <a:t>point in the image coordinate </a:t>
                </a:r>
                <a:r>
                  <a:rPr lang="en-US" dirty="0" smtClean="0">
                    <a:ea typeface="+mn-ea"/>
                    <a:cs typeface="+mn-cs"/>
                  </a:rPr>
                  <a:t>system,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400" dirty="0"/>
                  <a:t> </a:t>
                </a:r>
                <a:endParaRPr lang="en-US" sz="2400" dirty="0" smtClean="0"/>
              </a:p>
              <a:p>
                <a:pPr lvl="1">
                  <a:lnSpc>
                    <a:spcPct val="80000"/>
                  </a:lnSpc>
                </a:pPr>
                <a:r>
                  <a:rPr lang="en-US" dirty="0" smtClean="0">
                    <a:ea typeface="+mn-ea"/>
                    <a:cs typeface="+mn-cs"/>
                  </a:rPr>
                  <a:t>A </a:t>
                </a:r>
                <a:r>
                  <a:rPr lang="en-US" i="1" dirty="0">
                    <a:solidFill>
                      <a:srgbClr val="008000"/>
                    </a:solidFill>
                  </a:rPr>
                  <a:t>3x4</a:t>
                </a:r>
                <a:r>
                  <a:rPr lang="en-US" dirty="0" smtClean="0">
                    <a:ea typeface="+mn-ea"/>
                    <a:cs typeface="+mn-cs"/>
                  </a:rPr>
                  <a:t> </a:t>
                </a:r>
                <a:r>
                  <a:rPr lang="en-US" dirty="0">
                    <a:ea typeface="+mn-ea"/>
                    <a:cs typeface="+mn-cs"/>
                  </a:rPr>
                  <a:t>projection </a:t>
                </a:r>
                <a:r>
                  <a:rPr lang="en-US" dirty="0" smtClean="0">
                    <a:ea typeface="+mn-ea"/>
                    <a:cs typeface="+mn-cs"/>
                  </a:rPr>
                  <a:t>matrix</a:t>
                </a:r>
                <a:r>
                  <a:rPr lang="en-US" dirty="0">
                    <a:ea typeface="+mn-ea"/>
                    <a:cs typeface="+mn-cs"/>
                  </a:rPr>
                  <a:t>, </a:t>
                </a:r>
                <a:r>
                  <a:rPr lang="en-US" i="1" dirty="0">
                    <a:solidFill>
                      <a:srgbClr val="008000"/>
                    </a:solidFill>
                  </a:rPr>
                  <a:t>M</a:t>
                </a:r>
                <a:endParaRPr lang="en-US" dirty="0">
                  <a:ea typeface="+mn-ea"/>
                  <a:cs typeface="+mn-cs"/>
                </a:endParaRPr>
              </a:p>
              <a:p>
                <a:pPr marL="457200" lvl="1" indent="0">
                  <a:lnSpc>
                    <a:spcPct val="80000"/>
                  </a:lnSpc>
                  <a:buNone/>
                </a:pPr>
                <a:endParaRPr lang="en-US" sz="2400" b="0" i="1" dirty="0" smtClean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8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800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sz="2800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endParaRPr lang="en-US" sz="2800" dirty="0" smtClean="0"/>
              </a:p>
              <a:p>
                <a:pPr>
                  <a:lnSpc>
                    <a:spcPct val="80000"/>
                  </a:lnSpc>
                  <a:buNone/>
                </a:pPr>
                <a:r>
                  <a:rPr lang="en-US" sz="2800" dirty="0" smtClean="0"/>
                  <a:t>  </a:t>
                </a:r>
                <a:endParaRPr lang="en-US" sz="2800" dirty="0" smtClean="0"/>
              </a:p>
              <a:p>
                <a:pPr>
                  <a:lnSpc>
                    <a:spcPct val="80000"/>
                  </a:lnSpc>
                </a:pPr>
                <a:endParaRPr lang="en-US" sz="2800" dirty="0" smtClean="0"/>
              </a:p>
              <a:p>
                <a:pPr lvl="1">
                  <a:lnSpc>
                    <a:spcPct val="80000"/>
                  </a:lnSpc>
                </a:pPr>
                <a:endParaRPr lang="en-US" sz="1800" dirty="0" smtClean="0"/>
              </a:p>
              <a:p>
                <a:pPr>
                  <a:lnSpc>
                    <a:spcPct val="80000"/>
                  </a:lnSpc>
                </a:pPr>
                <a:endParaRPr lang="en-US" sz="2000" dirty="0" smtClean="0"/>
              </a:p>
            </p:txBody>
          </p:sp>
        </mc:Choice>
        <mc:Fallback>
          <p:sp>
            <p:nvSpPr>
              <p:cNvPr id="122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57200" y="1885950"/>
                <a:ext cx="7958138" cy="4083050"/>
              </a:xfrm>
              <a:blipFill rotWithShape="0">
                <a:blip r:embed="rId3"/>
                <a:stretch>
                  <a:fillRect l="-1303" t="-35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/>
          <p:cNvGrpSpPr/>
          <p:nvPr/>
        </p:nvGrpSpPr>
        <p:grpSpPr>
          <a:xfrm rot="18741638">
            <a:off x="6011548" y="4147761"/>
            <a:ext cx="1016262" cy="879758"/>
            <a:chOff x="6296025" y="1709738"/>
            <a:chExt cx="1016262" cy="879758"/>
          </a:xfrm>
        </p:grpSpPr>
        <p:sp>
          <p:nvSpPr>
            <p:cNvPr id="50" name="Text Box 54"/>
            <p:cNvSpPr txBox="1">
              <a:spLocks noChangeArrowheads="1"/>
            </p:cNvSpPr>
            <p:nvPr/>
          </p:nvSpPr>
          <p:spPr bwMode="auto">
            <a:xfrm>
              <a:off x="6296025" y="1709738"/>
              <a:ext cx="235489" cy="45684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990099"/>
                  </a:solidFill>
                  <a:latin typeface="Times New Roman (Hebrew)" pitchFamily="18" charset="0"/>
                </a:rPr>
                <a:t>y</a:t>
              </a:r>
              <a:endParaRPr lang="en-GB">
                <a:solidFill>
                  <a:srgbClr val="990099"/>
                </a:solidFill>
                <a:latin typeface="Times New Roman (Hebrew)" pitchFamily="18" charset="0"/>
              </a:endParaRPr>
            </a:p>
          </p:txBody>
        </p:sp>
        <p:sp>
          <p:nvSpPr>
            <p:cNvPr id="51" name="Line 55"/>
            <p:cNvSpPr>
              <a:spLocks noChangeShapeType="1"/>
            </p:cNvSpPr>
            <p:nvPr/>
          </p:nvSpPr>
          <p:spPr bwMode="auto">
            <a:xfrm flipV="1">
              <a:off x="6484645" y="1838961"/>
              <a:ext cx="4573" cy="750535"/>
            </a:xfrm>
            <a:prstGeom prst="line">
              <a:avLst/>
            </a:prstGeom>
            <a:noFill/>
            <a:ln w="19050" cap="sq">
              <a:solidFill>
                <a:srgbClr val="990099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56"/>
            <p:cNvSpPr>
              <a:spLocks noChangeShapeType="1"/>
            </p:cNvSpPr>
            <p:nvPr/>
          </p:nvSpPr>
          <p:spPr bwMode="auto">
            <a:xfrm flipV="1">
              <a:off x="6480072" y="2169196"/>
              <a:ext cx="651597" cy="416384"/>
            </a:xfrm>
            <a:prstGeom prst="line">
              <a:avLst/>
            </a:prstGeom>
            <a:noFill/>
            <a:ln w="19050" cap="sq">
              <a:solidFill>
                <a:srgbClr val="990099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 Box 57"/>
            <p:cNvSpPr txBox="1">
              <a:spLocks noChangeArrowheads="1"/>
            </p:cNvSpPr>
            <p:nvPr/>
          </p:nvSpPr>
          <p:spPr bwMode="auto">
            <a:xfrm>
              <a:off x="7076798" y="2009952"/>
              <a:ext cx="235489" cy="45684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990099"/>
                  </a:solidFill>
                  <a:latin typeface="Times New Roman (Hebrew)" pitchFamily="18" charset="0"/>
                </a:rPr>
                <a:t>x</a:t>
              </a:r>
              <a:endParaRPr lang="en-GB">
                <a:solidFill>
                  <a:srgbClr val="990099"/>
                </a:solidFill>
                <a:latin typeface="Times New Roman (Hebrew)" pitchFamily="18" charset="0"/>
              </a:endParaRPr>
            </a:p>
          </p:txBody>
        </p:sp>
      </p:grpSp>
      <p:sp>
        <p:nvSpPr>
          <p:cNvPr id="54" name="AutoShape 41" descr="Recycled paper"/>
          <p:cNvSpPr>
            <a:spLocks noChangeArrowheads="1"/>
          </p:cNvSpPr>
          <p:nvPr/>
        </p:nvSpPr>
        <p:spPr bwMode="auto">
          <a:xfrm rot="16200000" flipH="1">
            <a:off x="7212985" y="4684465"/>
            <a:ext cx="1163003" cy="800207"/>
          </a:xfrm>
          <a:prstGeom prst="parallelogram">
            <a:avLst>
              <a:gd name="adj" fmla="val 31821"/>
            </a:avLst>
          </a:prstGeom>
          <a:blipFill dpi="0" rotWithShape="0">
            <a:blip r:embed="rId4" cstate="print"/>
            <a:srcRect/>
            <a:tile tx="0" ty="0" sx="100000" sy="100000" flip="none" algn="tl"/>
          </a:blipFill>
          <a:ln w="12700" cap="sq">
            <a:solidFill>
              <a:srgbClr val="0033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5" name="Line 42"/>
          <p:cNvSpPr>
            <a:spLocks noChangeShapeType="1"/>
          </p:cNvSpPr>
          <p:nvPr/>
        </p:nvSpPr>
        <p:spPr bwMode="auto">
          <a:xfrm flipV="1">
            <a:off x="6641618" y="5131558"/>
            <a:ext cx="1979940" cy="9137"/>
          </a:xfrm>
          <a:prstGeom prst="line">
            <a:avLst/>
          </a:prstGeom>
          <a:noFill/>
          <a:ln w="19050" cap="sq">
            <a:solidFill>
              <a:srgbClr val="990099"/>
            </a:solidFill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6" name="Rectangle 43" descr="Recycled paper"/>
          <p:cNvSpPr>
            <a:spLocks noChangeArrowheads="1"/>
          </p:cNvSpPr>
          <p:nvPr/>
        </p:nvSpPr>
        <p:spPr bwMode="auto">
          <a:xfrm>
            <a:off x="7399528" y="5118506"/>
            <a:ext cx="373811" cy="7048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7" name="Oval 44"/>
          <p:cNvSpPr>
            <a:spLocks noChangeArrowheads="1"/>
          </p:cNvSpPr>
          <p:nvPr/>
        </p:nvSpPr>
        <p:spPr bwMode="auto">
          <a:xfrm>
            <a:off x="7752762" y="5117200"/>
            <a:ext cx="36581" cy="32632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8" name="Oval 45"/>
          <p:cNvSpPr>
            <a:spLocks noChangeArrowheads="1"/>
          </p:cNvSpPr>
          <p:nvPr/>
        </p:nvSpPr>
        <p:spPr bwMode="auto">
          <a:xfrm>
            <a:off x="8564400" y="4719091"/>
            <a:ext cx="36581" cy="32632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9" name="Line 46"/>
          <p:cNvSpPr>
            <a:spLocks noChangeShapeType="1"/>
          </p:cNvSpPr>
          <p:nvPr/>
        </p:nvSpPr>
        <p:spPr bwMode="auto">
          <a:xfrm flipH="1">
            <a:off x="6632472" y="4736059"/>
            <a:ext cx="1931927" cy="395499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0" name="Oval 47"/>
          <p:cNvSpPr>
            <a:spLocks noChangeArrowheads="1"/>
          </p:cNvSpPr>
          <p:nvPr/>
        </p:nvSpPr>
        <p:spPr bwMode="auto">
          <a:xfrm>
            <a:off x="7645305" y="4909661"/>
            <a:ext cx="37724" cy="32632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1" name="Rectangle 48" descr="Recycled paper"/>
          <p:cNvSpPr>
            <a:spLocks noChangeArrowheads="1"/>
          </p:cNvSpPr>
          <p:nvPr/>
        </p:nvSpPr>
        <p:spPr bwMode="auto">
          <a:xfrm>
            <a:off x="7410959" y="4892693"/>
            <a:ext cx="224058" cy="11878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2" name="Oval 49"/>
          <p:cNvSpPr>
            <a:spLocks noChangeArrowheads="1"/>
          </p:cNvSpPr>
          <p:nvPr/>
        </p:nvSpPr>
        <p:spPr bwMode="auto">
          <a:xfrm>
            <a:off x="6609609" y="5114590"/>
            <a:ext cx="36581" cy="32632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grpSp>
        <p:nvGrpSpPr>
          <p:cNvPr id="63" name="Group 62"/>
          <p:cNvGrpSpPr/>
          <p:nvPr/>
        </p:nvGrpSpPr>
        <p:grpSpPr>
          <a:xfrm>
            <a:off x="7672741" y="4537657"/>
            <a:ext cx="528136" cy="682661"/>
            <a:chOff x="7520341" y="1991678"/>
            <a:chExt cx="528136" cy="682661"/>
          </a:xfrm>
        </p:grpSpPr>
        <p:sp>
          <p:nvSpPr>
            <p:cNvPr id="64" name="Line 50"/>
            <p:cNvSpPr>
              <a:spLocks noChangeShapeType="1"/>
            </p:cNvSpPr>
            <p:nvPr/>
          </p:nvSpPr>
          <p:spPr bwMode="auto">
            <a:xfrm flipV="1">
              <a:off x="7625511" y="2409367"/>
              <a:ext cx="205767" cy="170991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51"/>
            <p:cNvSpPr>
              <a:spLocks noChangeShapeType="1"/>
            </p:cNvSpPr>
            <p:nvPr/>
          </p:nvSpPr>
          <p:spPr bwMode="auto">
            <a:xfrm flipV="1">
              <a:off x="7616366" y="2278839"/>
              <a:ext cx="10288" cy="293688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 Box 52"/>
            <p:cNvSpPr txBox="1">
              <a:spLocks noChangeArrowheads="1"/>
            </p:cNvSpPr>
            <p:nvPr/>
          </p:nvSpPr>
          <p:spPr bwMode="auto">
            <a:xfrm>
              <a:off x="7814131" y="2308861"/>
              <a:ext cx="234346" cy="36547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latin typeface="Times New Roman (Hebrew)" pitchFamily="18" charset="0"/>
                </a:rPr>
                <a:t>x</a:t>
              </a:r>
              <a:endParaRPr lang="en-GB" sz="1800">
                <a:latin typeface="Times New Roman (Hebrew)" pitchFamily="18" charset="0"/>
              </a:endParaRPr>
            </a:p>
          </p:txBody>
        </p:sp>
        <p:sp>
          <p:nvSpPr>
            <p:cNvPr id="67" name="Text Box 53"/>
            <p:cNvSpPr txBox="1">
              <a:spLocks noChangeArrowheads="1"/>
            </p:cNvSpPr>
            <p:nvPr/>
          </p:nvSpPr>
          <p:spPr bwMode="auto">
            <a:xfrm>
              <a:off x="7520341" y="1991678"/>
              <a:ext cx="234346" cy="36678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latin typeface="Times New Roman (Hebrew)" pitchFamily="18" charset="0"/>
                </a:rPr>
                <a:t>y</a:t>
              </a:r>
              <a:endParaRPr lang="en-GB" sz="1800">
                <a:latin typeface="Times New Roman (Hebrew)" pitchFamily="18" charset="0"/>
              </a:endParaRPr>
            </a:p>
          </p:txBody>
        </p:sp>
      </p:grpSp>
      <p:sp>
        <p:nvSpPr>
          <p:cNvPr id="68" name="Text Box 58"/>
          <p:cNvSpPr txBox="1">
            <a:spLocks noChangeArrowheads="1"/>
          </p:cNvSpPr>
          <p:nvPr/>
        </p:nvSpPr>
        <p:spPr bwMode="auto">
          <a:xfrm>
            <a:off x="8600981" y="5021915"/>
            <a:ext cx="236632" cy="45815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99"/>
                </a:solidFill>
                <a:latin typeface="Times New Roman (Hebrew)" pitchFamily="18" charset="0"/>
              </a:rPr>
              <a:t>z</a:t>
            </a:r>
            <a:endParaRPr lang="en-GB">
              <a:solidFill>
                <a:srgbClr val="990099"/>
              </a:solidFill>
              <a:latin typeface="Times New Roman (Hebrew)" pitchFamily="18" charset="0"/>
            </a:endParaRPr>
          </a:p>
        </p:txBody>
      </p:sp>
      <p:sp>
        <p:nvSpPr>
          <p:cNvPr id="69" name="Line 59"/>
          <p:cNvSpPr>
            <a:spLocks noChangeShapeType="1"/>
          </p:cNvSpPr>
          <p:nvPr/>
        </p:nvSpPr>
        <p:spPr bwMode="auto">
          <a:xfrm flipH="1">
            <a:off x="7872793" y="5130253"/>
            <a:ext cx="14861" cy="9006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0" name="Line 60"/>
          <p:cNvSpPr>
            <a:spLocks noChangeShapeType="1"/>
          </p:cNvSpPr>
          <p:nvPr/>
        </p:nvSpPr>
        <p:spPr bwMode="auto">
          <a:xfrm flipH="1">
            <a:off x="7750475" y="5229454"/>
            <a:ext cx="107456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6448425" y="4255717"/>
            <a:ext cx="1016262" cy="879758"/>
            <a:chOff x="6296025" y="1709738"/>
            <a:chExt cx="1016262" cy="879758"/>
          </a:xfrm>
        </p:grpSpPr>
        <p:sp>
          <p:nvSpPr>
            <p:cNvPr id="72" name="Text Box 54"/>
            <p:cNvSpPr txBox="1">
              <a:spLocks noChangeArrowheads="1"/>
            </p:cNvSpPr>
            <p:nvPr/>
          </p:nvSpPr>
          <p:spPr bwMode="auto">
            <a:xfrm>
              <a:off x="6296025" y="1709738"/>
              <a:ext cx="235489" cy="45684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990099"/>
                  </a:solidFill>
                  <a:latin typeface="Times New Roman (Hebrew)" pitchFamily="18" charset="0"/>
                </a:rPr>
                <a:t>y</a:t>
              </a:r>
              <a:endParaRPr lang="en-GB">
                <a:solidFill>
                  <a:srgbClr val="990099"/>
                </a:solidFill>
                <a:latin typeface="Times New Roman (Hebrew)" pitchFamily="18" charset="0"/>
              </a:endParaRPr>
            </a:p>
          </p:txBody>
        </p:sp>
        <p:sp>
          <p:nvSpPr>
            <p:cNvPr id="73" name="Line 55"/>
            <p:cNvSpPr>
              <a:spLocks noChangeShapeType="1"/>
            </p:cNvSpPr>
            <p:nvPr/>
          </p:nvSpPr>
          <p:spPr bwMode="auto">
            <a:xfrm flipV="1">
              <a:off x="6484645" y="1838961"/>
              <a:ext cx="4573" cy="750535"/>
            </a:xfrm>
            <a:prstGeom prst="line">
              <a:avLst/>
            </a:prstGeom>
            <a:noFill/>
            <a:ln w="19050" cap="sq">
              <a:solidFill>
                <a:srgbClr val="990099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56"/>
            <p:cNvSpPr>
              <a:spLocks noChangeShapeType="1"/>
            </p:cNvSpPr>
            <p:nvPr/>
          </p:nvSpPr>
          <p:spPr bwMode="auto">
            <a:xfrm flipV="1">
              <a:off x="6480072" y="2169196"/>
              <a:ext cx="651597" cy="416384"/>
            </a:xfrm>
            <a:prstGeom prst="line">
              <a:avLst/>
            </a:prstGeom>
            <a:noFill/>
            <a:ln w="19050" cap="sq">
              <a:solidFill>
                <a:srgbClr val="990099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Text Box 57"/>
            <p:cNvSpPr txBox="1">
              <a:spLocks noChangeArrowheads="1"/>
            </p:cNvSpPr>
            <p:nvPr/>
          </p:nvSpPr>
          <p:spPr bwMode="auto">
            <a:xfrm>
              <a:off x="7076798" y="2009952"/>
              <a:ext cx="235489" cy="45684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990099"/>
                  </a:solidFill>
                  <a:latin typeface="Times New Roman (Hebrew)" pitchFamily="18" charset="0"/>
                </a:rPr>
                <a:t>x</a:t>
              </a:r>
              <a:endParaRPr lang="en-GB">
                <a:solidFill>
                  <a:srgbClr val="990099"/>
                </a:solidFill>
                <a:latin typeface="Times New Roman (Hebrew)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026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59259E-6 L -0.04097 0.081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" y="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8A4B540-1F7D-4FA2-99BD-56B3C75425DC}" type="slidenum">
              <a:rPr lang="he-IL" altLang="en-US" smtClean="0"/>
              <a:pPr/>
              <a:t>26</a:t>
            </a:fld>
            <a:endParaRPr lang="en-US" altLang="en-US" smtClean="0"/>
          </a:p>
        </p:txBody>
      </p:sp>
      <p:sp>
        <p:nvSpPr>
          <p:cNvPr id="12295" name="Footer Placeholder 7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122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</a:t>
            </a:r>
            <a:r>
              <a:rPr lang="en-US" dirty="0"/>
              <a:t>Parameters</a:t>
            </a: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297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457200" y="1885950"/>
                <a:ext cx="7958138" cy="4083050"/>
              </a:xfrm>
            </p:spPr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dirty="0" smtClean="0"/>
                  <a:t>Simple coordinate systems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dirty="0" smtClean="0"/>
                  <a:t>An </a:t>
                </a:r>
                <a:r>
                  <a:rPr lang="en-US" dirty="0"/>
                  <a:t>object point: </a:t>
                </a:r>
                <a:r>
                  <a:rPr lang="en-US" i="1" dirty="0">
                    <a:solidFill>
                      <a:srgbClr val="008000"/>
                    </a:solidFill>
                  </a:rPr>
                  <a:t>P=(X,Y,Z)</a:t>
                </a:r>
                <a:r>
                  <a:rPr lang="en-US" i="1" baseline="30000" dirty="0">
                    <a:solidFill>
                      <a:srgbClr val="008000"/>
                    </a:solidFill>
                  </a:rPr>
                  <a:t>T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An image point: </a:t>
                </a:r>
                <a:r>
                  <a:rPr lang="en-US" i="1" dirty="0">
                    <a:solidFill>
                      <a:srgbClr val="008000"/>
                    </a:solidFill>
                  </a:rPr>
                  <a:t>p=(</a:t>
                </a:r>
                <a:r>
                  <a:rPr lang="en-US" i="1" dirty="0" err="1">
                    <a:solidFill>
                      <a:srgbClr val="008000"/>
                    </a:solidFill>
                  </a:rPr>
                  <a:t>x,y</a:t>
                </a:r>
                <a:r>
                  <a:rPr lang="en-US" i="1" dirty="0">
                    <a:solidFill>
                      <a:srgbClr val="008000"/>
                    </a:solidFill>
                  </a:rPr>
                  <a:t>)</a:t>
                </a:r>
                <a:r>
                  <a:rPr lang="en-US" i="1" baseline="30000" dirty="0">
                    <a:solidFill>
                      <a:srgbClr val="008000"/>
                    </a:solidFill>
                  </a:rPr>
                  <a:t>T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r>
                  <a:rPr lang="en-US" dirty="0"/>
                  <a:t>Projection:</a:t>
                </a:r>
                <a:r>
                  <a:rPr lang="en-US" b="0" dirty="0" smtClean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den>
                            </m:f>
                            <m:r>
                              <a:rPr 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rgbClr val="006600"/>
                                </a:solidFill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f>
                              <m:fPr>
                                <m:ctrlPr>
                                  <a:rPr lang="en-US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 smtClean="0">
                  <a:solidFill>
                    <a:srgbClr val="006600"/>
                  </a:solidFill>
                </a:endParaRPr>
              </a:p>
              <a:p>
                <a:r>
                  <a:rPr lang="en-US" dirty="0" smtClean="0"/>
                  <a:t>Homogeneous coordinates:</a:t>
                </a:r>
              </a:p>
              <a:p>
                <a:pPr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𝑓𝑋</m:t>
                            </m:r>
                            <m: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𝑓𝑌</m:t>
                            </m:r>
                            <m: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b="0" dirty="0" smtClean="0">
                    <a:solidFill>
                      <a:srgbClr val="006600"/>
                    </a:solidFill>
                  </a:rPr>
                  <a:t/>
                </a:r>
                <a:br>
                  <a:rPr lang="en-US" b="0" dirty="0" smtClean="0">
                    <a:solidFill>
                      <a:srgbClr val="0066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dirty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acc>
                        <m:accPr>
                          <m:chr m:val="̃"/>
                          <m:ctrlPr>
                            <a:rPr lang="en-US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</m:oMath>
                  </m:oMathPara>
                </a14:m>
                <a:endParaRPr lang="en-US" dirty="0" smtClean="0"/>
              </a:p>
              <a:p>
                <a:pPr>
                  <a:buNone/>
                </a:pPr>
                <a:endParaRPr lang="en-US" dirty="0" smtClean="0"/>
              </a:p>
              <a:p>
                <a:pPr>
                  <a:lnSpc>
                    <a:spcPct val="80000"/>
                  </a:lnSpc>
                </a:pPr>
                <a:endParaRPr lang="en-US" sz="2800" dirty="0" smtClean="0"/>
              </a:p>
              <a:p>
                <a:pPr>
                  <a:lnSpc>
                    <a:spcPct val="80000"/>
                  </a:lnSpc>
                </a:pPr>
                <a:endParaRPr lang="en-US" sz="2800" dirty="0" smtClean="0"/>
              </a:p>
            </p:txBody>
          </p:sp>
        </mc:Choice>
        <mc:Fallback>
          <p:sp>
            <p:nvSpPr>
              <p:cNvPr id="1229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57200" y="1885950"/>
                <a:ext cx="7958138" cy="4083050"/>
              </a:xfrm>
              <a:blipFill rotWithShape="0">
                <a:blip r:embed="rId4"/>
                <a:stretch>
                  <a:fillRect l="-1686" t="-432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99" name="AutoShape 41" descr="Recycled paper"/>
          <p:cNvSpPr>
            <a:spLocks noChangeArrowheads="1"/>
          </p:cNvSpPr>
          <p:nvPr/>
        </p:nvSpPr>
        <p:spPr bwMode="auto">
          <a:xfrm rot="16200000" flipH="1">
            <a:off x="7060585" y="2308816"/>
            <a:ext cx="1163003" cy="800207"/>
          </a:xfrm>
          <a:prstGeom prst="parallelogram">
            <a:avLst>
              <a:gd name="adj" fmla="val 31821"/>
            </a:avLst>
          </a:prstGeom>
          <a:blipFill dpi="0" rotWithShape="0">
            <a:blip r:embed="rId5" cstate="print"/>
            <a:srcRect/>
            <a:tile tx="0" ty="0" sx="100000" sy="100000" flip="none" algn="tl"/>
          </a:blipFill>
          <a:ln w="12700" cap="sq">
            <a:solidFill>
              <a:srgbClr val="0033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2300" name="Line 42"/>
          <p:cNvSpPr>
            <a:spLocks noChangeShapeType="1"/>
          </p:cNvSpPr>
          <p:nvPr/>
        </p:nvSpPr>
        <p:spPr bwMode="auto">
          <a:xfrm flipV="1">
            <a:off x="6489218" y="2755909"/>
            <a:ext cx="1979940" cy="9137"/>
          </a:xfrm>
          <a:prstGeom prst="line">
            <a:avLst/>
          </a:prstGeom>
          <a:noFill/>
          <a:ln w="19050" cap="sq">
            <a:solidFill>
              <a:srgbClr val="990099"/>
            </a:solidFill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301" name="Rectangle 43" descr="Recycled paper"/>
          <p:cNvSpPr>
            <a:spLocks noChangeArrowheads="1"/>
          </p:cNvSpPr>
          <p:nvPr/>
        </p:nvSpPr>
        <p:spPr bwMode="auto">
          <a:xfrm>
            <a:off x="7247128" y="2742857"/>
            <a:ext cx="373811" cy="70485"/>
          </a:xfrm>
          <a:prstGeom prst="rect">
            <a:avLst/>
          </a:prstGeom>
          <a:blipFill dpi="0" rotWithShape="0">
            <a:blip r:embed="rId5" cstate="print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2302" name="Oval 44"/>
          <p:cNvSpPr>
            <a:spLocks noChangeArrowheads="1"/>
          </p:cNvSpPr>
          <p:nvPr/>
        </p:nvSpPr>
        <p:spPr bwMode="auto">
          <a:xfrm>
            <a:off x="7600362" y="2741551"/>
            <a:ext cx="36581" cy="32632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2303" name="Oval 45"/>
          <p:cNvSpPr>
            <a:spLocks noChangeArrowheads="1"/>
          </p:cNvSpPr>
          <p:nvPr/>
        </p:nvSpPr>
        <p:spPr bwMode="auto">
          <a:xfrm>
            <a:off x="8412000" y="2343442"/>
            <a:ext cx="36581" cy="32632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2304" name="Line 46"/>
          <p:cNvSpPr>
            <a:spLocks noChangeShapeType="1"/>
          </p:cNvSpPr>
          <p:nvPr/>
        </p:nvSpPr>
        <p:spPr bwMode="auto">
          <a:xfrm flipH="1">
            <a:off x="6480072" y="2360410"/>
            <a:ext cx="1931927" cy="395499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305" name="Oval 47"/>
          <p:cNvSpPr>
            <a:spLocks noChangeArrowheads="1"/>
          </p:cNvSpPr>
          <p:nvPr/>
        </p:nvSpPr>
        <p:spPr bwMode="auto">
          <a:xfrm>
            <a:off x="7492905" y="2534012"/>
            <a:ext cx="37724" cy="32632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2306" name="Rectangle 48" descr="Recycled paper"/>
          <p:cNvSpPr>
            <a:spLocks noChangeArrowheads="1"/>
          </p:cNvSpPr>
          <p:nvPr/>
        </p:nvSpPr>
        <p:spPr bwMode="auto">
          <a:xfrm>
            <a:off x="7258559" y="2517044"/>
            <a:ext cx="224058" cy="118780"/>
          </a:xfrm>
          <a:prstGeom prst="rect">
            <a:avLst/>
          </a:prstGeom>
          <a:blipFill dpi="0" rotWithShape="0">
            <a:blip r:embed="rId5" cstate="print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2307" name="Oval 49"/>
          <p:cNvSpPr>
            <a:spLocks noChangeArrowheads="1"/>
          </p:cNvSpPr>
          <p:nvPr/>
        </p:nvSpPr>
        <p:spPr bwMode="auto">
          <a:xfrm>
            <a:off x="6457209" y="2738941"/>
            <a:ext cx="36581" cy="32632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grpSp>
        <p:nvGrpSpPr>
          <p:cNvPr id="3" name="Group 2"/>
          <p:cNvGrpSpPr/>
          <p:nvPr/>
        </p:nvGrpSpPr>
        <p:grpSpPr>
          <a:xfrm>
            <a:off x="7520341" y="2162008"/>
            <a:ext cx="528136" cy="682661"/>
            <a:chOff x="7520341" y="1991678"/>
            <a:chExt cx="528136" cy="682661"/>
          </a:xfrm>
        </p:grpSpPr>
        <p:sp>
          <p:nvSpPr>
            <p:cNvPr id="12308" name="Line 50"/>
            <p:cNvSpPr>
              <a:spLocks noChangeShapeType="1"/>
            </p:cNvSpPr>
            <p:nvPr/>
          </p:nvSpPr>
          <p:spPr bwMode="auto">
            <a:xfrm flipV="1">
              <a:off x="7625511" y="2409367"/>
              <a:ext cx="205767" cy="170991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9" name="Line 51"/>
            <p:cNvSpPr>
              <a:spLocks noChangeShapeType="1"/>
            </p:cNvSpPr>
            <p:nvPr/>
          </p:nvSpPr>
          <p:spPr bwMode="auto">
            <a:xfrm flipV="1">
              <a:off x="7616366" y="2278839"/>
              <a:ext cx="10288" cy="293688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10" name="Text Box 52"/>
            <p:cNvSpPr txBox="1">
              <a:spLocks noChangeArrowheads="1"/>
            </p:cNvSpPr>
            <p:nvPr/>
          </p:nvSpPr>
          <p:spPr bwMode="auto">
            <a:xfrm>
              <a:off x="7814131" y="2308861"/>
              <a:ext cx="234346" cy="36547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latin typeface="Times New Roman (Hebrew)" pitchFamily="18" charset="0"/>
                </a:rPr>
                <a:t>x</a:t>
              </a:r>
              <a:endParaRPr lang="en-GB" sz="1800">
                <a:latin typeface="Times New Roman (Hebrew)" pitchFamily="18" charset="0"/>
              </a:endParaRPr>
            </a:p>
          </p:txBody>
        </p:sp>
        <p:sp>
          <p:nvSpPr>
            <p:cNvPr id="12311" name="Text Box 53"/>
            <p:cNvSpPr txBox="1">
              <a:spLocks noChangeArrowheads="1"/>
            </p:cNvSpPr>
            <p:nvPr/>
          </p:nvSpPr>
          <p:spPr bwMode="auto">
            <a:xfrm>
              <a:off x="7520341" y="1991678"/>
              <a:ext cx="234346" cy="36678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latin typeface="Times New Roman (Hebrew)" pitchFamily="18" charset="0"/>
                </a:rPr>
                <a:t>y</a:t>
              </a:r>
              <a:endParaRPr lang="en-GB" sz="1800">
                <a:latin typeface="Times New Roman (Hebrew)" pitchFamily="18" charset="0"/>
              </a:endParaRPr>
            </a:p>
          </p:txBody>
        </p:sp>
      </p:grpSp>
      <p:sp>
        <p:nvSpPr>
          <p:cNvPr id="12316" name="Text Box 58"/>
          <p:cNvSpPr txBox="1">
            <a:spLocks noChangeArrowheads="1"/>
          </p:cNvSpPr>
          <p:nvPr/>
        </p:nvSpPr>
        <p:spPr bwMode="auto">
          <a:xfrm>
            <a:off x="8448581" y="2646266"/>
            <a:ext cx="236632" cy="45815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990099"/>
                </a:solidFill>
                <a:latin typeface="Times New Roman (Hebrew)" pitchFamily="18" charset="0"/>
              </a:rPr>
              <a:t>z</a:t>
            </a:r>
            <a:endParaRPr lang="en-GB">
              <a:solidFill>
                <a:srgbClr val="990099"/>
              </a:solidFill>
              <a:latin typeface="Times New Roman (Hebrew)" pitchFamily="18" charset="0"/>
            </a:endParaRPr>
          </a:p>
        </p:txBody>
      </p:sp>
      <p:sp>
        <p:nvSpPr>
          <p:cNvPr id="12317" name="Line 59"/>
          <p:cNvSpPr>
            <a:spLocks noChangeShapeType="1"/>
          </p:cNvSpPr>
          <p:nvPr/>
        </p:nvSpPr>
        <p:spPr bwMode="auto">
          <a:xfrm flipH="1">
            <a:off x="7720393" y="2754604"/>
            <a:ext cx="14861" cy="9006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318" name="Line 60"/>
          <p:cNvSpPr>
            <a:spLocks noChangeShapeType="1"/>
          </p:cNvSpPr>
          <p:nvPr/>
        </p:nvSpPr>
        <p:spPr bwMode="auto">
          <a:xfrm flipH="1">
            <a:off x="7598075" y="2853805"/>
            <a:ext cx="107456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6285692" y="1841908"/>
            <a:ext cx="1016262" cy="879758"/>
            <a:chOff x="6296025" y="1709738"/>
            <a:chExt cx="1016262" cy="879758"/>
          </a:xfrm>
        </p:grpSpPr>
        <p:sp>
          <p:nvSpPr>
            <p:cNvPr id="45" name="Text Box 54"/>
            <p:cNvSpPr txBox="1">
              <a:spLocks noChangeArrowheads="1"/>
            </p:cNvSpPr>
            <p:nvPr/>
          </p:nvSpPr>
          <p:spPr bwMode="auto">
            <a:xfrm>
              <a:off x="6296025" y="1709738"/>
              <a:ext cx="235489" cy="45684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990099"/>
                  </a:solidFill>
                  <a:latin typeface="Times New Roman (Hebrew)" pitchFamily="18" charset="0"/>
                </a:rPr>
                <a:t>y</a:t>
              </a:r>
              <a:endParaRPr lang="en-GB">
                <a:solidFill>
                  <a:srgbClr val="990099"/>
                </a:solidFill>
                <a:latin typeface="Times New Roman (Hebrew)" pitchFamily="18" charset="0"/>
              </a:endParaRPr>
            </a:p>
          </p:txBody>
        </p:sp>
        <p:sp>
          <p:nvSpPr>
            <p:cNvPr id="46" name="Line 55"/>
            <p:cNvSpPr>
              <a:spLocks noChangeShapeType="1"/>
            </p:cNvSpPr>
            <p:nvPr/>
          </p:nvSpPr>
          <p:spPr bwMode="auto">
            <a:xfrm flipV="1">
              <a:off x="6484645" y="1838961"/>
              <a:ext cx="4573" cy="750535"/>
            </a:xfrm>
            <a:prstGeom prst="line">
              <a:avLst/>
            </a:prstGeom>
            <a:noFill/>
            <a:ln w="19050" cap="sq">
              <a:solidFill>
                <a:srgbClr val="990099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56"/>
            <p:cNvSpPr>
              <a:spLocks noChangeShapeType="1"/>
            </p:cNvSpPr>
            <p:nvPr/>
          </p:nvSpPr>
          <p:spPr bwMode="auto">
            <a:xfrm flipV="1">
              <a:off x="6480072" y="2169196"/>
              <a:ext cx="651597" cy="416384"/>
            </a:xfrm>
            <a:prstGeom prst="line">
              <a:avLst/>
            </a:prstGeom>
            <a:noFill/>
            <a:ln w="19050" cap="sq">
              <a:solidFill>
                <a:srgbClr val="990099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 Box 57"/>
            <p:cNvSpPr txBox="1">
              <a:spLocks noChangeArrowheads="1"/>
            </p:cNvSpPr>
            <p:nvPr/>
          </p:nvSpPr>
          <p:spPr bwMode="auto">
            <a:xfrm>
              <a:off x="7076798" y="2009952"/>
              <a:ext cx="235489" cy="45684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990099"/>
                  </a:solidFill>
                  <a:latin typeface="Times New Roman (Hebrew)" pitchFamily="18" charset="0"/>
                </a:rPr>
                <a:t>x</a:t>
              </a:r>
              <a:endParaRPr lang="en-GB">
                <a:solidFill>
                  <a:srgbClr val="990099"/>
                </a:solidFill>
                <a:latin typeface="Times New Roman (Hebrew)" pitchFamily="18" charset="0"/>
              </a:endParaRPr>
            </a:p>
          </p:txBody>
        </p:sp>
      </p:grpSp>
      <p:graphicFrame>
        <p:nvGraphicFramePr>
          <p:cNvPr id="77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901612"/>
              </p:ext>
            </p:extLst>
          </p:nvPr>
        </p:nvGraphicFramePr>
        <p:xfrm>
          <a:off x="6505575" y="4360863"/>
          <a:ext cx="2263775" cy="144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8" name="משוואה" r:id="rId6" imgW="1434960" imgH="914400" progId="Equation.3">
                  <p:embed/>
                </p:oleObj>
              </mc:Choice>
              <mc:Fallback>
                <p:oleObj name="משוואה" r:id="rId6" imgW="143496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5575" y="4360863"/>
                        <a:ext cx="2263775" cy="144303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7424483" y="5680937"/>
                <a:ext cx="5384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483" y="5680937"/>
                <a:ext cx="538417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4486F76-7779-4C99-B247-B36C9EC71C27}" type="slidenum">
              <a:rPr lang="he-IL" altLang="en-US" smtClean="0"/>
              <a:pPr/>
              <a:t>27</a:t>
            </a:fld>
            <a:endParaRPr lang="en-US" altLang="en-US" smtClean="0"/>
          </a:p>
        </p:txBody>
      </p:sp>
      <p:sp>
        <p:nvSpPr>
          <p:cNvPr id="44035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44036" name="AutoShape 2" descr="Recycled paper"/>
          <p:cNvSpPr>
            <a:spLocks noChangeArrowheads="1"/>
          </p:cNvSpPr>
          <p:nvPr/>
        </p:nvSpPr>
        <p:spPr bwMode="auto">
          <a:xfrm rot="16200000" flipH="1">
            <a:off x="3967163" y="3149600"/>
            <a:ext cx="2473325" cy="1558925"/>
          </a:xfrm>
          <a:prstGeom prst="parallelogram">
            <a:avLst>
              <a:gd name="adj" fmla="val 39664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12700" cap="sq">
            <a:solidFill>
              <a:srgbClr val="0033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Change of Image Coordinates</a:t>
            </a:r>
            <a:endParaRPr lang="en-GB" smtClean="0"/>
          </a:p>
        </p:txBody>
      </p:sp>
      <p:sp>
        <p:nvSpPr>
          <p:cNvPr id="44038" name="Rectangle 4" descr="Recycled paper"/>
          <p:cNvSpPr>
            <a:spLocks noChangeArrowheads="1"/>
          </p:cNvSpPr>
          <p:nvPr/>
        </p:nvSpPr>
        <p:spPr bwMode="auto">
          <a:xfrm>
            <a:off x="4470400" y="3956050"/>
            <a:ext cx="727075" cy="149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4039" name="Oval 5"/>
          <p:cNvSpPr>
            <a:spLocks noChangeArrowheads="1"/>
          </p:cNvSpPr>
          <p:nvPr/>
        </p:nvSpPr>
        <p:spPr bwMode="auto">
          <a:xfrm>
            <a:off x="5157788" y="3952875"/>
            <a:ext cx="71437" cy="6985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4040" name="Oval 6"/>
          <p:cNvSpPr>
            <a:spLocks noChangeArrowheads="1"/>
          </p:cNvSpPr>
          <p:nvPr/>
        </p:nvSpPr>
        <p:spPr bwMode="auto">
          <a:xfrm>
            <a:off x="6738938" y="3106738"/>
            <a:ext cx="71437" cy="6985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4041" name="Line 7"/>
          <p:cNvSpPr>
            <a:spLocks noChangeShapeType="1"/>
          </p:cNvSpPr>
          <p:nvPr/>
        </p:nvSpPr>
        <p:spPr bwMode="auto">
          <a:xfrm flipH="1">
            <a:off x="2978150" y="3143250"/>
            <a:ext cx="3759200" cy="83978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4042" name="Oval 8"/>
          <p:cNvSpPr>
            <a:spLocks noChangeArrowheads="1"/>
          </p:cNvSpPr>
          <p:nvPr/>
        </p:nvSpPr>
        <p:spPr bwMode="auto">
          <a:xfrm>
            <a:off x="4949825" y="3511550"/>
            <a:ext cx="71438" cy="6985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4043" name="Rectangle 9" descr="Recycled paper"/>
          <p:cNvSpPr>
            <a:spLocks noChangeArrowheads="1"/>
          </p:cNvSpPr>
          <p:nvPr/>
        </p:nvSpPr>
        <p:spPr bwMode="auto">
          <a:xfrm>
            <a:off x="4492625" y="3475038"/>
            <a:ext cx="436563" cy="2524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4044" name="Oval 10"/>
          <p:cNvSpPr>
            <a:spLocks noChangeArrowheads="1"/>
          </p:cNvSpPr>
          <p:nvPr/>
        </p:nvSpPr>
        <p:spPr bwMode="auto">
          <a:xfrm>
            <a:off x="2932113" y="3946525"/>
            <a:ext cx="71437" cy="6985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4045" name="Line 11"/>
          <p:cNvSpPr>
            <a:spLocks noChangeShapeType="1"/>
          </p:cNvSpPr>
          <p:nvPr/>
        </p:nvSpPr>
        <p:spPr bwMode="auto">
          <a:xfrm flipV="1">
            <a:off x="4413250" y="4859338"/>
            <a:ext cx="682625" cy="296862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4046" name="Line 12"/>
          <p:cNvSpPr>
            <a:spLocks noChangeShapeType="1"/>
          </p:cNvSpPr>
          <p:nvPr/>
        </p:nvSpPr>
        <p:spPr bwMode="auto">
          <a:xfrm flipV="1">
            <a:off x="4405313" y="4354513"/>
            <a:ext cx="19050" cy="79375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4047" name="Text Box 13"/>
          <p:cNvSpPr txBox="1">
            <a:spLocks noChangeArrowheads="1"/>
          </p:cNvSpPr>
          <p:nvPr/>
        </p:nvSpPr>
        <p:spPr bwMode="auto">
          <a:xfrm>
            <a:off x="4956175" y="4819650"/>
            <a:ext cx="458788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Times New Roman (Hebrew)" pitchFamily="18" charset="0"/>
              </a:rPr>
              <a:t>x</a:t>
            </a:r>
            <a:endParaRPr lang="en-GB" sz="1800">
              <a:latin typeface="Times New Roman (Hebrew)" pitchFamily="18" charset="0"/>
            </a:endParaRPr>
          </a:p>
        </p:txBody>
      </p:sp>
      <p:sp>
        <p:nvSpPr>
          <p:cNvPr id="44048" name="Text Box 14"/>
          <p:cNvSpPr txBox="1">
            <a:spLocks noChangeArrowheads="1"/>
          </p:cNvSpPr>
          <p:nvPr/>
        </p:nvSpPr>
        <p:spPr bwMode="auto">
          <a:xfrm>
            <a:off x="4084638" y="4217988"/>
            <a:ext cx="458787" cy="3667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Times New Roman (Hebrew)" pitchFamily="18" charset="0"/>
              </a:rPr>
              <a:t>y</a:t>
            </a:r>
            <a:endParaRPr lang="en-GB" sz="1800">
              <a:latin typeface="Times New Roman (Hebrew)" pitchFamily="18" charset="0"/>
            </a:endParaRP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2122488" y="4056063"/>
            <a:ext cx="2976562" cy="2478087"/>
            <a:chOff x="1337" y="2555"/>
            <a:chExt cx="1875" cy="1561"/>
          </a:xfrm>
        </p:grpSpPr>
        <p:sp>
          <p:nvSpPr>
            <p:cNvPr id="44067" name="Rectangle 16"/>
            <p:cNvSpPr>
              <a:spLocks noChangeArrowheads="1"/>
            </p:cNvSpPr>
            <p:nvPr/>
          </p:nvSpPr>
          <p:spPr bwMode="auto">
            <a:xfrm>
              <a:off x="1337" y="3368"/>
              <a:ext cx="1379" cy="74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US" altLang="he-IL">
                  <a:solidFill>
                    <a:srgbClr val="008000"/>
                  </a:solidFill>
                  <a:latin typeface="Comic Sans MS" pitchFamily="66" charset="0"/>
                </a:rPr>
                <a:t>principal point</a:t>
              </a:r>
            </a:p>
            <a:p>
              <a:r>
                <a:rPr kumimoji="1" lang="en-US">
                  <a:solidFill>
                    <a:srgbClr val="990099"/>
                  </a:solidFill>
                  <a:latin typeface="Comic Sans MS" pitchFamily="66" charset="0"/>
                </a:rPr>
                <a:t>(0,0,f)</a:t>
              </a:r>
            </a:p>
            <a:p>
              <a:r>
                <a:rPr kumimoji="1" lang="en-US">
                  <a:latin typeface="Comic Sans MS" pitchFamily="66" charset="0"/>
                </a:rPr>
                <a:t>(x</a:t>
              </a:r>
              <a:r>
                <a:rPr kumimoji="1" lang="en-US" baseline="-25000">
                  <a:latin typeface="Comic Sans MS" pitchFamily="66" charset="0"/>
                </a:rPr>
                <a:t>0</a:t>
              </a:r>
              <a:r>
                <a:rPr kumimoji="1" lang="en-US">
                  <a:latin typeface="Comic Sans MS" pitchFamily="66" charset="0"/>
                </a:rPr>
                <a:t>,y</a:t>
              </a:r>
              <a:r>
                <a:rPr kumimoji="1" lang="en-US" baseline="-25000">
                  <a:latin typeface="Comic Sans MS" pitchFamily="66" charset="0"/>
                </a:rPr>
                <a:t>0</a:t>
              </a:r>
              <a:r>
                <a:rPr kumimoji="1" lang="en-US">
                  <a:latin typeface="Comic Sans MS" pitchFamily="66" charset="0"/>
                </a:rPr>
                <a:t>)</a:t>
              </a:r>
            </a:p>
          </p:txBody>
        </p:sp>
        <p:sp>
          <p:nvSpPr>
            <p:cNvPr id="44068" name="Line 17"/>
            <p:cNvSpPr>
              <a:spLocks noChangeShapeType="1"/>
            </p:cNvSpPr>
            <p:nvPr/>
          </p:nvSpPr>
          <p:spPr bwMode="auto">
            <a:xfrm flipV="1">
              <a:off x="2225" y="2555"/>
              <a:ext cx="987" cy="81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050" name="Text Box 18"/>
          <p:cNvSpPr txBox="1">
            <a:spLocks noChangeArrowheads="1"/>
          </p:cNvSpPr>
          <p:nvPr/>
        </p:nvSpPr>
        <p:spPr bwMode="auto">
          <a:xfrm>
            <a:off x="6159500" y="4224338"/>
            <a:ext cx="2044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/>
            <a:r>
              <a:rPr kumimoji="1" lang="en-US" altLang="he-IL">
                <a:solidFill>
                  <a:srgbClr val="990099"/>
                </a:solidFill>
                <a:latin typeface="Comic Sans MS" pitchFamily="66" charset="0"/>
              </a:rPr>
              <a:t>principal axis</a:t>
            </a:r>
          </a:p>
        </p:txBody>
      </p:sp>
      <p:sp>
        <p:nvSpPr>
          <p:cNvPr id="44051" name="Rectangle 19"/>
          <p:cNvSpPr>
            <a:spLocks noChangeArrowheads="1"/>
          </p:cNvSpPr>
          <p:nvPr/>
        </p:nvSpPr>
        <p:spPr bwMode="auto">
          <a:xfrm>
            <a:off x="6623050" y="3130550"/>
            <a:ext cx="20002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US" altLang="he-IL">
                <a:solidFill>
                  <a:srgbClr val="FF0000"/>
                </a:solidFill>
                <a:latin typeface="Comic Sans MS" pitchFamily="66" charset="0"/>
              </a:rPr>
              <a:t>Object point</a:t>
            </a:r>
            <a:endParaRPr kumimoji="1" lang="en-US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4052" name="Rectangle 20"/>
          <p:cNvSpPr>
            <a:spLocks noChangeArrowheads="1"/>
          </p:cNvSpPr>
          <p:nvPr/>
        </p:nvSpPr>
        <p:spPr bwMode="auto">
          <a:xfrm>
            <a:off x="4171950" y="2265363"/>
            <a:ext cx="179387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US" altLang="he-IL">
                <a:solidFill>
                  <a:srgbClr val="FF0000"/>
                </a:solidFill>
                <a:latin typeface="Comic Sans MS" pitchFamily="66" charset="0"/>
              </a:rPr>
              <a:t>image point</a:t>
            </a:r>
            <a:endParaRPr kumimoji="1" lang="en-US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4053" name="Line 21"/>
          <p:cNvSpPr>
            <a:spLocks noChangeShapeType="1"/>
          </p:cNvSpPr>
          <p:nvPr/>
        </p:nvSpPr>
        <p:spPr bwMode="auto">
          <a:xfrm>
            <a:off x="4740275" y="2695575"/>
            <a:ext cx="168275" cy="681038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4054" name="Text Box 22"/>
          <p:cNvSpPr txBox="1">
            <a:spLocks noChangeArrowheads="1"/>
          </p:cNvSpPr>
          <p:nvPr/>
        </p:nvSpPr>
        <p:spPr bwMode="auto">
          <a:xfrm>
            <a:off x="1746250" y="4227513"/>
            <a:ext cx="11318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he-IL">
                <a:latin typeface="Comic Sans MS" pitchFamily="66" charset="0"/>
              </a:rPr>
              <a:t>Cop</a:t>
            </a:r>
          </a:p>
          <a:p>
            <a:r>
              <a:rPr kumimoji="1" lang="en-US" altLang="he-IL">
                <a:solidFill>
                  <a:srgbClr val="990099"/>
                </a:solidFill>
                <a:latin typeface="Comic Sans MS" pitchFamily="66" charset="0"/>
              </a:rPr>
              <a:t>(0,0,0)</a:t>
            </a:r>
          </a:p>
        </p:txBody>
      </p:sp>
      <p:sp>
        <p:nvSpPr>
          <p:cNvPr id="44055" name="Line 23"/>
          <p:cNvSpPr>
            <a:spLocks noChangeShapeType="1"/>
          </p:cNvSpPr>
          <p:nvPr/>
        </p:nvSpPr>
        <p:spPr bwMode="auto">
          <a:xfrm flipV="1">
            <a:off x="2574925" y="4013200"/>
            <a:ext cx="325438" cy="242888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4056" name="Group 24"/>
          <p:cNvGrpSpPr>
            <a:grpSpLocks/>
          </p:cNvGrpSpPr>
          <p:nvPr/>
        </p:nvGrpSpPr>
        <p:grpSpPr bwMode="auto">
          <a:xfrm>
            <a:off x="2619375" y="2120900"/>
            <a:ext cx="4649788" cy="2090738"/>
            <a:chOff x="1650" y="1336"/>
            <a:chExt cx="2929" cy="1317"/>
          </a:xfrm>
        </p:grpSpPr>
        <p:sp>
          <p:nvSpPr>
            <p:cNvPr id="44060" name="Line 25"/>
            <p:cNvSpPr>
              <a:spLocks noChangeShapeType="1"/>
            </p:cNvSpPr>
            <p:nvPr/>
          </p:nvSpPr>
          <p:spPr bwMode="auto">
            <a:xfrm flipV="1">
              <a:off x="1887" y="2509"/>
              <a:ext cx="2428" cy="12"/>
            </a:xfrm>
            <a:prstGeom prst="line">
              <a:avLst/>
            </a:prstGeom>
            <a:noFill/>
            <a:ln w="19050" cap="sq">
              <a:solidFill>
                <a:srgbClr val="990099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061" name="Group 26"/>
            <p:cNvGrpSpPr>
              <a:grpSpLocks/>
            </p:cNvGrpSpPr>
            <p:nvPr/>
          </p:nvGrpSpPr>
          <p:grpSpPr bwMode="auto">
            <a:xfrm>
              <a:off x="1650" y="1336"/>
              <a:ext cx="2929" cy="1317"/>
              <a:chOff x="1650" y="1336"/>
              <a:chExt cx="2929" cy="1317"/>
            </a:xfrm>
          </p:grpSpPr>
          <p:sp>
            <p:nvSpPr>
              <p:cNvPr id="44062" name="Text Box 27"/>
              <p:cNvSpPr txBox="1">
                <a:spLocks noChangeArrowheads="1"/>
              </p:cNvSpPr>
              <p:nvPr/>
            </p:nvSpPr>
            <p:spPr bwMode="auto">
              <a:xfrm>
                <a:off x="1650" y="1336"/>
                <a:ext cx="289" cy="288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>
                    <a:solidFill>
                      <a:srgbClr val="990099"/>
                    </a:solidFill>
                    <a:latin typeface="Times New Roman (Hebrew)" pitchFamily="18" charset="0"/>
                  </a:rPr>
                  <a:t>y</a:t>
                </a:r>
                <a:endParaRPr lang="en-GB">
                  <a:solidFill>
                    <a:srgbClr val="990099"/>
                  </a:solidFill>
                  <a:latin typeface="Times New Roman (Hebrew)" pitchFamily="18" charset="0"/>
                </a:endParaRPr>
              </a:p>
            </p:txBody>
          </p:sp>
          <p:sp>
            <p:nvSpPr>
              <p:cNvPr id="44063" name="Line 28"/>
              <p:cNvSpPr>
                <a:spLocks noChangeShapeType="1"/>
              </p:cNvSpPr>
              <p:nvPr/>
            </p:nvSpPr>
            <p:spPr bwMode="auto">
              <a:xfrm flipV="1">
                <a:off x="1881" y="1510"/>
                <a:ext cx="6" cy="1005"/>
              </a:xfrm>
              <a:prstGeom prst="line">
                <a:avLst/>
              </a:prstGeom>
              <a:noFill/>
              <a:ln w="19050" cap="sq">
                <a:solidFill>
                  <a:srgbClr val="990099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64" name="Line 29"/>
              <p:cNvSpPr>
                <a:spLocks noChangeShapeType="1"/>
              </p:cNvSpPr>
              <p:nvPr/>
            </p:nvSpPr>
            <p:spPr bwMode="auto">
              <a:xfrm flipV="1">
                <a:off x="1876" y="1951"/>
                <a:ext cx="799" cy="558"/>
              </a:xfrm>
              <a:prstGeom prst="line">
                <a:avLst/>
              </a:prstGeom>
              <a:noFill/>
              <a:ln w="19050" cap="sq">
                <a:solidFill>
                  <a:srgbClr val="990099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65" name="Text Box 30"/>
              <p:cNvSpPr txBox="1">
                <a:spLocks noChangeArrowheads="1"/>
              </p:cNvSpPr>
              <p:nvPr/>
            </p:nvSpPr>
            <p:spPr bwMode="auto">
              <a:xfrm>
                <a:off x="2607" y="1739"/>
                <a:ext cx="289" cy="288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>
                    <a:solidFill>
                      <a:srgbClr val="990099"/>
                    </a:solidFill>
                    <a:latin typeface="Times New Roman (Hebrew)" pitchFamily="18" charset="0"/>
                  </a:rPr>
                  <a:t>x</a:t>
                </a:r>
                <a:endParaRPr lang="en-GB">
                  <a:solidFill>
                    <a:srgbClr val="990099"/>
                  </a:solidFill>
                  <a:latin typeface="Times New Roman (Hebrew)" pitchFamily="18" charset="0"/>
                </a:endParaRPr>
              </a:p>
            </p:txBody>
          </p:sp>
          <p:sp>
            <p:nvSpPr>
              <p:cNvPr id="44066" name="Text Box 31"/>
              <p:cNvSpPr txBox="1">
                <a:spLocks noChangeArrowheads="1"/>
              </p:cNvSpPr>
              <p:nvPr/>
            </p:nvSpPr>
            <p:spPr bwMode="auto">
              <a:xfrm>
                <a:off x="4290" y="2365"/>
                <a:ext cx="289" cy="288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>
                    <a:solidFill>
                      <a:srgbClr val="990099"/>
                    </a:solidFill>
                    <a:latin typeface="Times New Roman (Hebrew)" pitchFamily="18" charset="0"/>
                  </a:rPr>
                  <a:t>z</a:t>
                </a:r>
                <a:endParaRPr lang="en-GB">
                  <a:solidFill>
                    <a:srgbClr val="990099"/>
                  </a:solidFill>
                  <a:latin typeface="Times New Roman (Hebrew)" pitchFamily="18" charset="0"/>
                </a:endParaRPr>
              </a:p>
            </p:txBody>
          </p:sp>
        </p:grpSp>
      </p:grpSp>
      <p:sp>
        <p:nvSpPr>
          <p:cNvPr id="44057" name="Rectangle 32" descr="Recycled paper"/>
          <p:cNvSpPr>
            <a:spLocks noChangeArrowheads="1"/>
          </p:cNvSpPr>
          <p:nvPr/>
        </p:nvSpPr>
        <p:spPr bwMode="auto">
          <a:xfrm>
            <a:off x="4468813" y="3946525"/>
            <a:ext cx="673100" cy="889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4058" name="Rectangle 33" descr="Recycled paper"/>
          <p:cNvSpPr>
            <a:spLocks noChangeArrowheads="1"/>
          </p:cNvSpPr>
          <p:nvPr/>
        </p:nvSpPr>
        <p:spPr bwMode="auto">
          <a:xfrm>
            <a:off x="4467225" y="3430588"/>
            <a:ext cx="436563" cy="2524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4059" name="Text Box 34"/>
          <p:cNvSpPr txBox="1">
            <a:spLocks noChangeArrowheads="1"/>
          </p:cNvSpPr>
          <p:nvPr/>
        </p:nvSpPr>
        <p:spPr bwMode="auto">
          <a:xfrm>
            <a:off x="998538" y="5233988"/>
            <a:ext cx="13144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>
              <a:latin typeface="Times New Roman (Hebrew)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Parameters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he-IL" i="1" dirty="0" smtClean="0">
                <a:solidFill>
                  <a:srgbClr val="008000"/>
                </a:solidFill>
                <a:latin typeface="Times New Roman (Hebrew)" pitchFamily="18" charset="0"/>
              </a:rPr>
              <a:t>O</a:t>
            </a:r>
            <a:r>
              <a:rPr lang="en-US" altLang="he-IL" i="1" dirty="0">
                <a:solidFill>
                  <a:srgbClr val="008000"/>
                </a:solidFill>
                <a:latin typeface="Times New Roman (Hebrew)" pitchFamily="18" charset="0"/>
              </a:rPr>
              <a:t>=(o</a:t>
            </a:r>
            <a:r>
              <a:rPr lang="en-US" altLang="he-IL" i="1" baseline="-25000" dirty="0">
                <a:solidFill>
                  <a:srgbClr val="008000"/>
                </a:solidFill>
                <a:latin typeface="Times New Roman (Hebrew)" pitchFamily="18" charset="0"/>
              </a:rPr>
              <a:t>x </a:t>
            </a:r>
            <a:r>
              <a:rPr lang="en-US" altLang="he-IL" i="1" dirty="0">
                <a:solidFill>
                  <a:srgbClr val="008000"/>
                </a:solidFill>
                <a:latin typeface="Times New Roman (Hebrew)" pitchFamily="18" charset="0"/>
              </a:rPr>
              <a:t>o</a:t>
            </a:r>
            <a:r>
              <a:rPr lang="en-US" altLang="he-IL" i="1" baseline="-25000" dirty="0">
                <a:solidFill>
                  <a:srgbClr val="008000"/>
                </a:solidFill>
                <a:latin typeface="Times New Roman (Hebrew)" pitchFamily="18" charset="0"/>
              </a:rPr>
              <a:t>y</a:t>
            </a:r>
            <a:r>
              <a:rPr lang="en-US" altLang="he-IL" i="1" dirty="0">
                <a:solidFill>
                  <a:srgbClr val="008000"/>
                </a:solidFill>
                <a:latin typeface="Times New Roman (Hebrew)" pitchFamily="18" charset="0"/>
              </a:rPr>
              <a:t>)</a:t>
            </a:r>
            <a:r>
              <a:rPr lang="en-US" altLang="he-IL" i="1" baseline="30000" dirty="0">
                <a:solidFill>
                  <a:srgbClr val="008000"/>
                </a:solidFill>
                <a:latin typeface="Times New Roman (Hebrew)" pitchFamily="18" charset="0"/>
              </a:rPr>
              <a:t>T</a:t>
            </a:r>
            <a:r>
              <a:rPr lang="en-US" altLang="he-IL" dirty="0">
                <a:latin typeface="Times New Roman (Hebrew)" pitchFamily="18" charset="0"/>
              </a:rPr>
              <a:t> </a:t>
            </a:r>
            <a:r>
              <a:rPr lang="en-US" altLang="he-IL" dirty="0">
                <a:latin typeface="Tahoma" pitchFamily="34" charset="0"/>
              </a:rPr>
              <a:t>is the principal point</a:t>
            </a:r>
          </a:p>
          <a:p>
            <a:r>
              <a:rPr lang="en-US" altLang="he-IL" dirty="0">
                <a:latin typeface="Tahoma" pitchFamily="34" charset="0"/>
              </a:rPr>
              <a:t> </a:t>
            </a:r>
            <a:r>
              <a:rPr lang="en-US" altLang="he-IL" i="1" dirty="0">
                <a:solidFill>
                  <a:srgbClr val="FF0000"/>
                </a:solidFill>
                <a:latin typeface="Tahoma" pitchFamily="34" charset="0"/>
              </a:rPr>
              <a:t>f </a:t>
            </a:r>
            <a:r>
              <a:rPr lang="en-US" altLang="he-IL" dirty="0">
                <a:latin typeface="Tahoma" pitchFamily="34" charset="0"/>
              </a:rPr>
              <a:t>: focal length</a:t>
            </a:r>
          </a:p>
          <a:p>
            <a:pPr lv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CF89D5-D331-4295-AFBB-3CFBA64CE643}" type="slidenum">
              <a:rPr lang="he-IL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  <p:graphicFrame>
        <p:nvGraphicFramePr>
          <p:cNvPr id="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297163"/>
              </p:ext>
            </p:extLst>
          </p:nvPr>
        </p:nvGraphicFramePr>
        <p:xfrm>
          <a:off x="6240408" y="2611874"/>
          <a:ext cx="2903592" cy="1709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35" name="Equation" r:id="rId4" imgW="1549080" imgH="914400" progId="Equation.3">
                  <p:embed/>
                </p:oleObj>
              </mc:Choice>
              <mc:Fallback>
                <p:oleObj name="Equation" r:id="rId4" imgW="154908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0408" y="2611874"/>
                        <a:ext cx="2903592" cy="1709114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5"/>
          <p:cNvSpPr txBox="1">
            <a:spLocks/>
          </p:cNvSpPr>
          <p:nvPr/>
        </p:nvSpPr>
        <p:spPr bwMode="auto">
          <a:xfrm>
            <a:off x="5494338" y="62182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5000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Sydnie" pitchFamily="2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Sydnie" pitchFamily="2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Sydnie" pitchFamily="2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Sydnie" pitchFamily="2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Sydnie" pitchFamily="2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Sydnie" pitchFamily="2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Sydnie" pitchFamily="2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Sydnie" pitchFamily="2" charset="0"/>
                <a:ea typeface="+mn-ea"/>
                <a:cs typeface="+mn-cs"/>
              </a:defRPr>
            </a:lvl9pPr>
          </a:lstStyle>
          <a:p>
            <a:r>
              <a:rPr lang="en-US" altLang="en-US" smtClean="0"/>
              <a:t>Computer Vision by Y. Moses</a:t>
            </a:r>
            <a:endParaRPr lang="en-US" altLang="en-US" smtClean="0"/>
          </a:p>
        </p:txBody>
      </p:sp>
      <p:sp>
        <p:nvSpPr>
          <p:cNvPr id="8" name="AutoShape 12" descr="Recycled paper"/>
          <p:cNvSpPr>
            <a:spLocks noChangeArrowheads="1"/>
          </p:cNvSpPr>
          <p:nvPr/>
        </p:nvSpPr>
        <p:spPr bwMode="auto">
          <a:xfrm rot="16200000" flipH="1">
            <a:off x="2362994" y="4314032"/>
            <a:ext cx="2052637" cy="1905000"/>
          </a:xfrm>
          <a:prstGeom prst="parallelogram">
            <a:avLst>
              <a:gd name="adj" fmla="val 26937"/>
            </a:avLst>
          </a:prstGeom>
          <a:blipFill dpi="0" rotWithShape="0">
            <a:blip r:embed="rId6" cstate="print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endParaRPr kumimoji="1" lang="en-US" altLang="en-US">
              <a:latin typeface="Tahoma" pitchFamily="34" charset="0"/>
            </a:endParaRPr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 flipV="1">
            <a:off x="6553200" y="4419600"/>
            <a:ext cx="0" cy="8382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905625" y="4572000"/>
            <a:ext cx="9096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altLang="he-IL">
                <a:latin typeface="Tahoma" pitchFamily="34" charset="0"/>
              </a:rPr>
              <a:t>Y</a:t>
            </a:r>
            <a:r>
              <a:rPr kumimoji="1" lang="en-US" altLang="he-IL" baseline="-25000">
                <a:latin typeface="Tahoma" pitchFamily="34" charset="0"/>
              </a:rPr>
              <a:t>object</a:t>
            </a:r>
            <a:endParaRPr kumimoji="1" lang="en-US" altLang="he-IL" sz="3200">
              <a:latin typeface="Tahoma" pitchFamily="34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898650" y="5167313"/>
            <a:ext cx="3143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altLang="he-IL" sz="3200" i="1">
                <a:solidFill>
                  <a:schemeClr val="accent1"/>
                </a:solidFill>
                <a:latin typeface="Tahoma" pitchFamily="34" charset="0"/>
              </a:rPr>
              <a:t>f</a:t>
            </a:r>
            <a:endParaRPr kumimoji="1" lang="en-US" altLang="he-IL" sz="3200">
              <a:latin typeface="Tahoma" pitchFamily="34" charset="0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368925" y="4902200"/>
            <a:ext cx="1084263" cy="116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altLang="he-IL" sz="3200">
                <a:solidFill>
                  <a:srgbClr val="9933FF"/>
                </a:solidFill>
                <a:latin typeface="Tahoma" pitchFamily="34" charset="0"/>
              </a:rPr>
              <a:t>z</a:t>
            </a:r>
            <a:r>
              <a:rPr kumimoji="1" lang="en-US" altLang="he-IL" sz="3200" baseline="-25000">
                <a:solidFill>
                  <a:srgbClr val="9933FF"/>
                </a:solidFill>
                <a:latin typeface="Tahoma" pitchFamily="34" charset="0"/>
              </a:rPr>
              <a:t>object</a:t>
            </a:r>
            <a:endParaRPr kumimoji="1" lang="en-US" altLang="en-US" sz="3200" baseline="-25000">
              <a:solidFill>
                <a:srgbClr val="9933FF"/>
              </a:solidFill>
              <a:latin typeface="Tahoma" pitchFamily="34" charset="0"/>
            </a:endParaRPr>
          </a:p>
          <a:p>
            <a:pPr algn="ctr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z"/>
            </a:pPr>
            <a:endParaRPr kumimoji="1" lang="en-US" altLang="en-US" sz="3200">
              <a:latin typeface="Tahoma" pitchFamily="34" charset="0"/>
            </a:endParaRPr>
          </a:p>
        </p:txBody>
      </p:sp>
      <p:sp>
        <p:nvSpPr>
          <p:cNvPr id="13" name="Line 8"/>
          <p:cNvSpPr>
            <a:spLocks noChangeShapeType="1"/>
          </p:cNvSpPr>
          <p:nvPr/>
        </p:nvSpPr>
        <p:spPr bwMode="auto">
          <a:xfrm flipH="1">
            <a:off x="3581400" y="5257800"/>
            <a:ext cx="2971800" cy="0"/>
          </a:xfrm>
          <a:prstGeom prst="line">
            <a:avLst/>
          </a:prstGeom>
          <a:noFill/>
          <a:ln w="28575">
            <a:solidFill>
              <a:srgbClr val="9900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 flipH="1">
            <a:off x="1824038" y="5268913"/>
            <a:ext cx="620712" cy="20637"/>
          </a:xfrm>
          <a:prstGeom prst="line">
            <a:avLst/>
          </a:prstGeom>
          <a:noFill/>
          <a:ln w="28575">
            <a:solidFill>
              <a:srgbClr val="9900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>
            <a:off x="3586163" y="4968875"/>
            <a:ext cx="9525" cy="300038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V="1">
            <a:off x="1381125" y="5591175"/>
            <a:ext cx="3544888" cy="963613"/>
          </a:xfrm>
          <a:prstGeom prst="line">
            <a:avLst/>
          </a:prstGeom>
          <a:noFill/>
          <a:ln w="28575" cap="sq">
            <a:solidFill>
              <a:srgbClr val="008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H="1" flipV="1">
            <a:off x="2427288" y="4062412"/>
            <a:ext cx="14287" cy="2619375"/>
          </a:xfrm>
          <a:prstGeom prst="line">
            <a:avLst/>
          </a:prstGeom>
          <a:noFill/>
          <a:ln w="28575" cap="sq">
            <a:solidFill>
              <a:srgbClr val="008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4665663" y="5514975"/>
            <a:ext cx="4699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altLang="he-IL">
                <a:latin typeface="Times New Roman (Hebrew)" pitchFamily="18" charset="0"/>
              </a:rPr>
              <a:t>x</a:t>
            </a: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1855788" y="4062413"/>
            <a:ext cx="4699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altLang="he-IL">
                <a:latin typeface="Times New Roman (Hebrew)" pitchFamily="18" charset="0"/>
              </a:rPr>
              <a:t>y</a:t>
            </a:r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 flipH="1">
            <a:off x="1819275" y="5151438"/>
            <a:ext cx="573088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 flipH="1">
            <a:off x="3559175" y="4408488"/>
            <a:ext cx="2974975" cy="566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4187825" y="4732338"/>
            <a:ext cx="879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r>
              <a:rPr kumimoji="1" lang="en-US" altLang="he-IL">
                <a:latin typeface="Tahoma" pitchFamily="34" charset="0"/>
              </a:rPr>
              <a:t>y</a:t>
            </a:r>
            <a:r>
              <a:rPr kumimoji="1" lang="en-US" altLang="he-IL" baseline="-25000">
                <a:latin typeface="Tahoma" pitchFamily="34" charset="0"/>
              </a:rPr>
              <a:t>image</a:t>
            </a:r>
            <a:endParaRPr kumimoji="1" lang="en-US" altLang="he-IL" sz="3200">
              <a:latin typeface="Tahoma" pitchFamily="34" charset="0"/>
            </a:endParaRP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1720850" y="5230813"/>
            <a:ext cx="76200" cy="76200"/>
          </a:xfrm>
          <a:prstGeom prst="ellipse">
            <a:avLst/>
          </a:prstGeom>
          <a:solidFill>
            <a:srgbClr val="66CC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3221038" y="5835650"/>
            <a:ext cx="6191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/>
            <a:r>
              <a:rPr lang="en-US" altLang="he-IL" b="1">
                <a:solidFill>
                  <a:srgbClr val="006600"/>
                </a:solidFill>
                <a:latin typeface="Times New Roman (Hebrew)" pitchFamily="18" charset="0"/>
              </a:rPr>
              <a:t>o</a:t>
            </a:r>
            <a:r>
              <a:rPr lang="en-US" altLang="he-IL" b="1" baseline="-25000">
                <a:solidFill>
                  <a:srgbClr val="006600"/>
                </a:solidFill>
                <a:latin typeface="Times New Roman (Hebrew)" pitchFamily="18" charset="0"/>
              </a:rPr>
              <a:t>x,</a:t>
            </a:r>
            <a:endParaRPr lang="en-US" altLang="he-IL">
              <a:latin typeface="Times New Roman (Hebrew)" pitchFamily="18" charset="0"/>
            </a:endParaRPr>
          </a:p>
        </p:txBody>
      </p:sp>
      <p:sp>
        <p:nvSpPr>
          <p:cNvPr id="25" name="Text Box 25"/>
          <p:cNvSpPr txBox="1">
            <a:spLocks noChangeArrowheads="1"/>
          </p:cNvSpPr>
          <p:nvPr/>
        </p:nvSpPr>
        <p:spPr bwMode="auto">
          <a:xfrm>
            <a:off x="1690688" y="5916613"/>
            <a:ext cx="1119187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 (Hebrew)" pitchFamily="18" charset="0"/>
              </a:rPr>
              <a:t>(0,0)</a:t>
            </a:r>
            <a:endParaRPr lang="en-GB">
              <a:latin typeface="Times New Roman (Hebrew)" pitchFamily="18" charset="0"/>
            </a:endParaRPr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H="1">
            <a:off x="2454275" y="5253038"/>
            <a:ext cx="1109663" cy="252412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27"/>
          <p:cNvSpPr>
            <a:spLocks noChangeShapeType="1"/>
          </p:cNvSpPr>
          <p:nvPr/>
        </p:nvSpPr>
        <p:spPr bwMode="auto">
          <a:xfrm flipH="1">
            <a:off x="3613150" y="5284788"/>
            <a:ext cx="9525" cy="652462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Box 29"/>
          <p:cNvSpPr txBox="1">
            <a:spLocks noChangeArrowheads="1"/>
          </p:cNvSpPr>
          <p:nvPr/>
        </p:nvSpPr>
        <p:spPr bwMode="auto">
          <a:xfrm>
            <a:off x="3249613" y="5232400"/>
            <a:ext cx="450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/>
            <a:r>
              <a:rPr lang="en-US" altLang="he-IL" b="1">
                <a:solidFill>
                  <a:srgbClr val="006600"/>
                </a:solidFill>
                <a:latin typeface="Times New Roman (Hebrew)" pitchFamily="18" charset="0"/>
              </a:rPr>
              <a:t>O</a:t>
            </a:r>
            <a:endParaRPr lang="en-US" altLang="he-IL">
              <a:latin typeface="Times New Roman (Hebrew)" pitchFamily="18" charset="0"/>
            </a:endParaRPr>
          </a:p>
        </p:txBody>
      </p:sp>
      <p:sp>
        <p:nvSpPr>
          <p:cNvPr id="29" name="Text Box 30"/>
          <p:cNvSpPr txBox="1">
            <a:spLocks noChangeArrowheads="1"/>
          </p:cNvSpPr>
          <p:nvPr/>
        </p:nvSpPr>
        <p:spPr bwMode="auto">
          <a:xfrm>
            <a:off x="1808163" y="5562600"/>
            <a:ext cx="7127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/>
            <a:r>
              <a:rPr lang="en-US" altLang="he-IL" b="1">
                <a:solidFill>
                  <a:srgbClr val="006600"/>
                </a:solidFill>
                <a:latin typeface="Times New Roman (Hebrew)" pitchFamily="18" charset="0"/>
              </a:rPr>
              <a:t>o</a:t>
            </a:r>
            <a:r>
              <a:rPr lang="en-US" altLang="he-IL" b="1" baseline="-25000">
                <a:solidFill>
                  <a:srgbClr val="006600"/>
                </a:solidFill>
                <a:latin typeface="Times New Roman (Hebrew)" pitchFamily="18" charset="0"/>
              </a:rPr>
              <a:t>y</a:t>
            </a:r>
            <a:endParaRPr lang="en-US" altLang="he-IL">
              <a:latin typeface="Times New Roman (Hebrew)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79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FCC5116-150D-4C58-AE4D-E070E6B25598}" type="slidenum">
              <a:rPr lang="he-IL" altLang="en-US" smtClean="0"/>
              <a:pPr/>
              <a:t>29</a:t>
            </a:fld>
            <a:endParaRPr lang="en-US" altLang="en-US" smtClean="0"/>
          </a:p>
        </p:txBody>
      </p:sp>
      <p:sp>
        <p:nvSpPr>
          <p:cNvPr id="15366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153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Principal Point Offset</a:t>
            </a:r>
          </a:p>
        </p:txBody>
      </p:sp>
      <p:sp>
        <p:nvSpPr>
          <p:cNvPr id="153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Assume principal point at </a:t>
            </a:r>
            <a:r>
              <a:rPr lang="en-US" smtClean="0">
                <a:solidFill>
                  <a:srgbClr val="008000"/>
                </a:solidFill>
              </a:rPr>
              <a:t>(o</a:t>
            </a:r>
            <a:r>
              <a:rPr lang="en-US" baseline="-25000" smtClean="0">
                <a:solidFill>
                  <a:srgbClr val="008000"/>
                </a:solidFill>
              </a:rPr>
              <a:t>x</a:t>
            </a:r>
            <a:r>
              <a:rPr lang="en-US" smtClean="0">
                <a:solidFill>
                  <a:srgbClr val="008000"/>
                </a:solidFill>
              </a:rPr>
              <a:t>,o</a:t>
            </a:r>
            <a:r>
              <a:rPr lang="en-US" baseline="-25000" smtClean="0">
                <a:solidFill>
                  <a:srgbClr val="008000"/>
                </a:solidFill>
              </a:rPr>
              <a:t>y</a:t>
            </a:r>
            <a:r>
              <a:rPr lang="en-US" smtClean="0">
                <a:solidFill>
                  <a:srgbClr val="008000"/>
                </a:solidFill>
              </a:rPr>
              <a:t>)</a:t>
            </a:r>
            <a:r>
              <a:rPr lang="en-US" baseline="30000" smtClean="0">
                <a:solidFill>
                  <a:srgbClr val="008000"/>
                </a:solidFill>
              </a:rPr>
              <a:t>T.</a:t>
            </a:r>
          </a:p>
          <a:p>
            <a:r>
              <a:rPr lang="en-US" smtClean="0"/>
              <a:t> </a:t>
            </a:r>
            <a:r>
              <a:rPr lang="en-US" smtClean="0">
                <a:solidFill>
                  <a:srgbClr val="008000"/>
                </a:solidFill>
              </a:rPr>
              <a:t>P=(X,Y,Z)</a:t>
            </a:r>
            <a:r>
              <a:rPr lang="en-US" baseline="30000" smtClean="0">
                <a:solidFill>
                  <a:srgbClr val="008000"/>
                </a:solidFill>
              </a:rPr>
              <a:t>T</a:t>
            </a:r>
            <a:r>
              <a:rPr lang="en-US" smtClean="0"/>
              <a:t>  and </a:t>
            </a:r>
            <a:r>
              <a:rPr lang="en-US" smtClean="0">
                <a:solidFill>
                  <a:srgbClr val="008000"/>
                </a:solidFill>
              </a:rPr>
              <a:t>p=(x,y)</a:t>
            </a:r>
            <a:r>
              <a:rPr lang="en-US" baseline="30000" smtClean="0">
                <a:solidFill>
                  <a:srgbClr val="008000"/>
                </a:solidFill>
              </a:rPr>
              <a:t>T</a:t>
            </a:r>
            <a:r>
              <a:rPr lang="en-US" smtClean="0"/>
              <a:t> are related by: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Homogeneous coordinates:</a:t>
            </a:r>
          </a:p>
        </p:txBody>
      </p:sp>
      <p:graphicFrame>
        <p:nvGraphicFramePr>
          <p:cNvPr id="15362" name="Object 4"/>
          <p:cNvGraphicFramePr>
            <a:graphicFrameLocks noChangeAspect="1"/>
          </p:cNvGraphicFramePr>
          <p:nvPr/>
        </p:nvGraphicFramePr>
        <p:xfrm>
          <a:off x="941388" y="3111500"/>
          <a:ext cx="3503612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6" name="משוואה" r:id="rId4" imgW="2031840" imgH="634680" progId="Equation.3">
                  <p:embed/>
                </p:oleObj>
              </mc:Choice>
              <mc:Fallback>
                <p:oleObj name="משוואה" r:id="rId4" imgW="2031840" imgH="6346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388" y="3111500"/>
                        <a:ext cx="3503612" cy="1095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4677" name="Object 5"/>
          <p:cNvGraphicFramePr>
            <a:graphicFrameLocks noChangeAspect="1"/>
          </p:cNvGraphicFramePr>
          <p:nvPr/>
        </p:nvGraphicFramePr>
        <p:xfrm>
          <a:off x="6253163" y="4697413"/>
          <a:ext cx="2305050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7" name="Equation" r:id="rId6" imgW="1460160" imgH="914400" progId="Equation.3">
                  <p:embed/>
                </p:oleObj>
              </mc:Choice>
              <mc:Fallback>
                <p:oleObj name="Equation" r:id="rId6" imgW="1460160" imgH="914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3163" y="4697413"/>
                        <a:ext cx="2305050" cy="14414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6"/>
          <p:cNvGraphicFramePr>
            <a:graphicFrameLocks noChangeAspect="1"/>
          </p:cNvGraphicFramePr>
          <p:nvPr/>
        </p:nvGraphicFramePr>
        <p:xfrm>
          <a:off x="727075" y="4838700"/>
          <a:ext cx="4638675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8" name="Equation" r:id="rId8" imgW="2222280" imgH="507960" progId="Equation.3">
                  <p:embed/>
                </p:oleObj>
              </mc:Choice>
              <mc:Fallback>
                <p:oleObj name="Equation" r:id="rId8" imgW="2222280" imgH="50796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075" y="4838700"/>
                        <a:ext cx="4638675" cy="1058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6B9A77B-8F08-48A3-8840-167D609A0934}" type="slidenum">
              <a:rPr lang="he-IL" altLang="en-US" smtClean="0"/>
              <a:pPr/>
              <a:t>3</a:t>
            </a:fld>
            <a:endParaRPr lang="en-US" altLang="en-US" smtClean="0"/>
          </a:p>
        </p:txBody>
      </p:sp>
      <p:sp>
        <p:nvSpPr>
          <p:cNvPr id="35843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Geometry and Algebra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Point </a:t>
            </a:r>
            <a:r>
              <a:rPr lang="en-US" smtClean="0">
                <a:sym typeface="Symbol" pitchFamily="18" charset="2"/>
              </a:rPr>
              <a:t> vector</a:t>
            </a:r>
          </a:p>
          <a:p>
            <a:r>
              <a:rPr lang="en-US" smtClean="0"/>
              <a:t>Line   </a:t>
            </a:r>
            <a:r>
              <a:rPr lang="en-US" smtClean="0">
                <a:sym typeface="Symbol" pitchFamily="18" charset="2"/>
              </a:rPr>
              <a:t> vector</a:t>
            </a:r>
          </a:p>
          <a:p>
            <a:pPr>
              <a:buFont typeface="Wingdings" pitchFamily="2" charset="2"/>
              <a:buNone/>
            </a:pPr>
            <a:endParaRPr lang="en-US" smtClean="0">
              <a:solidFill>
                <a:srgbClr val="00CCFF"/>
              </a:solidFill>
              <a:sym typeface="Symbol" pitchFamily="18" charset="2"/>
            </a:endParaRPr>
          </a:p>
          <a:p>
            <a:endParaRPr lang="en-US" smtClean="0">
              <a:solidFill>
                <a:srgbClr val="00CC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D849AC5-848C-49DD-BFA0-5DDC81B537ED}" type="slidenum">
              <a:rPr lang="he-IL" altLang="en-US" smtClean="0"/>
              <a:pPr/>
              <a:t>30</a:t>
            </a:fld>
            <a:endParaRPr lang="en-US" altLang="en-US" smtClean="0"/>
          </a:p>
        </p:txBody>
      </p:sp>
      <p:sp>
        <p:nvSpPr>
          <p:cNvPr id="16390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163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Pixel Scaling</a:t>
            </a:r>
          </a:p>
        </p:txBody>
      </p:sp>
      <p:sp>
        <p:nvSpPr>
          <p:cNvPr id="163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solidFill>
                  <a:srgbClr val="008000"/>
                </a:solidFill>
              </a:rPr>
              <a:t>P=(X,Y,Z)</a:t>
            </a:r>
            <a:r>
              <a:rPr lang="en-US" baseline="30000" smtClean="0">
                <a:solidFill>
                  <a:srgbClr val="008000"/>
                </a:solidFill>
              </a:rPr>
              <a:t>T</a:t>
            </a:r>
            <a:r>
              <a:rPr lang="en-US" smtClean="0"/>
              <a:t>  and </a:t>
            </a:r>
            <a:r>
              <a:rPr lang="en-US" smtClean="0">
                <a:solidFill>
                  <a:srgbClr val="008000"/>
                </a:solidFill>
              </a:rPr>
              <a:t>p=(x,y)</a:t>
            </a:r>
            <a:r>
              <a:rPr lang="en-US" baseline="30000" smtClean="0">
                <a:solidFill>
                  <a:srgbClr val="008000"/>
                </a:solidFill>
              </a:rPr>
              <a:t>T</a:t>
            </a:r>
            <a:r>
              <a:rPr lang="en-US" smtClean="0"/>
              <a:t> are related by: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Homogeneous coordinates:</a:t>
            </a:r>
          </a:p>
        </p:txBody>
      </p:sp>
      <p:graphicFrame>
        <p:nvGraphicFramePr>
          <p:cNvPr id="16386" name="Object 4"/>
          <p:cNvGraphicFramePr>
            <a:graphicFrameLocks noChangeAspect="1"/>
          </p:cNvGraphicFramePr>
          <p:nvPr/>
        </p:nvGraphicFramePr>
        <p:xfrm>
          <a:off x="2257425" y="2649538"/>
          <a:ext cx="3765550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0" name="Equation" r:id="rId4" imgW="2184120" imgH="457200" progId="Equation.3">
                  <p:embed/>
                </p:oleObj>
              </mc:Choice>
              <mc:Fallback>
                <p:oleObj name="Equation" r:id="rId4" imgW="218412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425" y="2649538"/>
                        <a:ext cx="3765550" cy="788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3221" name="Object 5"/>
          <p:cNvGraphicFramePr>
            <a:graphicFrameLocks noChangeAspect="1"/>
          </p:cNvGraphicFramePr>
          <p:nvPr/>
        </p:nvGraphicFramePr>
        <p:xfrm>
          <a:off x="6024563" y="4697413"/>
          <a:ext cx="2765425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1" name="Equation" r:id="rId6" imgW="1752480" imgH="914400" progId="Equation.3">
                  <p:embed/>
                </p:oleObj>
              </mc:Choice>
              <mc:Fallback>
                <p:oleObj name="Equation" r:id="rId6" imgW="1752480" imgH="914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4563" y="4697413"/>
                        <a:ext cx="2765425" cy="14414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" name="Object 6"/>
          <p:cNvGraphicFramePr>
            <a:graphicFrameLocks noChangeAspect="1"/>
          </p:cNvGraphicFramePr>
          <p:nvPr/>
        </p:nvGraphicFramePr>
        <p:xfrm>
          <a:off x="619125" y="4670425"/>
          <a:ext cx="5114925" cy="105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2" name="משוואה" r:id="rId8" imgW="2450880" imgH="507960" progId="Equation.3">
                  <p:embed/>
                </p:oleObj>
              </mc:Choice>
              <mc:Fallback>
                <p:oleObj name="משוואה" r:id="rId8" imgW="2450880" imgH="50796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25" y="4670425"/>
                        <a:ext cx="5114925" cy="1058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3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3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0516092-6B8C-4D0F-8935-CB1BC72343F8}" type="slidenum">
              <a:rPr lang="he-IL" altLang="en-US" smtClean="0"/>
              <a:pPr/>
              <a:t>31</a:t>
            </a:fld>
            <a:endParaRPr lang="en-US" altLang="en-US" smtClean="0"/>
          </a:p>
        </p:txBody>
      </p:sp>
      <p:sp>
        <p:nvSpPr>
          <p:cNvPr id="17415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1741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Internal Parameters</a:t>
            </a:r>
            <a:endParaRPr lang="en-GB" smtClean="0"/>
          </a:p>
        </p:txBody>
      </p:sp>
      <p:sp>
        <p:nvSpPr>
          <p:cNvPr id="1741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11163" y="1784350"/>
            <a:ext cx="8178800" cy="417195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Let  </a:t>
            </a:r>
            <a:r>
              <a:rPr lang="en-US" i="1" smtClean="0">
                <a:solidFill>
                  <a:srgbClr val="008000"/>
                </a:solidFill>
              </a:rPr>
              <a:t>p</a:t>
            </a:r>
            <a:r>
              <a:rPr lang="en-US" smtClean="0"/>
              <a:t> be the projection of the object point </a:t>
            </a:r>
            <a:r>
              <a:rPr lang="en-US" i="1" smtClean="0">
                <a:solidFill>
                  <a:srgbClr val="008000"/>
                </a:solidFill>
              </a:rPr>
              <a:t>P</a:t>
            </a:r>
            <a:r>
              <a:rPr lang="en-US" smtClean="0">
                <a:solidFill>
                  <a:srgbClr val="008000"/>
                </a:solidFill>
              </a:rPr>
              <a:t>  </a:t>
            </a:r>
            <a:r>
              <a:rPr lang="en-US" smtClean="0"/>
              <a:t>then :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r>
              <a:rPr lang="en-US" smtClean="0"/>
              <a:t>where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r>
              <a:rPr lang="en-US" smtClean="0"/>
              <a:t>or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endParaRPr lang="en-US" smtClean="0">
              <a:solidFill>
                <a:srgbClr val="008000"/>
              </a:solidFill>
            </a:endParaRPr>
          </a:p>
          <a:p>
            <a:endParaRPr lang="en-GB" smtClean="0"/>
          </a:p>
        </p:txBody>
      </p:sp>
      <p:graphicFrame>
        <p:nvGraphicFramePr>
          <p:cNvPr id="17410" name="Object 1031"/>
          <p:cNvGraphicFramePr>
            <a:graphicFrameLocks noChangeAspect="1"/>
          </p:cNvGraphicFramePr>
          <p:nvPr/>
        </p:nvGraphicFramePr>
        <p:xfrm>
          <a:off x="4400550" y="4789488"/>
          <a:ext cx="2306638" cy="139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2" name="Equation" r:id="rId4" imgW="1218960" imgH="736560" progId="Equation.3">
                  <p:embed/>
                </p:oleObj>
              </mc:Choice>
              <mc:Fallback>
                <p:oleObj name="Equation" r:id="rId4" imgW="1218960" imgH="736560" progId="Equation.3">
                  <p:embed/>
                  <p:pic>
                    <p:nvPicPr>
                      <p:cNvPr id="0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0550" y="4789488"/>
                        <a:ext cx="2306638" cy="1392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" name="Object 1032"/>
          <p:cNvGraphicFramePr>
            <a:graphicFrameLocks noChangeAspect="1"/>
          </p:cNvGraphicFramePr>
          <p:nvPr/>
        </p:nvGraphicFramePr>
        <p:xfrm>
          <a:off x="1473200" y="5249863"/>
          <a:ext cx="215741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3" name="Equation" r:id="rId6" imgW="939600" imgH="228600" progId="Equation.3">
                  <p:embed/>
                </p:oleObj>
              </mc:Choice>
              <mc:Fallback>
                <p:oleObj name="Equation" r:id="rId6" imgW="939600" imgH="228600" progId="Equation.3">
                  <p:embed/>
                  <p:pic>
                    <p:nvPicPr>
                      <p:cNvPr id="0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3200" y="5249863"/>
                        <a:ext cx="2157413" cy="523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Object 1033"/>
          <p:cNvGraphicFramePr>
            <a:graphicFrameLocks noChangeAspect="1"/>
          </p:cNvGraphicFramePr>
          <p:nvPr/>
        </p:nvGraphicFramePr>
        <p:xfrm>
          <a:off x="1893888" y="3111500"/>
          <a:ext cx="2382837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4" name="Equation" r:id="rId8" imgW="1180800" imgH="736560" progId="Equation.3">
                  <p:embed/>
                </p:oleObj>
              </mc:Choice>
              <mc:Fallback>
                <p:oleObj name="Equation" r:id="rId8" imgW="1180800" imgH="736560" progId="Equation.3">
                  <p:embed/>
                  <p:pic>
                    <p:nvPicPr>
                      <p:cNvPr id="0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3888" y="3111500"/>
                        <a:ext cx="2382837" cy="148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1035"/>
          <p:cNvGraphicFramePr>
            <a:graphicFrameLocks noChangeAspect="1"/>
          </p:cNvGraphicFramePr>
          <p:nvPr/>
        </p:nvGraphicFramePr>
        <p:xfrm>
          <a:off x="2716213" y="2336800"/>
          <a:ext cx="1606550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5" name="משוואה" r:id="rId10" imgW="596880" imgH="228600" progId="Equation.3">
                  <p:embed/>
                </p:oleObj>
              </mc:Choice>
              <mc:Fallback>
                <p:oleObj name="משוואה" r:id="rId10" imgW="596880" imgH="228600" progId="Equation.3">
                  <p:embed/>
                  <p:pic>
                    <p:nvPicPr>
                      <p:cNvPr id="0" name="Object 10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213" y="2336800"/>
                        <a:ext cx="1606550" cy="617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B532991-8276-4989-BB1A-8497AFC55994}" type="slidenum">
              <a:rPr lang="he-IL" altLang="en-US" smtClean="0"/>
              <a:pPr/>
              <a:t>32</a:t>
            </a:fld>
            <a:endParaRPr lang="en-US" altLang="en-US" smtClean="0"/>
          </a:p>
        </p:txBody>
      </p:sp>
      <p:sp>
        <p:nvSpPr>
          <p:cNvPr id="18437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184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</a:t>
            </a:r>
            <a:endParaRPr lang="en-GB" smtClean="0"/>
          </a:p>
        </p:txBody>
      </p:sp>
      <p:sp>
        <p:nvSpPr>
          <p:cNvPr id="184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60563"/>
            <a:ext cx="8178800" cy="417195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Assume</a:t>
            </a:r>
            <a:r>
              <a:rPr lang="en-US" i="1" smtClean="0"/>
              <a:t> </a:t>
            </a:r>
            <a:r>
              <a:rPr lang="en-US" i="1" smtClean="0">
                <a:solidFill>
                  <a:srgbClr val="008000"/>
                </a:solidFill>
              </a:rPr>
              <a:t>f=s</a:t>
            </a:r>
            <a:r>
              <a:rPr lang="en-US" i="1" baseline="-25000" smtClean="0">
                <a:solidFill>
                  <a:srgbClr val="008000"/>
                </a:solidFill>
              </a:rPr>
              <a:t>x</a:t>
            </a:r>
            <a:r>
              <a:rPr lang="en-US" i="1" smtClean="0">
                <a:solidFill>
                  <a:srgbClr val="008000"/>
                </a:solidFill>
              </a:rPr>
              <a:t>=s</a:t>
            </a:r>
            <a:r>
              <a:rPr lang="en-US" i="1" baseline="-25000" smtClean="0">
                <a:solidFill>
                  <a:srgbClr val="008000"/>
                </a:solidFill>
              </a:rPr>
              <a:t>y</a:t>
            </a:r>
            <a:r>
              <a:rPr lang="en-US" i="1" smtClean="0">
                <a:solidFill>
                  <a:srgbClr val="008000"/>
                </a:solidFill>
              </a:rPr>
              <a:t>=1</a:t>
            </a:r>
            <a:r>
              <a:rPr lang="en-US" i="1" smtClean="0"/>
              <a:t> </a:t>
            </a:r>
            <a:r>
              <a:rPr lang="en-US" smtClean="0"/>
              <a:t>and </a:t>
            </a:r>
            <a:r>
              <a:rPr lang="en-US" smtClean="0">
                <a:solidFill>
                  <a:srgbClr val="008000"/>
                </a:solidFill>
              </a:rPr>
              <a:t>o=(0,0)</a:t>
            </a:r>
            <a:endParaRPr lang="en-US" i="1" baseline="-25000" smtClean="0"/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r>
              <a:rPr lang="en-US" smtClean="0"/>
              <a:t>What are the projections of: </a:t>
            </a:r>
          </a:p>
          <a:p>
            <a:r>
              <a:rPr lang="en-US" smtClean="0">
                <a:solidFill>
                  <a:srgbClr val="008000"/>
                </a:solidFill>
              </a:rPr>
              <a:t>P1=(0,0,10)</a:t>
            </a:r>
            <a:r>
              <a:rPr lang="en-US" baseline="30000" smtClean="0">
                <a:solidFill>
                  <a:srgbClr val="008000"/>
                </a:solidFill>
              </a:rPr>
              <a:t>T	</a:t>
            </a:r>
            <a:r>
              <a:rPr lang="en-US" smtClean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smtClean="0">
                <a:solidFill>
                  <a:srgbClr val="008000"/>
                </a:solidFill>
                <a:sym typeface="Symbol" pitchFamily="18" charset="2"/>
              </a:rPr>
              <a:t> 	p1=</a:t>
            </a:r>
            <a:r>
              <a:rPr lang="en-US" smtClean="0">
                <a:solidFill>
                  <a:srgbClr val="FF0000"/>
                </a:solidFill>
                <a:sym typeface="Symbol" pitchFamily="18" charset="2"/>
              </a:rPr>
              <a:t>?</a:t>
            </a:r>
            <a:endParaRPr lang="en-US" smtClean="0">
              <a:solidFill>
                <a:srgbClr val="FF0000"/>
              </a:solidFill>
            </a:endParaRPr>
          </a:p>
          <a:p>
            <a:r>
              <a:rPr lang="en-US" smtClean="0">
                <a:solidFill>
                  <a:srgbClr val="008000"/>
                </a:solidFill>
              </a:rPr>
              <a:t>P2=(1,0,5)</a:t>
            </a:r>
            <a:r>
              <a:rPr lang="en-US" baseline="30000" smtClean="0">
                <a:solidFill>
                  <a:srgbClr val="008000"/>
                </a:solidFill>
              </a:rPr>
              <a:t>T 	</a:t>
            </a:r>
            <a:r>
              <a:rPr lang="en-US" smtClean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smtClean="0">
                <a:solidFill>
                  <a:srgbClr val="008000"/>
                </a:solidFill>
                <a:sym typeface="Symbol" pitchFamily="18" charset="2"/>
              </a:rPr>
              <a:t> 	p2=</a:t>
            </a:r>
            <a:r>
              <a:rPr lang="en-US" smtClean="0">
                <a:solidFill>
                  <a:srgbClr val="FF0000"/>
                </a:solidFill>
                <a:sym typeface="Symbol" pitchFamily="18" charset="2"/>
              </a:rPr>
              <a:t>?</a:t>
            </a:r>
            <a:endParaRPr lang="en-US" baseline="30000" smtClean="0">
              <a:solidFill>
                <a:srgbClr val="FF0000"/>
              </a:solidFill>
            </a:endParaRPr>
          </a:p>
          <a:p>
            <a:r>
              <a:rPr lang="en-US" smtClean="0">
                <a:solidFill>
                  <a:srgbClr val="008000"/>
                </a:solidFill>
              </a:rPr>
              <a:t>P3=(1,0,0.5)</a:t>
            </a:r>
            <a:r>
              <a:rPr lang="en-US" baseline="30000" smtClean="0">
                <a:solidFill>
                  <a:srgbClr val="008000"/>
                </a:solidFill>
              </a:rPr>
              <a:t>T</a:t>
            </a:r>
            <a:r>
              <a:rPr lang="en-US" smtClean="0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 baseline="30000" smtClean="0">
                <a:solidFill>
                  <a:srgbClr val="008000"/>
                </a:solidFill>
              </a:rPr>
              <a:t> 	</a:t>
            </a:r>
            <a:r>
              <a:rPr lang="en-US" smtClean="0">
                <a:solidFill>
                  <a:srgbClr val="008000"/>
                </a:solidFill>
                <a:sym typeface="Symbol" pitchFamily="18" charset="2"/>
              </a:rPr>
              <a:t>p3=</a:t>
            </a:r>
            <a:r>
              <a:rPr lang="en-US" smtClean="0">
                <a:solidFill>
                  <a:srgbClr val="FF0000"/>
                </a:solidFill>
                <a:sym typeface="Symbol" pitchFamily="18" charset="2"/>
              </a:rPr>
              <a:t>?</a:t>
            </a:r>
            <a:endParaRPr lang="en-US" baseline="30000" smtClean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None/>
            </a:pPr>
            <a:endParaRPr lang="en-GB" smtClean="0"/>
          </a:p>
        </p:txBody>
      </p:sp>
      <p:graphicFrame>
        <p:nvGraphicFramePr>
          <p:cNvPr id="18434" name="Object 48"/>
          <p:cNvGraphicFramePr>
            <a:graphicFrameLocks noChangeAspect="1"/>
          </p:cNvGraphicFramePr>
          <p:nvPr/>
        </p:nvGraphicFramePr>
        <p:xfrm>
          <a:off x="6264275" y="2528888"/>
          <a:ext cx="2382838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0" name="Equation" r:id="rId4" imgW="1180800" imgH="736560" progId="Equation.3">
                  <p:embed/>
                </p:oleObj>
              </mc:Choice>
              <mc:Fallback>
                <p:oleObj name="Equation" r:id="rId4" imgW="1180800" imgH="73656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4275" y="2528888"/>
                        <a:ext cx="2382838" cy="14859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5" name="Object 49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1" name="Equation" r:id="rId6" imgW="114120" imgH="215640" progId="Equation.3">
                  <p:embed/>
                </p:oleObj>
              </mc:Choice>
              <mc:Fallback>
                <p:oleObj name="Equation" r:id="rId6" imgW="114120" imgH="21564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6242F1F-8B54-4A09-8C65-740D3579771B}" type="slidenum">
              <a:rPr lang="he-IL" altLang="en-US" smtClean="0"/>
              <a:pPr/>
              <a:t>33</a:t>
            </a:fld>
            <a:endParaRPr lang="en-US" altLang="en-US" smtClean="0"/>
          </a:p>
        </p:txBody>
      </p:sp>
      <p:sp>
        <p:nvSpPr>
          <p:cNvPr id="45059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4506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An Image Pair</a:t>
            </a:r>
          </a:p>
        </p:txBody>
      </p:sp>
      <p:sp>
        <p:nvSpPr>
          <p:cNvPr id="45061" name="Text Box 1028"/>
          <p:cNvSpPr txBox="1">
            <a:spLocks noChangeArrowheads="1"/>
          </p:cNvSpPr>
          <p:nvPr/>
        </p:nvSpPr>
        <p:spPr bwMode="auto">
          <a:xfrm>
            <a:off x="7000875" y="4124325"/>
            <a:ext cx="1377950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800">
                <a:solidFill>
                  <a:srgbClr val="008000"/>
                </a:solidFill>
                <a:latin typeface="Times New Roman (Hebrew)" pitchFamily="18" charset="0"/>
              </a:rPr>
              <a:t>Right  Image</a:t>
            </a:r>
          </a:p>
        </p:txBody>
      </p:sp>
      <p:sp>
        <p:nvSpPr>
          <p:cNvPr id="45062" name="Rectangle 1029" descr="Recycled paper"/>
          <p:cNvSpPr>
            <a:spLocks noGrp="1" noChangeArrowheads="1"/>
          </p:cNvSpPr>
          <p:nvPr>
            <p:ph type="body" idx="1"/>
          </p:nvPr>
        </p:nvSpPr>
        <p:spPr>
          <a:xfrm rot="5400000">
            <a:off x="3843338" y="4283075"/>
            <a:ext cx="1557337" cy="938213"/>
          </a:xfrm>
          <a:prstGeom prst="parallelogram">
            <a:avLst>
              <a:gd name="adj" fmla="val 4149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txBody>
          <a:bodyPr/>
          <a:lstStyle/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Char char="z"/>
            </a:pPr>
            <a:endParaRPr lang="en-US" altLang="en-US" smtClean="0"/>
          </a:p>
        </p:txBody>
      </p:sp>
      <p:sp>
        <p:nvSpPr>
          <p:cNvPr id="45063" name="AutoShape 1030" descr="Recycled paper"/>
          <p:cNvSpPr>
            <a:spLocks noChangeArrowheads="1"/>
          </p:cNvSpPr>
          <p:nvPr/>
        </p:nvSpPr>
        <p:spPr bwMode="auto">
          <a:xfrm rot="16200000" flipH="1">
            <a:off x="5843588" y="4462463"/>
            <a:ext cx="1352550" cy="977900"/>
          </a:xfrm>
          <a:prstGeom prst="parallelogram">
            <a:avLst>
              <a:gd name="adj" fmla="val 34578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endParaRPr kumimoji="1" lang="en-US" altLang="en-US">
              <a:latin typeface="Tahoma" pitchFamily="34" charset="0"/>
            </a:endParaRPr>
          </a:p>
        </p:txBody>
      </p:sp>
      <p:sp>
        <p:nvSpPr>
          <p:cNvPr id="45064" name="Line 1033"/>
          <p:cNvSpPr>
            <a:spLocks noChangeShapeType="1"/>
          </p:cNvSpPr>
          <p:nvPr/>
        </p:nvSpPr>
        <p:spPr bwMode="auto">
          <a:xfrm flipV="1">
            <a:off x="3644900" y="4827588"/>
            <a:ext cx="938213" cy="6032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5" name="Line 1034"/>
          <p:cNvSpPr>
            <a:spLocks noChangeShapeType="1"/>
          </p:cNvSpPr>
          <p:nvPr/>
        </p:nvSpPr>
        <p:spPr bwMode="auto">
          <a:xfrm flipV="1">
            <a:off x="5091113" y="3571875"/>
            <a:ext cx="1174750" cy="8540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6" name="Line 1035"/>
          <p:cNvSpPr>
            <a:spLocks noChangeShapeType="1"/>
          </p:cNvSpPr>
          <p:nvPr/>
        </p:nvSpPr>
        <p:spPr bwMode="auto">
          <a:xfrm>
            <a:off x="5091113" y="3421063"/>
            <a:ext cx="1174750" cy="11049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7" name="Line 1036"/>
          <p:cNvSpPr>
            <a:spLocks noChangeShapeType="1"/>
          </p:cNvSpPr>
          <p:nvPr/>
        </p:nvSpPr>
        <p:spPr bwMode="auto">
          <a:xfrm flipH="1" flipV="1">
            <a:off x="6656388" y="4878388"/>
            <a:ext cx="665162" cy="6524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68" name="Oval 1037"/>
          <p:cNvSpPr>
            <a:spLocks noChangeArrowheads="1"/>
          </p:cNvSpPr>
          <p:nvPr/>
        </p:nvSpPr>
        <p:spPr bwMode="auto">
          <a:xfrm>
            <a:off x="4545013" y="4827588"/>
            <a:ext cx="38100" cy="50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5069" name="Oval 1038"/>
          <p:cNvSpPr>
            <a:spLocks noChangeArrowheads="1"/>
          </p:cNvSpPr>
          <p:nvPr/>
        </p:nvSpPr>
        <p:spPr bwMode="auto">
          <a:xfrm>
            <a:off x="6616700" y="4827588"/>
            <a:ext cx="39688" cy="50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5070" name="Oval 1039"/>
          <p:cNvSpPr>
            <a:spLocks noChangeArrowheads="1"/>
          </p:cNvSpPr>
          <p:nvPr/>
        </p:nvSpPr>
        <p:spPr bwMode="auto">
          <a:xfrm>
            <a:off x="5678488" y="3973513"/>
            <a:ext cx="39687" cy="50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5071" name="Text Box 1040"/>
          <p:cNvSpPr txBox="1">
            <a:spLocks noChangeArrowheads="1"/>
          </p:cNvSpPr>
          <p:nvPr/>
        </p:nvSpPr>
        <p:spPr bwMode="auto">
          <a:xfrm>
            <a:off x="5843588" y="3873500"/>
            <a:ext cx="1333500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800">
                <a:latin typeface="Times New Roman (Hebrew)" pitchFamily="18" charset="0"/>
              </a:rPr>
              <a:t>Object Point</a:t>
            </a:r>
          </a:p>
        </p:txBody>
      </p:sp>
      <p:sp>
        <p:nvSpPr>
          <p:cNvPr id="45072" name="Text Box 1041"/>
          <p:cNvSpPr txBox="1">
            <a:spLocks noChangeArrowheads="1"/>
          </p:cNvSpPr>
          <p:nvPr/>
        </p:nvSpPr>
        <p:spPr bwMode="auto">
          <a:xfrm>
            <a:off x="3467100" y="4124325"/>
            <a:ext cx="1193800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800">
                <a:solidFill>
                  <a:srgbClr val="FF0000"/>
                </a:solidFill>
                <a:latin typeface="Times New Roman (Hebrew)" pitchFamily="18" charset="0"/>
              </a:rPr>
              <a:t>Left Image</a:t>
            </a:r>
          </a:p>
        </p:txBody>
      </p:sp>
      <p:sp>
        <p:nvSpPr>
          <p:cNvPr id="45073" name="Text Box 1042"/>
          <p:cNvSpPr txBox="1">
            <a:spLocks noChangeArrowheads="1"/>
          </p:cNvSpPr>
          <p:nvPr/>
        </p:nvSpPr>
        <p:spPr bwMode="auto">
          <a:xfrm>
            <a:off x="6738938" y="5795963"/>
            <a:ext cx="184150" cy="3667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 altLang="he-IL" sz="1800">
              <a:latin typeface="Times New Roman (Hebrew)" pitchFamily="18" charset="0"/>
            </a:endParaRPr>
          </a:p>
        </p:txBody>
      </p:sp>
      <p:sp>
        <p:nvSpPr>
          <p:cNvPr id="45074" name="Line 1043"/>
          <p:cNvSpPr>
            <a:spLocks noChangeShapeType="1"/>
          </p:cNvSpPr>
          <p:nvPr/>
        </p:nvSpPr>
        <p:spPr bwMode="auto">
          <a:xfrm flipV="1">
            <a:off x="3654425" y="5476875"/>
            <a:ext cx="1379538" cy="3175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75" name="Freeform 1044"/>
          <p:cNvSpPr>
            <a:spLocks/>
          </p:cNvSpPr>
          <p:nvPr/>
        </p:nvSpPr>
        <p:spPr bwMode="auto">
          <a:xfrm>
            <a:off x="3929063" y="5229225"/>
            <a:ext cx="180975" cy="250825"/>
          </a:xfrm>
          <a:custGeom>
            <a:avLst/>
            <a:gdLst>
              <a:gd name="T0" fmla="*/ 0 w 224"/>
              <a:gd name="T1" fmla="*/ 0 h 240"/>
              <a:gd name="T2" fmla="*/ 2147483647 w 224"/>
              <a:gd name="T3" fmla="*/ 2147483647 h 240"/>
              <a:gd name="T4" fmla="*/ 2147483647 w 224"/>
              <a:gd name="T5" fmla="*/ 2147483647 h 240"/>
              <a:gd name="T6" fmla="*/ 0 60000 65536"/>
              <a:gd name="T7" fmla="*/ 0 60000 65536"/>
              <a:gd name="T8" fmla="*/ 0 60000 65536"/>
              <a:gd name="T9" fmla="*/ 0 w 224"/>
              <a:gd name="T10" fmla="*/ 0 h 240"/>
              <a:gd name="T11" fmla="*/ 224 w 2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4" h="240">
                <a:moveTo>
                  <a:pt x="0" y="0"/>
                </a:moveTo>
                <a:cubicBezTo>
                  <a:pt x="80" y="28"/>
                  <a:pt x="160" y="56"/>
                  <a:pt x="192" y="96"/>
                </a:cubicBezTo>
                <a:cubicBezTo>
                  <a:pt x="224" y="136"/>
                  <a:pt x="208" y="188"/>
                  <a:pt x="192" y="240"/>
                </a:cubicBezTo>
              </a:path>
            </a:pathLst>
          </a:custGeom>
          <a:noFill/>
          <a:ln w="19050" cap="sq" cmpd="sng">
            <a:solidFill>
              <a:srgbClr val="66CCF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76" name="Freeform 1045"/>
          <p:cNvSpPr>
            <a:spLocks/>
          </p:cNvSpPr>
          <p:nvPr/>
        </p:nvSpPr>
        <p:spPr bwMode="auto">
          <a:xfrm>
            <a:off x="6965950" y="5280025"/>
            <a:ext cx="90488" cy="250825"/>
          </a:xfrm>
          <a:custGeom>
            <a:avLst/>
            <a:gdLst>
              <a:gd name="T0" fmla="*/ 2147483647 w 112"/>
              <a:gd name="T1" fmla="*/ 0 h 240"/>
              <a:gd name="T2" fmla="*/ 2147483647 w 112"/>
              <a:gd name="T3" fmla="*/ 2147483647 h 240"/>
              <a:gd name="T4" fmla="*/ 2147483647 w 112"/>
              <a:gd name="T5" fmla="*/ 2147483647 h 240"/>
              <a:gd name="T6" fmla="*/ 0 60000 65536"/>
              <a:gd name="T7" fmla="*/ 0 60000 65536"/>
              <a:gd name="T8" fmla="*/ 0 60000 65536"/>
              <a:gd name="T9" fmla="*/ 0 w 112"/>
              <a:gd name="T10" fmla="*/ 0 h 240"/>
              <a:gd name="T11" fmla="*/ 112 w 112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2" h="240">
                <a:moveTo>
                  <a:pt x="112" y="0"/>
                </a:moveTo>
                <a:cubicBezTo>
                  <a:pt x="72" y="28"/>
                  <a:pt x="32" y="56"/>
                  <a:pt x="16" y="96"/>
                </a:cubicBezTo>
                <a:cubicBezTo>
                  <a:pt x="0" y="136"/>
                  <a:pt x="8" y="188"/>
                  <a:pt x="16" y="240"/>
                </a:cubicBezTo>
              </a:path>
            </a:pathLst>
          </a:custGeom>
          <a:noFill/>
          <a:ln w="28575" cap="sq" cmpd="sng">
            <a:solidFill>
              <a:srgbClr val="66CCF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77" name="Text Box 1046"/>
          <p:cNvSpPr txBox="1">
            <a:spLocks noChangeArrowheads="1"/>
          </p:cNvSpPr>
          <p:nvPr/>
        </p:nvSpPr>
        <p:spPr bwMode="auto">
          <a:xfrm>
            <a:off x="3816350" y="5229225"/>
            <a:ext cx="376238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66CCFF"/>
                </a:solidFill>
                <a:latin typeface="Symbol" pitchFamily="18" charset="2"/>
              </a:rPr>
              <a:t>a</a:t>
            </a:r>
            <a:endParaRPr lang="en-US" altLang="he-IL">
              <a:latin typeface="Symbol" pitchFamily="18" charset="2"/>
            </a:endParaRPr>
          </a:p>
        </p:txBody>
      </p:sp>
      <p:sp>
        <p:nvSpPr>
          <p:cNvPr id="45078" name="Text Box 1047"/>
          <p:cNvSpPr txBox="1">
            <a:spLocks noChangeArrowheads="1"/>
          </p:cNvSpPr>
          <p:nvPr/>
        </p:nvSpPr>
        <p:spPr bwMode="auto">
          <a:xfrm>
            <a:off x="6940550" y="5280025"/>
            <a:ext cx="350838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>
                <a:solidFill>
                  <a:srgbClr val="66CCFF"/>
                </a:solidFill>
                <a:latin typeface="Symbol" pitchFamily="18" charset="2"/>
              </a:rPr>
              <a:t>b</a:t>
            </a:r>
            <a:endParaRPr lang="en-US" altLang="he-IL">
              <a:latin typeface="Symbol" pitchFamily="18" charset="2"/>
            </a:endParaRPr>
          </a:p>
        </p:txBody>
      </p:sp>
      <p:sp>
        <p:nvSpPr>
          <p:cNvPr id="45079" name="Line 1048"/>
          <p:cNvSpPr>
            <a:spLocks noChangeShapeType="1"/>
          </p:cNvSpPr>
          <p:nvPr/>
        </p:nvSpPr>
        <p:spPr bwMode="auto">
          <a:xfrm flipV="1">
            <a:off x="6146800" y="5470525"/>
            <a:ext cx="1087438" cy="15875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80" name="Line 1049"/>
          <p:cNvSpPr>
            <a:spLocks noChangeShapeType="1"/>
          </p:cNvSpPr>
          <p:nvPr/>
        </p:nvSpPr>
        <p:spPr bwMode="auto">
          <a:xfrm>
            <a:off x="5094288" y="5481638"/>
            <a:ext cx="935037" cy="3175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081" name="Text Box 1050"/>
          <p:cNvSpPr txBox="1">
            <a:spLocks noChangeArrowheads="1"/>
          </p:cNvSpPr>
          <p:nvPr/>
        </p:nvSpPr>
        <p:spPr bwMode="auto">
          <a:xfrm>
            <a:off x="3152775" y="5465763"/>
            <a:ext cx="611188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2000" b="1">
                <a:solidFill>
                  <a:srgbClr val="FF0000"/>
                </a:solidFill>
                <a:latin typeface="Comic Sans MS" pitchFamily="66" charset="0"/>
              </a:rPr>
              <a:t>Cop</a:t>
            </a:r>
            <a:endParaRPr lang="en-US" altLang="he-IL" sz="18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45082" name="Text Box 1051"/>
          <p:cNvSpPr txBox="1">
            <a:spLocks noChangeArrowheads="1"/>
          </p:cNvSpPr>
          <p:nvPr/>
        </p:nvSpPr>
        <p:spPr bwMode="auto">
          <a:xfrm>
            <a:off x="7235825" y="5503863"/>
            <a:ext cx="611188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2000" b="1">
                <a:solidFill>
                  <a:srgbClr val="008000"/>
                </a:solidFill>
                <a:latin typeface="Comic Sans MS" pitchFamily="66" charset="0"/>
              </a:rPr>
              <a:t>Cop</a:t>
            </a:r>
            <a:endParaRPr lang="en-US" altLang="he-IL" sz="1800">
              <a:solidFill>
                <a:srgbClr val="008000"/>
              </a:solidFill>
              <a:latin typeface="Times New Roman (Hebrew)" pitchFamily="18" charset="0"/>
            </a:endParaRPr>
          </a:p>
        </p:txBody>
      </p:sp>
      <p:sp>
        <p:nvSpPr>
          <p:cNvPr id="45083" name="Line 1052"/>
          <p:cNvSpPr>
            <a:spLocks noChangeShapeType="1"/>
          </p:cNvSpPr>
          <p:nvPr/>
        </p:nvSpPr>
        <p:spPr bwMode="auto">
          <a:xfrm flipV="1">
            <a:off x="3641725" y="4789488"/>
            <a:ext cx="588963" cy="6572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5084" name="Line 1053"/>
          <p:cNvSpPr>
            <a:spLocks noChangeShapeType="1"/>
          </p:cNvSpPr>
          <p:nvPr/>
        </p:nvSpPr>
        <p:spPr bwMode="auto">
          <a:xfrm>
            <a:off x="6559550" y="5262563"/>
            <a:ext cx="712788" cy="2333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5085" name="Text Box 1054"/>
          <p:cNvSpPr txBox="1">
            <a:spLocks noChangeArrowheads="1"/>
          </p:cNvSpPr>
          <p:nvPr/>
        </p:nvSpPr>
        <p:spPr bwMode="auto">
          <a:xfrm>
            <a:off x="4040188" y="4697413"/>
            <a:ext cx="325437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1400" b="1">
                <a:solidFill>
                  <a:srgbClr val="0033CC"/>
                </a:solidFill>
                <a:latin typeface="Comic Sans MS" pitchFamily="66" charset="0"/>
              </a:rPr>
              <a:t>O</a:t>
            </a:r>
            <a:endParaRPr lang="en-US" altLang="he-IL" sz="1200">
              <a:latin typeface="Times New Roman (Hebrew)" pitchFamily="18" charset="0"/>
            </a:endParaRPr>
          </a:p>
        </p:txBody>
      </p:sp>
      <p:sp>
        <p:nvSpPr>
          <p:cNvPr id="45086" name="Text Box 1055"/>
          <p:cNvSpPr txBox="1">
            <a:spLocks noChangeArrowheads="1"/>
          </p:cNvSpPr>
          <p:nvPr/>
        </p:nvSpPr>
        <p:spPr bwMode="auto">
          <a:xfrm>
            <a:off x="6388100" y="5221288"/>
            <a:ext cx="325438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1400" b="1">
                <a:solidFill>
                  <a:srgbClr val="0033CC"/>
                </a:solidFill>
                <a:latin typeface="Comic Sans MS" pitchFamily="66" charset="0"/>
              </a:rPr>
              <a:t>O</a:t>
            </a:r>
            <a:endParaRPr lang="en-US" altLang="he-IL" sz="1200">
              <a:latin typeface="Times New Roman (Hebrew)" pitchFamily="18" charset="0"/>
            </a:endParaRPr>
          </a:p>
        </p:txBody>
      </p:sp>
      <p:sp>
        <p:nvSpPr>
          <p:cNvPr id="45087" name="Line 1056"/>
          <p:cNvSpPr>
            <a:spLocks noChangeShapeType="1"/>
          </p:cNvSpPr>
          <p:nvPr/>
        </p:nvSpPr>
        <p:spPr bwMode="auto">
          <a:xfrm>
            <a:off x="6562725" y="5181600"/>
            <a:ext cx="53975" cy="25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5088" name="Line 1057"/>
          <p:cNvSpPr>
            <a:spLocks noChangeShapeType="1"/>
          </p:cNvSpPr>
          <p:nvPr/>
        </p:nvSpPr>
        <p:spPr bwMode="auto">
          <a:xfrm>
            <a:off x="6616700" y="5207000"/>
            <a:ext cx="14288" cy="730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5089" name="Line 1058"/>
          <p:cNvSpPr>
            <a:spLocks noChangeShapeType="1"/>
          </p:cNvSpPr>
          <p:nvPr/>
        </p:nvSpPr>
        <p:spPr bwMode="auto">
          <a:xfrm>
            <a:off x="4164013" y="4849813"/>
            <a:ext cx="73025" cy="555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5090" name="Line 1059"/>
          <p:cNvSpPr>
            <a:spLocks noChangeShapeType="1"/>
          </p:cNvSpPr>
          <p:nvPr/>
        </p:nvSpPr>
        <p:spPr bwMode="auto">
          <a:xfrm flipV="1">
            <a:off x="4230688" y="4843463"/>
            <a:ext cx="49212" cy="6191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5091" name="Rectangle 1060"/>
          <p:cNvSpPr>
            <a:spLocks noChangeArrowheads="1"/>
          </p:cNvSpPr>
          <p:nvPr/>
        </p:nvSpPr>
        <p:spPr bwMode="auto">
          <a:xfrm>
            <a:off x="360363" y="1849438"/>
            <a:ext cx="8178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kumimoji="1" lang="en-US" altLang="he-IL" sz="3200">
                <a:solidFill>
                  <a:srgbClr val="003399"/>
                </a:solidFill>
                <a:latin typeface="Tahoma" pitchFamily="34" charset="0"/>
              </a:rPr>
              <a:t>Two coordinate systems: </a:t>
            </a:r>
            <a:r>
              <a:rPr kumimoji="1" lang="en-US" altLang="he-IL" sz="3200" i="1">
                <a:solidFill>
                  <a:srgbClr val="FF0000"/>
                </a:solidFill>
                <a:latin typeface="Tahoma" pitchFamily="34" charset="0"/>
              </a:rPr>
              <a:t>left</a:t>
            </a:r>
            <a:r>
              <a:rPr kumimoji="1" lang="en-US" altLang="he-IL" sz="3200">
                <a:solidFill>
                  <a:srgbClr val="003399"/>
                </a:solidFill>
                <a:latin typeface="Tahoma" pitchFamily="34" charset="0"/>
              </a:rPr>
              <a:t> and </a:t>
            </a:r>
            <a:r>
              <a:rPr kumimoji="1" lang="en-US" altLang="he-IL" sz="3200" i="1">
                <a:solidFill>
                  <a:srgbClr val="008000"/>
                </a:solidFill>
                <a:latin typeface="Tahoma" pitchFamily="34" charset="0"/>
              </a:rPr>
              <a:t>right</a:t>
            </a:r>
            <a:r>
              <a:rPr lang="en-US" altLang="he-IL">
                <a:latin typeface="Times New Roman (Hebrew)" pitchFamily="18" charset="0"/>
              </a:rPr>
              <a:t>.</a:t>
            </a:r>
          </a:p>
          <a:p>
            <a:r>
              <a:rPr lang="en-US" altLang="he-IL" i="1">
                <a:solidFill>
                  <a:srgbClr val="FF0000"/>
                </a:solidFill>
                <a:latin typeface="Times New Roman (Hebrew)" pitchFamily="18" charset="0"/>
              </a:rPr>
              <a:t>C</a:t>
            </a:r>
            <a:r>
              <a:rPr lang="en-US" altLang="he-IL" i="1" baseline="-25000">
                <a:solidFill>
                  <a:srgbClr val="FF0000"/>
                </a:solidFill>
                <a:latin typeface="Times New Roman (Hebrew)" pitchFamily="18" charset="0"/>
              </a:rPr>
              <a:t>l</a:t>
            </a:r>
            <a:r>
              <a:rPr lang="en-US" altLang="he-IL" i="1">
                <a:solidFill>
                  <a:srgbClr val="FF0000"/>
                </a:solidFill>
                <a:latin typeface="Times New Roman (Hebrew)" pitchFamily="18" charset="0"/>
              </a:rPr>
              <a:t>=(0,0,0)</a:t>
            </a:r>
            <a:r>
              <a:rPr lang="en-US" altLang="he-IL" i="1" baseline="30000">
                <a:solidFill>
                  <a:srgbClr val="FF0000"/>
                </a:solidFill>
                <a:latin typeface="Times New Roman (Hebrew)" pitchFamily="18" charset="0"/>
              </a:rPr>
              <a:t>T</a:t>
            </a:r>
            <a:r>
              <a:rPr lang="en-US" altLang="he-IL" sz="2800">
                <a:latin typeface="Times New Roman (Hebrew)" pitchFamily="18" charset="0"/>
              </a:rPr>
              <a:t> </a:t>
            </a:r>
            <a:r>
              <a:rPr kumimoji="1" lang="en-US" altLang="he-IL" sz="3200">
                <a:solidFill>
                  <a:srgbClr val="003399"/>
                </a:solidFill>
                <a:latin typeface="Tahoma" pitchFamily="34" charset="0"/>
              </a:rPr>
              <a:t>in the left system.</a:t>
            </a:r>
          </a:p>
          <a:p>
            <a:r>
              <a:rPr lang="en-US" altLang="he-IL" i="1">
                <a:solidFill>
                  <a:srgbClr val="008000"/>
                </a:solidFill>
                <a:latin typeface="Times New Roman (Hebrew)" pitchFamily="18" charset="0"/>
              </a:rPr>
              <a:t>C</a:t>
            </a:r>
            <a:r>
              <a:rPr lang="en-US" altLang="he-IL" i="1" baseline="-25000">
                <a:solidFill>
                  <a:srgbClr val="008000"/>
                </a:solidFill>
                <a:latin typeface="Times New Roman (Hebrew)" pitchFamily="18" charset="0"/>
              </a:rPr>
              <a:t>r</a:t>
            </a:r>
            <a:r>
              <a:rPr lang="en-US" altLang="he-IL" i="1">
                <a:solidFill>
                  <a:srgbClr val="008000"/>
                </a:solidFill>
                <a:latin typeface="Times New Roman (Hebrew)" pitchFamily="18" charset="0"/>
              </a:rPr>
              <a:t>=(0,0,0)</a:t>
            </a:r>
            <a:r>
              <a:rPr lang="en-US" altLang="he-IL" i="1" baseline="30000">
                <a:solidFill>
                  <a:srgbClr val="008000"/>
                </a:solidFill>
                <a:latin typeface="Times New Roman (Hebrew)" pitchFamily="18" charset="0"/>
              </a:rPr>
              <a:t>T</a:t>
            </a:r>
            <a:r>
              <a:rPr lang="en-US" altLang="he-IL" sz="2800">
                <a:latin typeface="Times New Roman (Hebrew)" pitchFamily="18" charset="0"/>
              </a:rPr>
              <a:t> </a:t>
            </a:r>
            <a:r>
              <a:rPr kumimoji="1" lang="en-US" altLang="he-IL" sz="3200">
                <a:solidFill>
                  <a:srgbClr val="003399"/>
                </a:solidFill>
                <a:latin typeface="Tahoma" pitchFamily="34" charset="0"/>
              </a:rPr>
              <a:t>in the right system</a:t>
            </a:r>
            <a:r>
              <a:rPr lang="en-US" altLang="he-IL" sz="2800">
                <a:latin typeface="Times New Roman (Hebrew)" pitchFamily="18" charset="0"/>
              </a:rPr>
              <a:t>.</a:t>
            </a:r>
            <a:endParaRPr lang="en-US" altLang="he-IL">
              <a:latin typeface="Times New Roman (Hebrew)" pitchFamily="18" charset="0"/>
            </a:endParaRPr>
          </a:p>
        </p:txBody>
      </p:sp>
      <p:sp>
        <p:nvSpPr>
          <p:cNvPr id="45092" name="Text Box 1061"/>
          <p:cNvSpPr txBox="1">
            <a:spLocks noChangeArrowheads="1"/>
          </p:cNvSpPr>
          <p:nvPr/>
        </p:nvSpPr>
        <p:spPr bwMode="auto">
          <a:xfrm>
            <a:off x="3629025" y="4822825"/>
            <a:ext cx="652463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srgbClr val="FF0000"/>
                </a:solidFill>
                <a:latin typeface="Times New Roman (Hebrew)" pitchFamily="18" charset="0"/>
              </a:rPr>
              <a:t>f</a:t>
            </a:r>
            <a:endParaRPr lang="en-GB" i="1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45093" name="Oval 1062"/>
          <p:cNvSpPr>
            <a:spLocks noChangeArrowheads="1"/>
          </p:cNvSpPr>
          <p:nvPr/>
        </p:nvSpPr>
        <p:spPr bwMode="auto">
          <a:xfrm>
            <a:off x="3616325" y="5408613"/>
            <a:ext cx="55563" cy="87312"/>
          </a:xfrm>
          <a:prstGeom prst="ellipse">
            <a:avLst/>
          </a:prstGeom>
          <a:solidFill>
            <a:srgbClr val="00CC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5094" name="Oval 1063"/>
          <p:cNvSpPr>
            <a:spLocks noChangeArrowheads="1"/>
          </p:cNvSpPr>
          <p:nvPr/>
        </p:nvSpPr>
        <p:spPr bwMode="auto">
          <a:xfrm>
            <a:off x="7258050" y="5467350"/>
            <a:ext cx="55563" cy="87313"/>
          </a:xfrm>
          <a:prstGeom prst="ellipse">
            <a:avLst/>
          </a:prstGeom>
          <a:solidFill>
            <a:srgbClr val="00CC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C8BF8EE-6457-45C2-9BA7-8B7408D5CBE2}" type="slidenum">
              <a:rPr lang="he-IL" altLang="en-US" smtClean="0"/>
              <a:pPr/>
              <a:t>34</a:t>
            </a:fld>
            <a:endParaRPr lang="en-US" altLang="en-US" smtClean="0"/>
          </a:p>
        </p:txBody>
      </p:sp>
      <p:sp>
        <p:nvSpPr>
          <p:cNvPr id="19464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19465" name="Rectangle 2"/>
          <p:cNvSpPr>
            <a:spLocks noGrp="1" noChangeArrowheads="1"/>
          </p:cNvSpPr>
          <p:nvPr>
            <p:ph type="title"/>
          </p:nvPr>
        </p:nvSpPr>
        <p:spPr>
          <a:xfrm>
            <a:off x="601663" y="0"/>
            <a:ext cx="7772400" cy="1143000"/>
          </a:xfrm>
        </p:spPr>
        <p:txBody>
          <a:bodyPr/>
          <a:lstStyle/>
          <a:p>
            <a:r>
              <a:rPr lang="en-US" altLang="he-IL" smtClean="0"/>
              <a:t>Notation</a:t>
            </a:r>
          </a:p>
        </p:txBody>
      </p:sp>
      <p:sp>
        <p:nvSpPr>
          <p:cNvPr id="288771" name="Text Box 3"/>
          <p:cNvSpPr txBox="1">
            <a:spLocks noChangeArrowheads="1"/>
          </p:cNvSpPr>
          <p:nvPr/>
        </p:nvSpPr>
        <p:spPr bwMode="auto">
          <a:xfrm>
            <a:off x="5654675" y="4772025"/>
            <a:ext cx="3097213" cy="1066800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990099"/>
              </a:buClr>
              <a:buFont typeface="Symbol" pitchFamily="18" charset="2"/>
              <a:buNone/>
            </a:pPr>
            <a:r>
              <a:rPr kumimoji="1" lang="en-US" altLang="he-IL">
                <a:solidFill>
                  <a:srgbClr val="336699"/>
                </a:solidFill>
                <a:latin typeface="Comic Sans MS" pitchFamily="66" charset="0"/>
              </a:rPr>
              <a:t>Note: </a:t>
            </a:r>
            <a:r>
              <a:rPr kumimoji="1" lang="en-US" altLang="he-IL">
                <a:latin typeface="Comic Sans MS" pitchFamily="66" charset="0"/>
              </a:rPr>
              <a:t>P</a:t>
            </a:r>
            <a:r>
              <a:rPr kumimoji="1" lang="en-US" altLang="he-IL">
                <a:latin typeface="Comic Sans MS" pitchFamily="66" charset="0"/>
                <a:sym typeface="Symbol" pitchFamily="18" charset="2"/>
              </a:rPr>
              <a:t> </a:t>
            </a:r>
            <a:r>
              <a:rPr kumimoji="1" lang="en-US" altLang="he-IL">
                <a:solidFill>
                  <a:srgbClr val="FF0000"/>
                </a:solidFill>
                <a:latin typeface="Comic Sans MS" pitchFamily="66" charset="0"/>
              </a:rPr>
              <a:t>p</a:t>
            </a:r>
            <a:r>
              <a:rPr kumimoji="1" lang="en-US" altLang="he-IL" baseline="-25000">
                <a:solidFill>
                  <a:srgbClr val="FF0000"/>
                </a:solidFill>
                <a:latin typeface="Comic Sans MS" pitchFamily="66" charset="0"/>
              </a:rPr>
              <a:t>l </a:t>
            </a:r>
            <a:r>
              <a:rPr kumimoji="1" lang="en-US" altLang="he-IL">
                <a:solidFill>
                  <a:srgbClr val="336699"/>
                </a:solidFill>
                <a:latin typeface="Comic Sans MS" pitchFamily="66" charset="0"/>
              </a:rPr>
              <a:t>and </a:t>
            </a:r>
            <a:r>
              <a:rPr kumimoji="1" lang="en-US" altLang="he-IL">
                <a:latin typeface="Comic Sans MS" pitchFamily="66" charset="0"/>
              </a:rPr>
              <a:t>P</a:t>
            </a:r>
            <a:r>
              <a:rPr kumimoji="1" lang="en-US" altLang="he-IL">
                <a:latin typeface="Comic Sans MS" pitchFamily="66" charset="0"/>
                <a:sym typeface="Symbol" pitchFamily="18" charset="2"/>
              </a:rPr>
              <a:t> </a:t>
            </a:r>
            <a:r>
              <a:rPr kumimoji="1" lang="en-US" altLang="he-IL" sz="2800">
                <a:solidFill>
                  <a:srgbClr val="008000"/>
                </a:solidFill>
                <a:latin typeface="Comic Sans MS" pitchFamily="66" charset="0"/>
              </a:rPr>
              <a:t>p</a:t>
            </a:r>
            <a:r>
              <a:rPr kumimoji="1" lang="en-US" altLang="he-IL" sz="2800" baseline="-25000">
                <a:solidFill>
                  <a:srgbClr val="008000"/>
                </a:solidFill>
                <a:latin typeface="Comic Sans MS" pitchFamily="66" charset="0"/>
              </a:rPr>
              <a:t>r</a:t>
            </a:r>
          </a:p>
          <a:p>
            <a:pPr>
              <a:spcBef>
                <a:spcPct val="50000"/>
              </a:spcBef>
            </a:pPr>
            <a:endParaRPr lang="en-US">
              <a:latin typeface="Times New Roman (Hebrew)" pitchFamily="18" charset="0"/>
            </a:endParaRPr>
          </a:p>
        </p:txBody>
      </p:sp>
      <p:sp>
        <p:nvSpPr>
          <p:cNvPr id="288773" name="Text Box 5"/>
          <p:cNvSpPr txBox="1">
            <a:spLocks noChangeArrowheads="1"/>
          </p:cNvSpPr>
          <p:nvPr/>
        </p:nvSpPr>
        <p:spPr bwMode="auto">
          <a:xfrm>
            <a:off x="615950" y="1360488"/>
            <a:ext cx="5715000" cy="20050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990099"/>
              </a:buClr>
              <a:buFont typeface="Symbol" pitchFamily="18" charset="2"/>
              <a:buNone/>
            </a:pPr>
            <a:r>
              <a:rPr kumimoji="1" lang="en-US" altLang="he-IL" sz="3200">
                <a:solidFill>
                  <a:srgbClr val="003399"/>
                </a:solidFill>
                <a:latin typeface="Tahoma" pitchFamily="34" charset="0"/>
              </a:rPr>
              <a:t>Let</a:t>
            </a:r>
            <a:r>
              <a:rPr kumimoji="1" lang="en-US" altLang="he-IL" sz="2000">
                <a:solidFill>
                  <a:srgbClr val="336699"/>
                </a:solidFill>
                <a:latin typeface="Comic Sans MS" pitchFamily="66" charset="0"/>
              </a:rPr>
              <a:t> </a:t>
            </a:r>
            <a:r>
              <a:rPr kumimoji="1" lang="en-US" altLang="he-IL" sz="2800" i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P=(X</a:t>
            </a:r>
            <a:r>
              <a:rPr kumimoji="1" lang="en-US" altLang="he-IL" sz="2800" i="1" baseline="-250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l</a:t>
            </a:r>
            <a:r>
              <a:rPr kumimoji="1" lang="en-US" altLang="he-IL" sz="2800" i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,Y</a:t>
            </a:r>
            <a:r>
              <a:rPr kumimoji="1" lang="en-US" altLang="he-IL" sz="2800" i="1" baseline="-250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l</a:t>
            </a:r>
            <a:r>
              <a:rPr kumimoji="1" lang="en-US" altLang="he-IL" sz="2800" i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,Z</a:t>
            </a:r>
            <a:r>
              <a:rPr kumimoji="1" lang="en-US" altLang="he-IL" sz="2800" i="1" baseline="-250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l</a:t>
            </a:r>
            <a:r>
              <a:rPr kumimoji="1" lang="en-US" altLang="he-IL" sz="2800" i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)</a:t>
            </a:r>
            <a:r>
              <a:rPr kumimoji="1" lang="en-US" altLang="he-IL" sz="2800" i="1" baseline="300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</a:t>
            </a:r>
            <a:r>
              <a:rPr kumimoji="1" lang="en-US" altLang="he-IL">
                <a:solidFill>
                  <a:srgbClr val="336699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kumimoji="1" lang="en-US" altLang="he-IL" sz="3200">
                <a:solidFill>
                  <a:srgbClr val="003399"/>
                </a:solidFill>
                <a:latin typeface="Tahoma" pitchFamily="34" charset="0"/>
                <a:cs typeface="Tahoma" pitchFamily="34" charset="0"/>
              </a:rPr>
              <a:t>and</a:t>
            </a:r>
            <a:r>
              <a:rPr kumimoji="1" lang="en-US" altLang="he-IL">
                <a:solidFill>
                  <a:srgbClr val="336699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kumimoji="1" lang="en-US" altLang="he-IL" sz="2800" i="1">
                <a:solidFill>
                  <a:srgbClr val="008000"/>
                </a:solidFill>
                <a:latin typeface="Tahoma" pitchFamily="34" charset="0"/>
                <a:cs typeface="Tahoma" pitchFamily="34" charset="0"/>
              </a:rPr>
              <a:t>P=(X</a:t>
            </a:r>
            <a:r>
              <a:rPr kumimoji="1" lang="en-US" altLang="he-IL" sz="2800" i="1" baseline="-25000">
                <a:solidFill>
                  <a:srgbClr val="008000"/>
                </a:solidFill>
                <a:latin typeface="Tahoma" pitchFamily="34" charset="0"/>
                <a:cs typeface="Tahoma" pitchFamily="34" charset="0"/>
              </a:rPr>
              <a:t>r</a:t>
            </a:r>
            <a:r>
              <a:rPr kumimoji="1" lang="en-US" altLang="he-IL" sz="2800" i="1">
                <a:solidFill>
                  <a:srgbClr val="008000"/>
                </a:solidFill>
                <a:latin typeface="Tahoma" pitchFamily="34" charset="0"/>
                <a:cs typeface="Tahoma" pitchFamily="34" charset="0"/>
              </a:rPr>
              <a:t>,Y</a:t>
            </a:r>
            <a:r>
              <a:rPr kumimoji="1" lang="en-US" altLang="he-IL" sz="2800" i="1" baseline="-25000">
                <a:solidFill>
                  <a:srgbClr val="008000"/>
                </a:solidFill>
                <a:latin typeface="Tahoma" pitchFamily="34" charset="0"/>
                <a:cs typeface="Tahoma" pitchFamily="34" charset="0"/>
              </a:rPr>
              <a:t>r</a:t>
            </a:r>
            <a:r>
              <a:rPr kumimoji="1" lang="en-US" altLang="he-IL" sz="2800" i="1">
                <a:solidFill>
                  <a:srgbClr val="008000"/>
                </a:solidFill>
                <a:latin typeface="Tahoma" pitchFamily="34" charset="0"/>
                <a:cs typeface="Tahoma" pitchFamily="34" charset="0"/>
              </a:rPr>
              <a:t>,Z</a:t>
            </a:r>
            <a:r>
              <a:rPr kumimoji="1" lang="en-US" altLang="he-IL" sz="2800" i="1" baseline="-25000">
                <a:solidFill>
                  <a:srgbClr val="008000"/>
                </a:solidFill>
                <a:latin typeface="Tahoma" pitchFamily="34" charset="0"/>
                <a:cs typeface="Tahoma" pitchFamily="34" charset="0"/>
              </a:rPr>
              <a:t>r</a:t>
            </a:r>
            <a:r>
              <a:rPr kumimoji="1" lang="en-US" altLang="he-IL" sz="2800" i="1">
                <a:solidFill>
                  <a:srgbClr val="008000"/>
                </a:solidFill>
                <a:latin typeface="Tahoma" pitchFamily="34" charset="0"/>
                <a:cs typeface="Tahoma" pitchFamily="34" charset="0"/>
              </a:rPr>
              <a:t>)</a:t>
            </a:r>
            <a:r>
              <a:rPr kumimoji="1" lang="en-US" altLang="he-IL" sz="2800" i="1" baseline="30000">
                <a:solidFill>
                  <a:srgbClr val="008000"/>
                </a:solidFill>
                <a:latin typeface="Tahoma" pitchFamily="34" charset="0"/>
                <a:cs typeface="Tahoma" pitchFamily="34" charset="0"/>
              </a:rPr>
              <a:t>T</a:t>
            </a:r>
            <a:r>
              <a:rPr kumimoji="1" lang="en-US" altLang="he-IL" sz="2800">
                <a:solidFill>
                  <a:srgbClr val="336699"/>
                </a:solidFill>
                <a:latin typeface="Tahoma" pitchFamily="34" charset="0"/>
                <a:cs typeface="Tahoma" pitchFamily="34" charset="0"/>
              </a:rPr>
              <a:t> </a:t>
            </a:r>
          </a:p>
          <a:p>
            <a:pPr>
              <a:spcBef>
                <a:spcPct val="20000"/>
              </a:spcBef>
              <a:buClr>
                <a:srgbClr val="990099"/>
              </a:buClr>
              <a:buFont typeface="Symbol" pitchFamily="18" charset="2"/>
              <a:buNone/>
            </a:pPr>
            <a:endParaRPr kumimoji="1" lang="en-US" altLang="he-IL" sz="2800">
              <a:solidFill>
                <a:srgbClr val="336699"/>
              </a:solidFill>
              <a:latin typeface="Tahoma" pitchFamily="34" charset="0"/>
              <a:cs typeface="Tahoma" pitchFamily="34" charset="0"/>
            </a:endParaRPr>
          </a:p>
          <a:p>
            <a:pPr>
              <a:spcBef>
                <a:spcPct val="20000"/>
              </a:spcBef>
              <a:buClr>
                <a:srgbClr val="990099"/>
              </a:buClr>
              <a:buFont typeface="Symbol" pitchFamily="18" charset="2"/>
              <a:buNone/>
            </a:pPr>
            <a:endParaRPr kumimoji="1" lang="en-US" altLang="he-IL" sz="2000">
              <a:solidFill>
                <a:srgbClr val="336699"/>
              </a:solidFill>
              <a:latin typeface="Comic Sans MS" pitchFamily="66" charset="0"/>
            </a:endParaRPr>
          </a:p>
          <a:p>
            <a:pPr>
              <a:spcBef>
                <a:spcPct val="50000"/>
              </a:spcBef>
            </a:pPr>
            <a:endParaRPr lang="en-US">
              <a:latin typeface="Times New Roman (Hebrew)" pitchFamily="18" charset="0"/>
            </a:endParaRPr>
          </a:p>
        </p:txBody>
      </p:sp>
      <p:sp>
        <p:nvSpPr>
          <p:cNvPr id="288774" name="Text Box 6"/>
          <p:cNvSpPr txBox="1">
            <a:spLocks noChangeArrowheads="1"/>
          </p:cNvSpPr>
          <p:nvPr/>
        </p:nvSpPr>
        <p:spPr bwMode="auto">
          <a:xfrm>
            <a:off x="571500" y="2082800"/>
            <a:ext cx="4518025" cy="19431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990099"/>
              </a:buClr>
              <a:buFont typeface="Symbol" pitchFamily="18" charset="2"/>
              <a:buNone/>
            </a:pPr>
            <a:r>
              <a:rPr kumimoji="1" lang="en-US" altLang="he-IL" sz="3200">
                <a:solidFill>
                  <a:srgbClr val="003399"/>
                </a:solidFill>
                <a:latin typeface="Tahoma" pitchFamily="34" charset="0"/>
              </a:rPr>
              <a:t>The projection of</a:t>
            </a:r>
            <a:r>
              <a:rPr kumimoji="1" lang="en-US" altLang="he-IL">
                <a:solidFill>
                  <a:srgbClr val="008000"/>
                </a:solidFill>
                <a:latin typeface="Comic Sans MS" pitchFamily="66" charset="0"/>
              </a:rPr>
              <a:t> </a:t>
            </a:r>
            <a:r>
              <a:rPr kumimoji="1" lang="en-US" altLang="he-IL" sz="2800" i="1">
                <a:solidFill>
                  <a:srgbClr val="008000"/>
                </a:solidFill>
                <a:latin typeface="Comic Sans MS" pitchFamily="66" charset="0"/>
              </a:rPr>
              <a:t>P</a:t>
            </a:r>
            <a:r>
              <a:rPr kumimoji="1" lang="en-US" altLang="he-IL">
                <a:solidFill>
                  <a:schemeClr val="tx2"/>
                </a:solidFill>
                <a:latin typeface="Comic Sans MS" pitchFamily="66" charset="0"/>
              </a:rPr>
              <a:t>  </a:t>
            </a:r>
            <a:r>
              <a:rPr kumimoji="1" lang="en-US" altLang="he-IL" sz="3200">
                <a:solidFill>
                  <a:srgbClr val="003399"/>
                </a:solidFill>
                <a:latin typeface="Tahoma" pitchFamily="34" charset="0"/>
              </a:rPr>
              <a:t>onto the</a:t>
            </a:r>
            <a:r>
              <a:rPr kumimoji="1" lang="en-US" altLang="he-IL">
                <a:solidFill>
                  <a:srgbClr val="336699"/>
                </a:solidFill>
                <a:latin typeface="Comic Sans MS" pitchFamily="66" charset="0"/>
              </a:rPr>
              <a:t> </a:t>
            </a:r>
            <a:r>
              <a:rPr kumimoji="1" lang="en-US" altLang="he-IL" sz="320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left</a:t>
            </a:r>
            <a:r>
              <a:rPr kumimoji="1" lang="en-US" altLang="he-IL">
                <a:solidFill>
                  <a:srgbClr val="336699"/>
                </a:solidFill>
                <a:latin typeface="Comic Sans MS" pitchFamily="66" charset="0"/>
              </a:rPr>
              <a:t> </a:t>
            </a:r>
            <a:r>
              <a:rPr kumimoji="1" lang="en-US" altLang="he-IL" sz="3200">
                <a:solidFill>
                  <a:srgbClr val="003399"/>
                </a:solidFill>
                <a:latin typeface="Tahoma" pitchFamily="34" charset="0"/>
              </a:rPr>
              <a:t>image:</a:t>
            </a:r>
            <a:r>
              <a:rPr kumimoji="1" lang="en-US" altLang="he-IL">
                <a:solidFill>
                  <a:srgbClr val="336699"/>
                </a:solidFill>
                <a:latin typeface="Comic Sans MS" pitchFamily="66" charset="0"/>
              </a:rPr>
              <a:t> </a:t>
            </a:r>
          </a:p>
          <a:p>
            <a:pPr>
              <a:spcBef>
                <a:spcPct val="20000"/>
              </a:spcBef>
              <a:buClr>
                <a:srgbClr val="990099"/>
              </a:buClr>
              <a:buFont typeface="Symbol" pitchFamily="18" charset="2"/>
              <a:buChar char="¨"/>
            </a:pPr>
            <a:endParaRPr kumimoji="1" lang="en-US" altLang="he-IL">
              <a:solidFill>
                <a:srgbClr val="336699"/>
              </a:solidFill>
              <a:latin typeface="Comic Sans MS" pitchFamily="66" charset="0"/>
            </a:endParaRPr>
          </a:p>
          <a:p>
            <a:pPr>
              <a:spcBef>
                <a:spcPct val="20000"/>
              </a:spcBef>
              <a:buClr>
                <a:srgbClr val="990099"/>
              </a:buClr>
              <a:buFont typeface="Symbol" pitchFamily="18" charset="2"/>
              <a:buChar char="¨"/>
            </a:pPr>
            <a:endParaRPr kumimoji="1" lang="en-US" altLang="he-IL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9469" name="Text Box 8"/>
          <p:cNvSpPr txBox="1">
            <a:spLocks noChangeArrowheads="1"/>
          </p:cNvSpPr>
          <p:nvPr/>
        </p:nvSpPr>
        <p:spPr bwMode="auto">
          <a:xfrm>
            <a:off x="8386763" y="4295775"/>
            <a:ext cx="487362" cy="6111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600" b="1">
                <a:solidFill>
                  <a:srgbClr val="0033CC"/>
                </a:solidFill>
                <a:latin typeface="Comic Sans MS" pitchFamily="66" charset="0"/>
              </a:rPr>
              <a:t>C</a:t>
            </a:r>
            <a:r>
              <a:rPr lang="en-US" altLang="he-IL" sz="1600" b="1" baseline="-25000">
                <a:solidFill>
                  <a:srgbClr val="0033CC"/>
                </a:solidFill>
                <a:latin typeface="Comic Sans MS" pitchFamily="66" charset="0"/>
              </a:rPr>
              <a:t>R</a:t>
            </a:r>
            <a:r>
              <a:rPr lang="en-US" altLang="he-IL" sz="1600" b="1">
                <a:solidFill>
                  <a:srgbClr val="0033CC"/>
                </a:solidFill>
                <a:latin typeface="Comic Sans MS" pitchFamily="66" charset="0"/>
              </a:rPr>
              <a:t> </a:t>
            </a:r>
          </a:p>
          <a:p>
            <a:endParaRPr lang="en-US" altLang="he-IL" sz="1800">
              <a:latin typeface="Times New Roman (Hebrew)" pitchFamily="18" charset="0"/>
            </a:endParaRPr>
          </a:p>
        </p:txBody>
      </p:sp>
      <p:graphicFrame>
        <p:nvGraphicFramePr>
          <p:cNvPr id="19458" name="Object 7"/>
          <p:cNvGraphicFramePr>
            <a:graphicFrameLocks noChangeAspect="1"/>
          </p:cNvGraphicFramePr>
          <p:nvPr/>
        </p:nvGraphicFramePr>
        <p:xfrm>
          <a:off x="8039100" y="3140075"/>
          <a:ext cx="11049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8" name="Equation" r:id="rId4" imgW="533160" imgH="215640" progId="Equation.3">
                  <p:embed/>
                </p:oleObj>
              </mc:Choice>
              <mc:Fallback>
                <p:oleObj name="Equation" r:id="rId4" imgW="533160" imgH="2156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9100" y="3140075"/>
                        <a:ext cx="1104900" cy="4460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0" name="Line 11"/>
          <p:cNvSpPr>
            <a:spLocks noChangeShapeType="1"/>
          </p:cNvSpPr>
          <p:nvPr/>
        </p:nvSpPr>
        <p:spPr bwMode="auto">
          <a:xfrm flipV="1">
            <a:off x="5326063" y="3370263"/>
            <a:ext cx="831850" cy="76993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1" name="Line 12"/>
          <p:cNvSpPr>
            <a:spLocks noChangeShapeType="1"/>
          </p:cNvSpPr>
          <p:nvPr/>
        </p:nvSpPr>
        <p:spPr bwMode="auto">
          <a:xfrm flipV="1">
            <a:off x="6608763" y="1770063"/>
            <a:ext cx="1041400" cy="10890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2" name="Line 13"/>
          <p:cNvSpPr>
            <a:spLocks noChangeShapeType="1"/>
          </p:cNvSpPr>
          <p:nvPr/>
        </p:nvSpPr>
        <p:spPr bwMode="auto">
          <a:xfrm>
            <a:off x="6773863" y="1806575"/>
            <a:ext cx="876300" cy="11811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3" name="Line 14"/>
          <p:cNvSpPr>
            <a:spLocks noChangeShapeType="1"/>
          </p:cNvSpPr>
          <p:nvPr/>
        </p:nvSpPr>
        <p:spPr bwMode="auto">
          <a:xfrm>
            <a:off x="5334000" y="4205288"/>
            <a:ext cx="3227388" cy="63500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4" name="Text Box 15"/>
          <p:cNvSpPr txBox="1">
            <a:spLocks noChangeArrowheads="1"/>
          </p:cNvSpPr>
          <p:nvPr/>
        </p:nvSpPr>
        <p:spPr bwMode="auto">
          <a:xfrm>
            <a:off x="5368925" y="3886200"/>
            <a:ext cx="376238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66CCFF"/>
                </a:solidFill>
                <a:latin typeface="Symbol" pitchFamily="18" charset="2"/>
              </a:rPr>
              <a:t>a</a:t>
            </a:r>
            <a:endParaRPr lang="en-US" altLang="he-IL">
              <a:latin typeface="Symbol" pitchFamily="18" charset="2"/>
            </a:endParaRPr>
          </a:p>
        </p:txBody>
      </p:sp>
      <p:sp>
        <p:nvSpPr>
          <p:cNvPr id="19475" name="Text Box 16"/>
          <p:cNvSpPr txBox="1">
            <a:spLocks noChangeArrowheads="1"/>
          </p:cNvSpPr>
          <p:nvPr/>
        </p:nvSpPr>
        <p:spPr bwMode="auto">
          <a:xfrm>
            <a:off x="5137150" y="3944938"/>
            <a:ext cx="357188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en-US" b="1">
                <a:latin typeface="Times New Roman (Hebrew)" pitchFamily="18" charset="0"/>
              </a:rPr>
              <a:t>+</a:t>
            </a:r>
            <a:endParaRPr lang="en-US" altLang="en-US">
              <a:latin typeface="Times New Roman (Hebrew)" pitchFamily="18" charset="0"/>
            </a:endParaRPr>
          </a:p>
        </p:txBody>
      </p:sp>
      <p:sp>
        <p:nvSpPr>
          <p:cNvPr id="19476" name="Text Box 17"/>
          <p:cNvSpPr txBox="1">
            <a:spLocks noChangeArrowheads="1"/>
          </p:cNvSpPr>
          <p:nvPr/>
        </p:nvSpPr>
        <p:spPr bwMode="auto">
          <a:xfrm>
            <a:off x="6826250" y="1857375"/>
            <a:ext cx="1404938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Times New Roman (Hebrew)" pitchFamily="18" charset="0"/>
              </a:rPr>
              <a:t>P    </a:t>
            </a:r>
            <a:r>
              <a:rPr lang="en-US">
                <a:solidFill>
                  <a:srgbClr val="008000"/>
                </a:solidFill>
                <a:latin typeface="Times New Roman (Hebrew)" pitchFamily="18" charset="0"/>
              </a:rPr>
              <a:t>P</a:t>
            </a:r>
          </a:p>
        </p:txBody>
      </p:sp>
      <p:graphicFrame>
        <p:nvGraphicFramePr>
          <p:cNvPr id="19459" name="Object 8"/>
          <p:cNvGraphicFramePr>
            <a:graphicFrameLocks noChangeAspect="1"/>
          </p:cNvGraphicFramePr>
          <p:nvPr/>
        </p:nvGraphicFramePr>
        <p:xfrm>
          <a:off x="7075488" y="1906588"/>
          <a:ext cx="30797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9" name="Equation" r:id="rId6" imgW="126720" imgH="126720" progId="Equation.3">
                  <p:embed/>
                </p:oleObj>
              </mc:Choice>
              <mc:Fallback>
                <p:oleObj name="Equation" r:id="rId6" imgW="126720" imgH="12672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5488" y="1906588"/>
                        <a:ext cx="307975" cy="30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7" name="Rectangle 19"/>
          <p:cNvSpPr>
            <a:spLocks noGrp="1" noChangeArrowheads="1"/>
          </p:cNvSpPr>
          <p:nvPr>
            <p:ph type="body" idx="1"/>
          </p:nvPr>
        </p:nvSpPr>
        <p:spPr>
          <a:xfrm rot="5400000">
            <a:off x="5199062" y="2868613"/>
            <a:ext cx="1985963" cy="833438"/>
          </a:xfrm>
          <a:prstGeom prst="parallelogram">
            <a:avLst>
              <a:gd name="adj" fmla="val 59571"/>
            </a:avLst>
          </a:prstGeom>
          <a:ln>
            <a:solidFill>
              <a:schemeClr val="tx1"/>
            </a:solidFill>
          </a:ln>
        </p:spPr>
        <p:txBody>
          <a:bodyPr/>
          <a:lstStyle/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Char char="z"/>
            </a:pPr>
            <a:endParaRPr lang="en-US" altLang="en-US" sz="2800" smtClean="0"/>
          </a:p>
        </p:txBody>
      </p:sp>
      <p:sp>
        <p:nvSpPr>
          <p:cNvPr id="19478" name="AutoShape 20"/>
          <p:cNvSpPr>
            <a:spLocks noChangeArrowheads="1"/>
          </p:cNvSpPr>
          <p:nvPr/>
        </p:nvSpPr>
        <p:spPr bwMode="auto">
          <a:xfrm rot="16200000" flipH="1">
            <a:off x="7013575" y="3095625"/>
            <a:ext cx="1725613" cy="868363"/>
          </a:xfrm>
          <a:prstGeom prst="parallelogram">
            <a:avLst>
              <a:gd name="adj" fmla="val 4968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endParaRPr kumimoji="1" lang="en-US" altLang="en-US">
              <a:latin typeface="Tahoma" pitchFamily="34" charset="0"/>
            </a:endParaRPr>
          </a:p>
        </p:txBody>
      </p:sp>
      <p:sp>
        <p:nvSpPr>
          <p:cNvPr id="19479" name="Text Box 21"/>
          <p:cNvSpPr txBox="1">
            <a:spLocks noChangeArrowheads="1"/>
          </p:cNvSpPr>
          <p:nvPr/>
        </p:nvSpPr>
        <p:spPr bwMode="auto">
          <a:xfrm>
            <a:off x="8448675" y="4076700"/>
            <a:ext cx="357188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en-US" b="1">
                <a:latin typeface="Times New Roman (Hebrew)" pitchFamily="18" charset="0"/>
              </a:rPr>
              <a:t>+</a:t>
            </a:r>
            <a:endParaRPr lang="en-US" altLang="en-US">
              <a:latin typeface="Times New Roman (Hebrew)" pitchFamily="18" charset="0"/>
            </a:endParaRPr>
          </a:p>
        </p:txBody>
      </p:sp>
      <p:sp>
        <p:nvSpPr>
          <p:cNvPr id="19480" name="Line 22"/>
          <p:cNvSpPr>
            <a:spLocks noChangeShapeType="1"/>
          </p:cNvSpPr>
          <p:nvPr/>
        </p:nvSpPr>
        <p:spPr bwMode="auto">
          <a:xfrm flipH="1" flipV="1">
            <a:off x="7997825" y="3435350"/>
            <a:ext cx="588963" cy="83343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1" name="Oval 23"/>
          <p:cNvSpPr>
            <a:spLocks noChangeArrowheads="1"/>
          </p:cNvSpPr>
          <p:nvPr/>
        </p:nvSpPr>
        <p:spPr bwMode="auto">
          <a:xfrm>
            <a:off x="6122988" y="3370263"/>
            <a:ext cx="34925" cy="65087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9482" name="Oval 24"/>
          <p:cNvSpPr>
            <a:spLocks noChangeArrowheads="1"/>
          </p:cNvSpPr>
          <p:nvPr/>
        </p:nvSpPr>
        <p:spPr bwMode="auto">
          <a:xfrm>
            <a:off x="7962900" y="3370263"/>
            <a:ext cx="34925" cy="65087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9483" name="Oval 25"/>
          <p:cNvSpPr>
            <a:spLocks noChangeArrowheads="1"/>
          </p:cNvSpPr>
          <p:nvPr/>
        </p:nvSpPr>
        <p:spPr bwMode="auto">
          <a:xfrm>
            <a:off x="7129463" y="2282825"/>
            <a:ext cx="34925" cy="635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9484" name="Text Box 26"/>
          <p:cNvSpPr txBox="1">
            <a:spLocks noChangeArrowheads="1"/>
          </p:cNvSpPr>
          <p:nvPr/>
        </p:nvSpPr>
        <p:spPr bwMode="auto">
          <a:xfrm>
            <a:off x="7277100" y="2154238"/>
            <a:ext cx="1320800" cy="3667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800">
                <a:latin typeface="Times New Roman (Hebrew)" pitchFamily="18" charset="0"/>
              </a:rPr>
              <a:t>Object point</a:t>
            </a:r>
          </a:p>
        </p:txBody>
      </p:sp>
      <p:sp>
        <p:nvSpPr>
          <p:cNvPr id="19485" name="Freeform 27"/>
          <p:cNvSpPr>
            <a:spLocks/>
          </p:cNvSpPr>
          <p:nvPr/>
        </p:nvSpPr>
        <p:spPr bwMode="auto">
          <a:xfrm>
            <a:off x="5575300" y="3883025"/>
            <a:ext cx="163513" cy="322263"/>
          </a:xfrm>
          <a:custGeom>
            <a:avLst/>
            <a:gdLst>
              <a:gd name="T0" fmla="*/ 0 w 224"/>
              <a:gd name="T1" fmla="*/ 0 h 240"/>
              <a:gd name="T2" fmla="*/ 2147483647 w 224"/>
              <a:gd name="T3" fmla="*/ 2147483647 h 240"/>
              <a:gd name="T4" fmla="*/ 2147483647 w 224"/>
              <a:gd name="T5" fmla="*/ 2147483647 h 240"/>
              <a:gd name="T6" fmla="*/ 0 60000 65536"/>
              <a:gd name="T7" fmla="*/ 0 60000 65536"/>
              <a:gd name="T8" fmla="*/ 0 60000 65536"/>
              <a:gd name="T9" fmla="*/ 0 w 224"/>
              <a:gd name="T10" fmla="*/ 0 h 240"/>
              <a:gd name="T11" fmla="*/ 224 w 2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4" h="240">
                <a:moveTo>
                  <a:pt x="0" y="0"/>
                </a:moveTo>
                <a:cubicBezTo>
                  <a:pt x="80" y="28"/>
                  <a:pt x="160" y="56"/>
                  <a:pt x="192" y="96"/>
                </a:cubicBezTo>
                <a:cubicBezTo>
                  <a:pt x="224" y="136"/>
                  <a:pt x="208" y="188"/>
                  <a:pt x="192" y="240"/>
                </a:cubicBezTo>
              </a:path>
            </a:pathLst>
          </a:custGeom>
          <a:noFill/>
          <a:ln w="19050" cap="sq" cmpd="sng">
            <a:solidFill>
              <a:srgbClr val="66CCF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6" name="Freeform 28"/>
          <p:cNvSpPr>
            <a:spLocks/>
          </p:cNvSpPr>
          <p:nvPr/>
        </p:nvSpPr>
        <p:spPr bwMode="auto">
          <a:xfrm>
            <a:off x="8272463" y="3948113"/>
            <a:ext cx="80962" cy="320675"/>
          </a:xfrm>
          <a:custGeom>
            <a:avLst/>
            <a:gdLst>
              <a:gd name="T0" fmla="*/ 2147483647 w 112"/>
              <a:gd name="T1" fmla="*/ 0 h 240"/>
              <a:gd name="T2" fmla="*/ 2147483647 w 112"/>
              <a:gd name="T3" fmla="*/ 2147483647 h 240"/>
              <a:gd name="T4" fmla="*/ 2147483647 w 112"/>
              <a:gd name="T5" fmla="*/ 2147483647 h 240"/>
              <a:gd name="T6" fmla="*/ 0 60000 65536"/>
              <a:gd name="T7" fmla="*/ 0 60000 65536"/>
              <a:gd name="T8" fmla="*/ 0 60000 65536"/>
              <a:gd name="T9" fmla="*/ 0 w 112"/>
              <a:gd name="T10" fmla="*/ 0 h 240"/>
              <a:gd name="T11" fmla="*/ 112 w 112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2" h="240">
                <a:moveTo>
                  <a:pt x="112" y="0"/>
                </a:moveTo>
                <a:cubicBezTo>
                  <a:pt x="72" y="28"/>
                  <a:pt x="32" y="56"/>
                  <a:pt x="16" y="96"/>
                </a:cubicBezTo>
                <a:cubicBezTo>
                  <a:pt x="0" y="136"/>
                  <a:pt x="8" y="188"/>
                  <a:pt x="16" y="240"/>
                </a:cubicBezTo>
              </a:path>
            </a:pathLst>
          </a:custGeom>
          <a:noFill/>
          <a:ln w="28575" cap="sq" cmpd="sng">
            <a:solidFill>
              <a:srgbClr val="66CCF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7" name="Text Box 29"/>
          <p:cNvSpPr txBox="1">
            <a:spLocks noChangeArrowheads="1"/>
          </p:cNvSpPr>
          <p:nvPr/>
        </p:nvSpPr>
        <p:spPr bwMode="auto">
          <a:xfrm>
            <a:off x="8248650" y="3948113"/>
            <a:ext cx="350838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>
                <a:solidFill>
                  <a:srgbClr val="66CCFF"/>
                </a:solidFill>
                <a:latin typeface="Symbol" pitchFamily="18" charset="2"/>
              </a:rPr>
              <a:t>b</a:t>
            </a:r>
            <a:endParaRPr lang="en-US" altLang="he-IL">
              <a:latin typeface="Symbol" pitchFamily="18" charset="2"/>
            </a:endParaRPr>
          </a:p>
        </p:txBody>
      </p:sp>
      <p:sp>
        <p:nvSpPr>
          <p:cNvPr id="19488" name="Text Box 31"/>
          <p:cNvSpPr txBox="1">
            <a:spLocks noChangeArrowheads="1"/>
          </p:cNvSpPr>
          <p:nvPr/>
        </p:nvSpPr>
        <p:spPr bwMode="auto">
          <a:xfrm>
            <a:off x="4833938" y="4162425"/>
            <a:ext cx="474662" cy="6111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600" b="1">
                <a:solidFill>
                  <a:srgbClr val="FF0000"/>
                </a:solidFill>
                <a:latin typeface="Comic Sans MS" pitchFamily="66" charset="0"/>
              </a:rPr>
              <a:t>C</a:t>
            </a:r>
            <a:r>
              <a:rPr lang="en-US" altLang="he-IL" sz="1600" b="1" baseline="-25000">
                <a:solidFill>
                  <a:srgbClr val="FF0000"/>
                </a:solidFill>
                <a:latin typeface="Comic Sans MS" pitchFamily="66" charset="0"/>
              </a:rPr>
              <a:t>L</a:t>
            </a:r>
            <a:r>
              <a:rPr lang="en-US" altLang="he-IL" sz="1600" b="1">
                <a:solidFill>
                  <a:srgbClr val="0033CC"/>
                </a:solidFill>
                <a:latin typeface="Comic Sans MS" pitchFamily="66" charset="0"/>
              </a:rPr>
              <a:t> </a:t>
            </a:r>
          </a:p>
          <a:p>
            <a:endParaRPr lang="en-US" altLang="he-IL" sz="1800">
              <a:latin typeface="Times New Roman (Hebrew)" pitchFamily="18" charset="0"/>
            </a:endParaRPr>
          </a:p>
        </p:txBody>
      </p:sp>
      <p:sp>
        <p:nvSpPr>
          <p:cNvPr id="19489" name="Text Box 32"/>
          <p:cNvSpPr txBox="1">
            <a:spLocks noChangeArrowheads="1"/>
          </p:cNvSpPr>
          <p:nvPr/>
        </p:nvSpPr>
        <p:spPr bwMode="auto">
          <a:xfrm>
            <a:off x="5580063" y="3109913"/>
            <a:ext cx="371475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2000" b="1">
                <a:solidFill>
                  <a:srgbClr val="FF0000"/>
                </a:solidFill>
                <a:latin typeface="Times New Roman (Hebrew)" pitchFamily="18" charset="0"/>
              </a:rPr>
              <a:t>p</a:t>
            </a:r>
            <a:r>
              <a:rPr lang="en-US" altLang="he-IL" sz="2000" b="1" baseline="-25000">
                <a:solidFill>
                  <a:srgbClr val="FF0000"/>
                </a:solidFill>
                <a:latin typeface="Times New Roman (Hebrew)" pitchFamily="18" charset="0"/>
              </a:rPr>
              <a:t>l</a:t>
            </a:r>
            <a:endParaRPr lang="en-US" altLang="he-IL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graphicFrame>
        <p:nvGraphicFramePr>
          <p:cNvPr id="19460" name="Object 9"/>
          <p:cNvGraphicFramePr>
            <a:graphicFrameLocks noChangeAspect="1"/>
          </p:cNvGraphicFramePr>
          <p:nvPr/>
        </p:nvGraphicFramePr>
        <p:xfrm>
          <a:off x="5060950" y="3036888"/>
          <a:ext cx="973138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0" name="Equation" r:id="rId8" imgW="469800" imgH="228600" progId="Equation.3">
                  <p:embed/>
                </p:oleObj>
              </mc:Choice>
              <mc:Fallback>
                <p:oleObj name="Equation" r:id="rId8" imgW="4698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3036888"/>
                        <a:ext cx="973138" cy="4730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0522" name="Object 10"/>
          <p:cNvGraphicFramePr>
            <a:graphicFrameLocks noChangeAspect="1"/>
          </p:cNvGraphicFramePr>
          <p:nvPr/>
        </p:nvGraphicFramePr>
        <p:xfrm>
          <a:off x="893763" y="3276600"/>
          <a:ext cx="2503487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1" name="Equation" r:id="rId10" imgW="914400" imgH="228600" progId="Equation.3">
                  <p:embed/>
                </p:oleObj>
              </mc:Choice>
              <mc:Fallback>
                <p:oleObj name="Equation" r:id="rId10" imgW="91440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63" y="3276600"/>
                        <a:ext cx="2503487" cy="627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8806" name="Text Box 38"/>
          <p:cNvSpPr txBox="1">
            <a:spLocks noChangeArrowheads="1"/>
          </p:cNvSpPr>
          <p:nvPr/>
        </p:nvSpPr>
        <p:spPr bwMode="auto">
          <a:xfrm>
            <a:off x="366713" y="3651250"/>
            <a:ext cx="4832350" cy="24050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990099"/>
              </a:buClr>
              <a:buFont typeface="Symbol" pitchFamily="18" charset="2"/>
              <a:buNone/>
            </a:pPr>
            <a:endParaRPr kumimoji="1" lang="en-US" altLang="he-IL">
              <a:solidFill>
                <a:srgbClr val="336699"/>
              </a:solidFill>
              <a:latin typeface="Comic Sans MS" pitchFamily="66" charset="0"/>
            </a:endParaRPr>
          </a:p>
          <a:p>
            <a:pPr>
              <a:spcBef>
                <a:spcPct val="20000"/>
              </a:spcBef>
              <a:buClr>
                <a:srgbClr val="990099"/>
              </a:buClr>
              <a:buFont typeface="Symbol" pitchFamily="18" charset="2"/>
              <a:buNone/>
            </a:pPr>
            <a:r>
              <a:rPr kumimoji="1" lang="en-US" altLang="he-IL" sz="3200">
                <a:solidFill>
                  <a:srgbClr val="003399"/>
                </a:solidFill>
                <a:latin typeface="Tahoma" pitchFamily="34" charset="0"/>
              </a:rPr>
              <a:t>The projection of</a:t>
            </a:r>
            <a:r>
              <a:rPr kumimoji="1" lang="en-US" altLang="he-IL">
                <a:solidFill>
                  <a:srgbClr val="008000"/>
                </a:solidFill>
                <a:latin typeface="Comic Sans MS" pitchFamily="66" charset="0"/>
              </a:rPr>
              <a:t> </a:t>
            </a:r>
            <a:r>
              <a:rPr kumimoji="1" lang="en-US" altLang="he-IL" sz="3200" i="1">
                <a:solidFill>
                  <a:srgbClr val="008000"/>
                </a:solidFill>
                <a:latin typeface="Comic Sans MS" pitchFamily="66" charset="0"/>
              </a:rPr>
              <a:t>P</a:t>
            </a:r>
            <a:r>
              <a:rPr kumimoji="1" lang="en-US" altLang="he-IL">
                <a:solidFill>
                  <a:schemeClr val="tx2"/>
                </a:solidFill>
                <a:latin typeface="Comic Sans MS" pitchFamily="66" charset="0"/>
              </a:rPr>
              <a:t>  </a:t>
            </a:r>
            <a:r>
              <a:rPr kumimoji="1" lang="en-US" altLang="he-IL" sz="3200">
                <a:solidFill>
                  <a:srgbClr val="003399"/>
                </a:solidFill>
                <a:latin typeface="Tahoma" pitchFamily="34" charset="0"/>
              </a:rPr>
              <a:t>onto the</a:t>
            </a:r>
            <a:r>
              <a:rPr kumimoji="1" lang="en-US" altLang="he-IL">
                <a:solidFill>
                  <a:srgbClr val="336699"/>
                </a:solidFill>
                <a:latin typeface="Comic Sans MS" pitchFamily="66" charset="0"/>
              </a:rPr>
              <a:t> </a:t>
            </a:r>
            <a:r>
              <a:rPr kumimoji="1" lang="en-US" altLang="he-IL" sz="3200">
                <a:solidFill>
                  <a:srgbClr val="008000"/>
                </a:solidFill>
                <a:latin typeface="Comic Sans MS" pitchFamily="66" charset="0"/>
              </a:rPr>
              <a:t>right</a:t>
            </a:r>
            <a:r>
              <a:rPr kumimoji="1" lang="en-US" altLang="he-IL">
                <a:solidFill>
                  <a:srgbClr val="336699"/>
                </a:solidFill>
                <a:latin typeface="Comic Sans MS" pitchFamily="66" charset="0"/>
              </a:rPr>
              <a:t> </a:t>
            </a:r>
            <a:r>
              <a:rPr kumimoji="1" lang="en-US" altLang="he-IL" sz="3200">
                <a:solidFill>
                  <a:srgbClr val="003399"/>
                </a:solidFill>
                <a:latin typeface="Tahoma" pitchFamily="34" charset="0"/>
              </a:rPr>
              <a:t>image</a:t>
            </a:r>
            <a:r>
              <a:rPr kumimoji="1" lang="en-US" altLang="he-IL">
                <a:solidFill>
                  <a:srgbClr val="336699"/>
                </a:solidFill>
                <a:latin typeface="Comic Sans MS" pitchFamily="66" charset="0"/>
              </a:rPr>
              <a:t>: </a:t>
            </a:r>
          </a:p>
          <a:p>
            <a:pPr>
              <a:spcBef>
                <a:spcPct val="20000"/>
              </a:spcBef>
              <a:buClr>
                <a:srgbClr val="990099"/>
              </a:buClr>
              <a:buFont typeface="Symbol" pitchFamily="18" charset="2"/>
              <a:buChar char="¨"/>
            </a:pPr>
            <a:endParaRPr kumimoji="1" lang="en-US" altLang="he-IL">
              <a:solidFill>
                <a:srgbClr val="336699"/>
              </a:solidFill>
              <a:latin typeface="Comic Sans MS" pitchFamily="66" charset="0"/>
            </a:endParaRPr>
          </a:p>
          <a:p>
            <a:pPr>
              <a:spcBef>
                <a:spcPct val="20000"/>
              </a:spcBef>
              <a:buClr>
                <a:srgbClr val="990099"/>
              </a:buClr>
              <a:buFont typeface="Symbol" pitchFamily="18" charset="2"/>
              <a:buChar char="¨"/>
            </a:pPr>
            <a:endParaRPr kumimoji="1" lang="en-US" altLang="he-IL">
              <a:solidFill>
                <a:srgbClr val="FF0000"/>
              </a:solidFill>
              <a:latin typeface="Comic Sans MS" pitchFamily="66" charset="0"/>
            </a:endParaRPr>
          </a:p>
        </p:txBody>
      </p:sp>
      <p:graphicFrame>
        <p:nvGraphicFramePr>
          <p:cNvPr id="320523" name="Object 11"/>
          <p:cNvGraphicFramePr>
            <a:graphicFrameLocks noChangeAspect="1"/>
          </p:cNvGraphicFramePr>
          <p:nvPr/>
        </p:nvGraphicFramePr>
        <p:xfrm>
          <a:off x="1060450" y="5164138"/>
          <a:ext cx="2894013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2" name="Equation" r:id="rId12" imgW="1041120" imgH="215640" progId="Equation.3">
                  <p:embed/>
                </p:oleObj>
              </mc:Choice>
              <mc:Fallback>
                <p:oleObj name="Equation" r:id="rId12" imgW="1041120" imgH="215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0450" y="5164138"/>
                        <a:ext cx="2894013" cy="601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1" grpId="0" animBg="1" autoUpdateAnimBg="0"/>
      <p:bldP spid="288773" grpId="0" autoUpdateAnimBg="0"/>
      <p:bldP spid="288774" grpId="0" autoUpdateAnimBg="0"/>
      <p:bldP spid="288806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6D83D5-B3D6-4916-B266-A977D3C38544}" type="slidenum">
              <a:rPr lang="he-IL" altLang="en-US" smtClean="0"/>
              <a:pPr/>
              <a:t>35</a:t>
            </a:fld>
            <a:endParaRPr lang="en-US" altLang="en-US" smtClean="0"/>
          </a:p>
        </p:txBody>
      </p:sp>
      <p:sp>
        <p:nvSpPr>
          <p:cNvPr id="46083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46084" name="AutoShape 1026" descr="Recycled paper"/>
          <p:cNvSpPr>
            <a:spLocks noChangeArrowheads="1"/>
          </p:cNvSpPr>
          <p:nvPr/>
        </p:nvSpPr>
        <p:spPr bwMode="auto">
          <a:xfrm rot="16200000" flipH="1">
            <a:off x="4003675" y="3103563"/>
            <a:ext cx="2473325" cy="1558925"/>
          </a:xfrm>
          <a:prstGeom prst="parallelogram">
            <a:avLst>
              <a:gd name="adj" fmla="val 39664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12700" cap="sq">
            <a:solidFill>
              <a:srgbClr val="0033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6085" name="Rectangle 10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of Camera Coordinates</a:t>
            </a:r>
            <a:endParaRPr lang="en-GB" dirty="0" smtClean="0"/>
          </a:p>
        </p:txBody>
      </p:sp>
      <p:sp>
        <p:nvSpPr>
          <p:cNvPr id="46086" name="Rectangle 1028" descr="Recycled paper"/>
          <p:cNvSpPr>
            <a:spLocks noChangeArrowheads="1"/>
          </p:cNvSpPr>
          <p:nvPr/>
        </p:nvSpPr>
        <p:spPr bwMode="auto">
          <a:xfrm>
            <a:off x="4470400" y="3956050"/>
            <a:ext cx="727075" cy="149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6087" name="Oval 1029"/>
          <p:cNvSpPr>
            <a:spLocks noChangeArrowheads="1"/>
          </p:cNvSpPr>
          <p:nvPr/>
        </p:nvSpPr>
        <p:spPr bwMode="auto">
          <a:xfrm>
            <a:off x="5157788" y="3952875"/>
            <a:ext cx="71437" cy="6985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6088" name="Oval 1030"/>
          <p:cNvSpPr>
            <a:spLocks noChangeArrowheads="1"/>
          </p:cNvSpPr>
          <p:nvPr/>
        </p:nvSpPr>
        <p:spPr bwMode="auto">
          <a:xfrm>
            <a:off x="6738938" y="3106738"/>
            <a:ext cx="71437" cy="6985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6089" name="Line 1031"/>
          <p:cNvSpPr>
            <a:spLocks noChangeShapeType="1"/>
          </p:cNvSpPr>
          <p:nvPr/>
        </p:nvSpPr>
        <p:spPr bwMode="auto">
          <a:xfrm flipH="1">
            <a:off x="2978150" y="3143250"/>
            <a:ext cx="3759200" cy="83978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6090" name="Oval 1032"/>
          <p:cNvSpPr>
            <a:spLocks noChangeArrowheads="1"/>
          </p:cNvSpPr>
          <p:nvPr/>
        </p:nvSpPr>
        <p:spPr bwMode="auto">
          <a:xfrm>
            <a:off x="4949825" y="3511550"/>
            <a:ext cx="71438" cy="6985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6091" name="Rectangle 1033" descr="Recycled paper"/>
          <p:cNvSpPr>
            <a:spLocks noChangeArrowheads="1"/>
          </p:cNvSpPr>
          <p:nvPr/>
        </p:nvSpPr>
        <p:spPr bwMode="auto">
          <a:xfrm>
            <a:off x="4492625" y="3475038"/>
            <a:ext cx="436563" cy="2524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6092" name="Oval 1034"/>
          <p:cNvSpPr>
            <a:spLocks noChangeArrowheads="1"/>
          </p:cNvSpPr>
          <p:nvPr/>
        </p:nvSpPr>
        <p:spPr bwMode="auto">
          <a:xfrm>
            <a:off x="2932113" y="3946525"/>
            <a:ext cx="71437" cy="6985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grpSp>
        <p:nvGrpSpPr>
          <p:cNvPr id="2" name="Group 1035"/>
          <p:cNvGrpSpPr>
            <a:grpSpLocks/>
          </p:cNvGrpSpPr>
          <p:nvPr/>
        </p:nvGrpSpPr>
        <p:grpSpPr bwMode="auto">
          <a:xfrm>
            <a:off x="4999038" y="3024188"/>
            <a:ext cx="1031875" cy="949325"/>
            <a:chOff x="1967" y="2170"/>
            <a:chExt cx="650" cy="598"/>
          </a:xfrm>
        </p:grpSpPr>
        <p:sp>
          <p:nvSpPr>
            <p:cNvPr id="46126" name="Line 1036"/>
            <p:cNvSpPr>
              <a:spLocks noChangeShapeType="1"/>
            </p:cNvSpPr>
            <p:nvPr/>
          </p:nvSpPr>
          <p:spPr bwMode="auto">
            <a:xfrm flipV="1">
              <a:off x="2098" y="2539"/>
              <a:ext cx="253" cy="229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27" name="Line 1037"/>
            <p:cNvSpPr>
              <a:spLocks noChangeShapeType="1"/>
            </p:cNvSpPr>
            <p:nvPr/>
          </p:nvSpPr>
          <p:spPr bwMode="auto">
            <a:xfrm flipV="1">
              <a:off x="2087" y="2363"/>
              <a:ext cx="12" cy="39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28" name="Text Box 1038"/>
            <p:cNvSpPr txBox="1">
              <a:spLocks noChangeArrowheads="1"/>
            </p:cNvSpPr>
            <p:nvPr/>
          </p:nvSpPr>
          <p:spPr bwMode="auto">
            <a:xfrm>
              <a:off x="2328" y="2403"/>
              <a:ext cx="289" cy="23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latin typeface="Times New Roman (Hebrew)" pitchFamily="18" charset="0"/>
                </a:rPr>
                <a:t>x</a:t>
              </a:r>
              <a:endParaRPr lang="en-GB" sz="1800">
                <a:latin typeface="Times New Roman (Hebrew)" pitchFamily="18" charset="0"/>
              </a:endParaRPr>
            </a:p>
          </p:txBody>
        </p:sp>
        <p:sp>
          <p:nvSpPr>
            <p:cNvPr id="46129" name="Text Box 1039"/>
            <p:cNvSpPr txBox="1">
              <a:spLocks noChangeArrowheads="1"/>
            </p:cNvSpPr>
            <p:nvPr/>
          </p:nvSpPr>
          <p:spPr bwMode="auto">
            <a:xfrm>
              <a:off x="1967" y="2170"/>
              <a:ext cx="289" cy="23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latin typeface="Times New Roman (Hebrew)" pitchFamily="18" charset="0"/>
                </a:rPr>
                <a:t>y</a:t>
              </a:r>
              <a:endParaRPr lang="en-GB" sz="1800">
                <a:latin typeface="Times New Roman (Hebrew)" pitchFamily="18" charset="0"/>
              </a:endParaRPr>
            </a:p>
          </p:txBody>
        </p:sp>
      </p:grpSp>
      <p:grpSp>
        <p:nvGrpSpPr>
          <p:cNvPr id="3" name="Group 1040"/>
          <p:cNvGrpSpPr>
            <a:grpSpLocks/>
          </p:cNvGrpSpPr>
          <p:nvPr/>
        </p:nvGrpSpPr>
        <p:grpSpPr bwMode="auto">
          <a:xfrm>
            <a:off x="2122488" y="4056063"/>
            <a:ext cx="2976562" cy="2112962"/>
            <a:chOff x="1337" y="2555"/>
            <a:chExt cx="1875" cy="1331"/>
          </a:xfrm>
        </p:grpSpPr>
        <p:sp>
          <p:nvSpPr>
            <p:cNvPr id="46124" name="Rectangle 1041"/>
            <p:cNvSpPr>
              <a:spLocks noChangeArrowheads="1"/>
            </p:cNvSpPr>
            <p:nvPr/>
          </p:nvSpPr>
          <p:spPr bwMode="auto">
            <a:xfrm>
              <a:off x="1337" y="3368"/>
              <a:ext cx="1379" cy="51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US" altLang="he-IL">
                  <a:solidFill>
                    <a:srgbClr val="008000"/>
                  </a:solidFill>
                  <a:latin typeface="Comic Sans MS" pitchFamily="66" charset="0"/>
                </a:rPr>
                <a:t>principal point</a:t>
              </a:r>
            </a:p>
            <a:p>
              <a:r>
                <a:rPr kumimoji="1" lang="en-US">
                  <a:solidFill>
                    <a:srgbClr val="008000"/>
                  </a:solidFill>
                  <a:latin typeface="Comic Sans MS" pitchFamily="66" charset="0"/>
                </a:rPr>
                <a:t>(0,0,f)</a:t>
              </a:r>
            </a:p>
          </p:txBody>
        </p:sp>
        <p:sp>
          <p:nvSpPr>
            <p:cNvPr id="46125" name="Line 1042"/>
            <p:cNvSpPr>
              <a:spLocks noChangeShapeType="1"/>
            </p:cNvSpPr>
            <p:nvPr/>
          </p:nvSpPr>
          <p:spPr bwMode="auto">
            <a:xfrm flipV="1">
              <a:off x="2225" y="2555"/>
              <a:ext cx="987" cy="81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prstDash val="sysDot"/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095" name="Text Box 1043"/>
          <p:cNvSpPr txBox="1">
            <a:spLocks noChangeArrowheads="1"/>
          </p:cNvSpPr>
          <p:nvPr/>
        </p:nvSpPr>
        <p:spPr bwMode="auto">
          <a:xfrm>
            <a:off x="6159500" y="4224338"/>
            <a:ext cx="2044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/>
            <a:r>
              <a:rPr kumimoji="1" lang="en-US" altLang="he-IL">
                <a:solidFill>
                  <a:srgbClr val="990099"/>
                </a:solidFill>
                <a:latin typeface="Comic Sans MS" pitchFamily="66" charset="0"/>
              </a:rPr>
              <a:t>principal axis</a:t>
            </a:r>
          </a:p>
        </p:txBody>
      </p:sp>
      <p:sp>
        <p:nvSpPr>
          <p:cNvPr id="46096" name="Rectangle 1044"/>
          <p:cNvSpPr>
            <a:spLocks noChangeArrowheads="1"/>
          </p:cNvSpPr>
          <p:nvPr/>
        </p:nvSpPr>
        <p:spPr bwMode="auto">
          <a:xfrm>
            <a:off x="6623050" y="3130550"/>
            <a:ext cx="20002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US" altLang="he-IL">
                <a:solidFill>
                  <a:srgbClr val="FF0000"/>
                </a:solidFill>
                <a:latin typeface="Comic Sans MS" pitchFamily="66" charset="0"/>
              </a:rPr>
              <a:t>Object point</a:t>
            </a:r>
            <a:endParaRPr kumimoji="1" lang="en-US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6097" name="Text Box 1045"/>
          <p:cNvSpPr txBox="1">
            <a:spLocks noChangeArrowheads="1"/>
          </p:cNvSpPr>
          <p:nvPr/>
        </p:nvSpPr>
        <p:spPr bwMode="auto">
          <a:xfrm>
            <a:off x="1746250" y="4227513"/>
            <a:ext cx="11318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he-IL">
                <a:latin typeface="Comic Sans MS" pitchFamily="66" charset="0"/>
              </a:rPr>
              <a:t>Cop</a:t>
            </a:r>
          </a:p>
          <a:p>
            <a:r>
              <a:rPr kumimoji="1" lang="en-US" altLang="he-IL">
                <a:solidFill>
                  <a:srgbClr val="990099"/>
                </a:solidFill>
                <a:latin typeface="Comic Sans MS" pitchFamily="66" charset="0"/>
              </a:rPr>
              <a:t>(0,0,0)</a:t>
            </a:r>
          </a:p>
        </p:txBody>
      </p:sp>
      <p:sp>
        <p:nvSpPr>
          <p:cNvPr id="46098" name="Line 1046"/>
          <p:cNvSpPr>
            <a:spLocks noChangeShapeType="1"/>
          </p:cNvSpPr>
          <p:nvPr/>
        </p:nvSpPr>
        <p:spPr bwMode="auto">
          <a:xfrm flipV="1">
            <a:off x="2574925" y="4013200"/>
            <a:ext cx="325438" cy="242888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6099" name="Group 1047"/>
          <p:cNvGrpSpPr>
            <a:grpSpLocks/>
          </p:cNvGrpSpPr>
          <p:nvPr/>
        </p:nvGrpSpPr>
        <p:grpSpPr bwMode="auto">
          <a:xfrm>
            <a:off x="2619375" y="2120900"/>
            <a:ext cx="4649788" cy="2090738"/>
            <a:chOff x="1650" y="1336"/>
            <a:chExt cx="2929" cy="1317"/>
          </a:xfrm>
        </p:grpSpPr>
        <p:sp>
          <p:nvSpPr>
            <p:cNvPr id="46117" name="Line 1048"/>
            <p:cNvSpPr>
              <a:spLocks noChangeShapeType="1"/>
            </p:cNvSpPr>
            <p:nvPr/>
          </p:nvSpPr>
          <p:spPr bwMode="auto">
            <a:xfrm flipV="1">
              <a:off x="1887" y="2509"/>
              <a:ext cx="2428" cy="12"/>
            </a:xfrm>
            <a:prstGeom prst="line">
              <a:avLst/>
            </a:prstGeom>
            <a:noFill/>
            <a:ln w="19050" cap="sq">
              <a:solidFill>
                <a:srgbClr val="990099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6118" name="Group 1049"/>
            <p:cNvGrpSpPr>
              <a:grpSpLocks/>
            </p:cNvGrpSpPr>
            <p:nvPr/>
          </p:nvGrpSpPr>
          <p:grpSpPr bwMode="auto">
            <a:xfrm>
              <a:off x="1650" y="1336"/>
              <a:ext cx="2929" cy="1317"/>
              <a:chOff x="1650" y="1336"/>
              <a:chExt cx="2929" cy="1317"/>
            </a:xfrm>
          </p:grpSpPr>
          <p:sp>
            <p:nvSpPr>
              <p:cNvPr id="46119" name="Text Box 1050"/>
              <p:cNvSpPr txBox="1">
                <a:spLocks noChangeArrowheads="1"/>
              </p:cNvSpPr>
              <p:nvPr/>
            </p:nvSpPr>
            <p:spPr bwMode="auto">
              <a:xfrm>
                <a:off x="1650" y="1336"/>
                <a:ext cx="289" cy="288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>
                    <a:solidFill>
                      <a:srgbClr val="990099"/>
                    </a:solidFill>
                    <a:latin typeface="Times New Roman (Hebrew)" pitchFamily="18" charset="0"/>
                  </a:rPr>
                  <a:t>y</a:t>
                </a:r>
                <a:endParaRPr lang="en-GB">
                  <a:solidFill>
                    <a:srgbClr val="990099"/>
                  </a:solidFill>
                  <a:latin typeface="Times New Roman (Hebrew)" pitchFamily="18" charset="0"/>
                </a:endParaRPr>
              </a:p>
            </p:txBody>
          </p:sp>
          <p:sp>
            <p:nvSpPr>
              <p:cNvPr id="46120" name="Line 1051"/>
              <p:cNvSpPr>
                <a:spLocks noChangeShapeType="1"/>
              </p:cNvSpPr>
              <p:nvPr/>
            </p:nvSpPr>
            <p:spPr bwMode="auto">
              <a:xfrm flipV="1">
                <a:off x="1881" y="1510"/>
                <a:ext cx="6" cy="1005"/>
              </a:xfrm>
              <a:prstGeom prst="line">
                <a:avLst/>
              </a:prstGeom>
              <a:noFill/>
              <a:ln w="19050" cap="sq">
                <a:solidFill>
                  <a:srgbClr val="990099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21" name="Line 1052"/>
              <p:cNvSpPr>
                <a:spLocks noChangeShapeType="1"/>
              </p:cNvSpPr>
              <p:nvPr/>
            </p:nvSpPr>
            <p:spPr bwMode="auto">
              <a:xfrm flipV="1">
                <a:off x="1876" y="1951"/>
                <a:ext cx="799" cy="558"/>
              </a:xfrm>
              <a:prstGeom prst="line">
                <a:avLst/>
              </a:prstGeom>
              <a:noFill/>
              <a:ln w="19050" cap="sq">
                <a:solidFill>
                  <a:srgbClr val="990099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22" name="Text Box 1053"/>
              <p:cNvSpPr txBox="1">
                <a:spLocks noChangeArrowheads="1"/>
              </p:cNvSpPr>
              <p:nvPr/>
            </p:nvSpPr>
            <p:spPr bwMode="auto">
              <a:xfrm>
                <a:off x="2607" y="1739"/>
                <a:ext cx="289" cy="288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>
                    <a:solidFill>
                      <a:srgbClr val="990099"/>
                    </a:solidFill>
                    <a:latin typeface="Times New Roman (Hebrew)" pitchFamily="18" charset="0"/>
                  </a:rPr>
                  <a:t>x</a:t>
                </a:r>
                <a:endParaRPr lang="en-GB">
                  <a:solidFill>
                    <a:srgbClr val="990099"/>
                  </a:solidFill>
                  <a:latin typeface="Times New Roman (Hebrew)" pitchFamily="18" charset="0"/>
                </a:endParaRPr>
              </a:p>
            </p:txBody>
          </p:sp>
          <p:sp>
            <p:nvSpPr>
              <p:cNvPr id="46123" name="Text Box 1054"/>
              <p:cNvSpPr txBox="1">
                <a:spLocks noChangeArrowheads="1"/>
              </p:cNvSpPr>
              <p:nvPr/>
            </p:nvSpPr>
            <p:spPr bwMode="auto">
              <a:xfrm>
                <a:off x="4290" y="2365"/>
                <a:ext cx="289" cy="288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>
                    <a:solidFill>
                      <a:srgbClr val="990099"/>
                    </a:solidFill>
                    <a:latin typeface="Times New Roman (Hebrew)" pitchFamily="18" charset="0"/>
                  </a:rPr>
                  <a:t>z</a:t>
                </a:r>
                <a:endParaRPr lang="en-GB">
                  <a:solidFill>
                    <a:srgbClr val="990099"/>
                  </a:solidFill>
                  <a:latin typeface="Times New Roman (Hebrew)" pitchFamily="18" charset="0"/>
                </a:endParaRPr>
              </a:p>
            </p:txBody>
          </p:sp>
        </p:grpSp>
      </p:grpSp>
      <p:sp>
        <p:nvSpPr>
          <p:cNvPr id="46100" name="Rectangle 1055" descr="Recycled paper"/>
          <p:cNvSpPr>
            <a:spLocks noChangeArrowheads="1"/>
          </p:cNvSpPr>
          <p:nvPr/>
        </p:nvSpPr>
        <p:spPr bwMode="auto">
          <a:xfrm>
            <a:off x="4468813" y="3946525"/>
            <a:ext cx="673100" cy="889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6101" name="Rectangle 1056" descr="Recycled paper"/>
          <p:cNvSpPr>
            <a:spLocks noChangeArrowheads="1"/>
          </p:cNvSpPr>
          <p:nvPr/>
        </p:nvSpPr>
        <p:spPr bwMode="auto">
          <a:xfrm>
            <a:off x="4508500" y="4537075"/>
            <a:ext cx="206375" cy="1539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6102" name="Rectangle 1057" descr="Recycled paper"/>
          <p:cNvSpPr>
            <a:spLocks noChangeArrowheads="1"/>
          </p:cNvSpPr>
          <p:nvPr/>
        </p:nvSpPr>
        <p:spPr bwMode="auto">
          <a:xfrm>
            <a:off x="4467225" y="3430588"/>
            <a:ext cx="436563" cy="2524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6103" name="Text Box 1058"/>
          <p:cNvSpPr txBox="1">
            <a:spLocks noChangeArrowheads="1"/>
          </p:cNvSpPr>
          <p:nvPr/>
        </p:nvSpPr>
        <p:spPr bwMode="auto">
          <a:xfrm>
            <a:off x="2155825" y="5729288"/>
            <a:ext cx="122237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>
              <a:latin typeface="Times New Roman (Hebrew)" pitchFamily="18" charset="0"/>
            </a:endParaRPr>
          </a:p>
        </p:txBody>
      </p:sp>
      <p:sp>
        <p:nvSpPr>
          <p:cNvPr id="46104" name="Text Box 1059"/>
          <p:cNvSpPr txBox="1">
            <a:spLocks noChangeArrowheads="1"/>
          </p:cNvSpPr>
          <p:nvPr/>
        </p:nvSpPr>
        <p:spPr bwMode="auto">
          <a:xfrm>
            <a:off x="998538" y="5233988"/>
            <a:ext cx="13144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>
              <a:latin typeface="Times New Roman (Hebrew)" pitchFamily="18" charset="0"/>
            </a:endParaRPr>
          </a:p>
        </p:txBody>
      </p:sp>
      <p:sp>
        <p:nvSpPr>
          <p:cNvPr id="46105" name="Text Box 1060"/>
          <p:cNvSpPr txBox="1">
            <a:spLocks noChangeArrowheads="1"/>
          </p:cNvSpPr>
          <p:nvPr/>
        </p:nvSpPr>
        <p:spPr bwMode="auto">
          <a:xfrm>
            <a:off x="2127250" y="5729288"/>
            <a:ext cx="1314450" cy="457200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8000"/>
                </a:solidFill>
                <a:latin typeface="Times New Roman (Hebrew)" pitchFamily="18" charset="0"/>
              </a:rPr>
              <a:t>(x</a:t>
            </a:r>
            <a:r>
              <a:rPr lang="en-US" baseline="-25000">
                <a:solidFill>
                  <a:srgbClr val="008000"/>
                </a:solidFill>
                <a:latin typeface="Times New Roman (Hebrew)" pitchFamily="18" charset="0"/>
              </a:rPr>
              <a:t>0</a:t>
            </a:r>
            <a:r>
              <a:rPr lang="en-US">
                <a:solidFill>
                  <a:srgbClr val="008000"/>
                </a:solidFill>
                <a:latin typeface="Times New Roman (Hebrew)" pitchFamily="18" charset="0"/>
              </a:rPr>
              <a:t>,y</a:t>
            </a:r>
            <a:r>
              <a:rPr lang="en-US" baseline="-25000">
                <a:solidFill>
                  <a:srgbClr val="008000"/>
                </a:solidFill>
                <a:latin typeface="Times New Roman (Hebrew)" pitchFamily="18" charset="0"/>
              </a:rPr>
              <a:t>0</a:t>
            </a:r>
            <a:r>
              <a:rPr lang="en-US">
                <a:solidFill>
                  <a:srgbClr val="008000"/>
                </a:solidFill>
                <a:latin typeface="Times New Roman (Hebrew)" pitchFamily="18" charset="0"/>
              </a:rPr>
              <a:t>,z</a:t>
            </a:r>
            <a:r>
              <a:rPr lang="en-US" baseline="-25000">
                <a:solidFill>
                  <a:srgbClr val="008000"/>
                </a:solidFill>
                <a:latin typeface="Times New Roman (Hebrew)" pitchFamily="18" charset="0"/>
              </a:rPr>
              <a:t>o</a:t>
            </a:r>
            <a:r>
              <a:rPr lang="en-US">
                <a:solidFill>
                  <a:srgbClr val="008000"/>
                </a:solidFill>
                <a:latin typeface="Times New Roman (Hebrew)" pitchFamily="18" charset="0"/>
              </a:rPr>
              <a:t>)</a:t>
            </a:r>
            <a:endParaRPr lang="en-GB">
              <a:solidFill>
                <a:srgbClr val="008000"/>
              </a:solidFill>
              <a:latin typeface="Times New Roman (Hebrew)" pitchFamily="18" charset="0"/>
            </a:endParaRPr>
          </a:p>
        </p:txBody>
      </p:sp>
      <p:sp>
        <p:nvSpPr>
          <p:cNvPr id="46106" name="Rectangle 1061"/>
          <p:cNvSpPr>
            <a:spLocks noChangeArrowheads="1"/>
          </p:cNvSpPr>
          <p:nvPr/>
        </p:nvSpPr>
        <p:spPr bwMode="auto">
          <a:xfrm>
            <a:off x="1703388" y="4592638"/>
            <a:ext cx="1390650" cy="457200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US" altLang="he-IL">
                <a:solidFill>
                  <a:srgbClr val="008000"/>
                </a:solidFill>
                <a:latin typeface="Comic Sans MS" pitchFamily="66" charset="0"/>
              </a:rPr>
              <a:t>(x</a:t>
            </a:r>
            <a:r>
              <a:rPr kumimoji="1" lang="en-US" altLang="he-IL" baseline="-25000">
                <a:solidFill>
                  <a:srgbClr val="008000"/>
                </a:solidFill>
                <a:latin typeface="Comic Sans MS" pitchFamily="66" charset="0"/>
              </a:rPr>
              <a:t>c</a:t>
            </a:r>
            <a:r>
              <a:rPr kumimoji="1" lang="en-US" altLang="he-IL">
                <a:solidFill>
                  <a:srgbClr val="008000"/>
                </a:solidFill>
                <a:latin typeface="Comic Sans MS" pitchFamily="66" charset="0"/>
              </a:rPr>
              <a:t>,y</a:t>
            </a:r>
            <a:r>
              <a:rPr kumimoji="1" lang="en-US" altLang="he-IL" baseline="-25000">
                <a:solidFill>
                  <a:srgbClr val="008000"/>
                </a:solidFill>
                <a:latin typeface="Comic Sans MS" pitchFamily="66" charset="0"/>
              </a:rPr>
              <a:t>c</a:t>
            </a:r>
            <a:r>
              <a:rPr kumimoji="1" lang="en-US" altLang="he-IL">
                <a:solidFill>
                  <a:srgbClr val="008000"/>
                </a:solidFill>
                <a:latin typeface="Comic Sans MS" pitchFamily="66" charset="0"/>
              </a:rPr>
              <a:t>,z</a:t>
            </a:r>
            <a:r>
              <a:rPr kumimoji="1" lang="en-US" altLang="he-IL" baseline="-25000">
                <a:solidFill>
                  <a:srgbClr val="008000"/>
                </a:solidFill>
                <a:latin typeface="Comic Sans MS" pitchFamily="66" charset="0"/>
              </a:rPr>
              <a:t>c</a:t>
            </a:r>
            <a:r>
              <a:rPr kumimoji="1" lang="en-US" altLang="he-IL">
                <a:solidFill>
                  <a:srgbClr val="008000"/>
                </a:solidFill>
                <a:latin typeface="Comic Sans MS" pitchFamily="66" charset="0"/>
              </a:rPr>
              <a:t>)</a:t>
            </a:r>
          </a:p>
        </p:txBody>
      </p:sp>
      <p:sp>
        <p:nvSpPr>
          <p:cNvPr id="46107" name="Line 1062"/>
          <p:cNvSpPr>
            <a:spLocks noChangeShapeType="1"/>
          </p:cNvSpPr>
          <p:nvPr/>
        </p:nvSpPr>
        <p:spPr bwMode="auto">
          <a:xfrm rot="1229912" flipV="1">
            <a:off x="1828800" y="4610100"/>
            <a:ext cx="3843338" cy="46038"/>
          </a:xfrm>
          <a:prstGeom prst="line">
            <a:avLst/>
          </a:prstGeom>
          <a:noFill/>
          <a:ln w="19050" cap="sq">
            <a:solidFill>
              <a:srgbClr val="008000"/>
            </a:solidFill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6108" name="Text Box 1063"/>
          <p:cNvSpPr txBox="1">
            <a:spLocks noChangeArrowheads="1"/>
          </p:cNvSpPr>
          <p:nvPr/>
        </p:nvSpPr>
        <p:spPr bwMode="auto">
          <a:xfrm rot="1229912">
            <a:off x="2155825" y="2155825"/>
            <a:ext cx="458788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8000"/>
                </a:solidFill>
                <a:latin typeface="Times New Roman (Hebrew)" pitchFamily="18" charset="0"/>
              </a:rPr>
              <a:t>y</a:t>
            </a:r>
            <a:endParaRPr lang="en-GB">
              <a:solidFill>
                <a:srgbClr val="008000"/>
              </a:solidFill>
              <a:latin typeface="Times New Roman (Hebrew)" pitchFamily="18" charset="0"/>
            </a:endParaRPr>
          </a:p>
        </p:txBody>
      </p:sp>
      <p:sp>
        <p:nvSpPr>
          <p:cNvPr id="46109" name="Line 1064"/>
          <p:cNvSpPr>
            <a:spLocks noChangeShapeType="1"/>
          </p:cNvSpPr>
          <p:nvPr/>
        </p:nvSpPr>
        <p:spPr bwMode="auto">
          <a:xfrm rot="1229912" flipV="1">
            <a:off x="2219325" y="2428875"/>
            <a:ext cx="9525" cy="1595438"/>
          </a:xfrm>
          <a:prstGeom prst="line">
            <a:avLst/>
          </a:prstGeom>
          <a:noFill/>
          <a:ln w="19050" cap="sq">
            <a:solidFill>
              <a:srgbClr val="008000"/>
            </a:solidFill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6110" name="Line 1065"/>
          <p:cNvSpPr>
            <a:spLocks noChangeShapeType="1"/>
          </p:cNvSpPr>
          <p:nvPr/>
        </p:nvSpPr>
        <p:spPr bwMode="auto">
          <a:xfrm rot="1229912" flipV="1">
            <a:off x="2170113" y="2657475"/>
            <a:ext cx="2614612" cy="1817688"/>
          </a:xfrm>
          <a:prstGeom prst="line">
            <a:avLst/>
          </a:prstGeom>
          <a:noFill/>
          <a:ln w="19050" cap="sq">
            <a:solidFill>
              <a:srgbClr val="008000"/>
            </a:solidFill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6111" name="Text Box 1066"/>
          <p:cNvSpPr txBox="1">
            <a:spLocks noChangeArrowheads="1"/>
          </p:cNvSpPr>
          <p:nvPr/>
        </p:nvSpPr>
        <p:spPr bwMode="auto">
          <a:xfrm rot="1229912">
            <a:off x="4941888" y="2867025"/>
            <a:ext cx="458787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8000"/>
                </a:solidFill>
                <a:latin typeface="Times New Roman (Hebrew)" pitchFamily="18" charset="0"/>
              </a:rPr>
              <a:t>x</a:t>
            </a:r>
            <a:endParaRPr lang="en-GB">
              <a:solidFill>
                <a:srgbClr val="008000"/>
              </a:solidFill>
              <a:latin typeface="Times New Roman (Hebrew)" pitchFamily="18" charset="0"/>
            </a:endParaRPr>
          </a:p>
        </p:txBody>
      </p:sp>
      <p:sp>
        <p:nvSpPr>
          <p:cNvPr id="46112" name="Text Box 1067"/>
          <p:cNvSpPr txBox="1">
            <a:spLocks noChangeArrowheads="1"/>
          </p:cNvSpPr>
          <p:nvPr/>
        </p:nvSpPr>
        <p:spPr bwMode="auto">
          <a:xfrm rot="1229912">
            <a:off x="3373438" y="4559300"/>
            <a:ext cx="458787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8000"/>
                </a:solidFill>
                <a:latin typeface="Times New Roman (Hebrew)" pitchFamily="18" charset="0"/>
              </a:rPr>
              <a:t>z</a:t>
            </a:r>
            <a:endParaRPr lang="en-GB">
              <a:solidFill>
                <a:srgbClr val="008000"/>
              </a:solidFill>
              <a:latin typeface="Times New Roman (Hebrew)" pitchFamily="18" charset="0"/>
            </a:endParaRPr>
          </a:p>
        </p:txBody>
      </p:sp>
      <p:sp>
        <p:nvSpPr>
          <p:cNvPr id="46113" name="Rectangle 1068" descr="Recycled paper"/>
          <p:cNvSpPr>
            <a:spLocks noChangeArrowheads="1"/>
          </p:cNvSpPr>
          <p:nvPr/>
        </p:nvSpPr>
        <p:spPr bwMode="auto">
          <a:xfrm>
            <a:off x="4473575" y="4770438"/>
            <a:ext cx="195263" cy="2143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6114" name="Rectangle 1069" descr="Recycled paper"/>
          <p:cNvSpPr>
            <a:spLocks noChangeArrowheads="1"/>
          </p:cNvSpPr>
          <p:nvPr/>
        </p:nvSpPr>
        <p:spPr bwMode="auto">
          <a:xfrm>
            <a:off x="4476750" y="3252788"/>
            <a:ext cx="195263" cy="2143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6115" name="Line 1070"/>
          <p:cNvSpPr>
            <a:spLocks noChangeShapeType="1"/>
          </p:cNvSpPr>
          <p:nvPr/>
        </p:nvSpPr>
        <p:spPr bwMode="auto">
          <a:xfrm flipV="1">
            <a:off x="1524000" y="3951288"/>
            <a:ext cx="325438" cy="24288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6116" name="Text Box 1071"/>
          <p:cNvSpPr txBox="1">
            <a:spLocks noChangeArrowheads="1"/>
          </p:cNvSpPr>
          <p:nvPr/>
        </p:nvSpPr>
        <p:spPr bwMode="auto">
          <a:xfrm>
            <a:off x="503238" y="4179888"/>
            <a:ext cx="1214437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 (Hebrew)" pitchFamily="18" charset="0"/>
              </a:rPr>
              <a:t>(0,0,0)</a:t>
            </a:r>
            <a:endParaRPr lang="en-GB">
              <a:latin typeface="Times New Roman (Hebrew)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3419F6C-3DA2-4ECC-A7C3-4B347A73C2AE}" type="slidenum">
              <a:rPr lang="he-IL" altLang="en-US" smtClean="0"/>
              <a:pPr/>
              <a:t>36</a:t>
            </a:fld>
            <a:endParaRPr lang="en-US" altLang="en-US" smtClean="0"/>
          </a:p>
        </p:txBody>
      </p:sp>
      <p:sp>
        <p:nvSpPr>
          <p:cNvPr id="47107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Given a point in two coordinate systems:</a:t>
            </a:r>
          </a:p>
          <a:p>
            <a:pPr lvl="1"/>
            <a:r>
              <a:rPr lang="en-US" altLang="en-US" dirty="0" smtClean="0"/>
              <a:t>Left coordinate system: </a:t>
            </a:r>
            <a:r>
              <a:rPr lang="en-US" altLang="en-US" i="1" dirty="0" smtClean="0">
                <a:solidFill>
                  <a:srgbClr val="FF0000"/>
                </a:solidFill>
              </a:rPr>
              <a:t>P</a:t>
            </a:r>
            <a:r>
              <a:rPr lang="en-US" altLang="en-US" i="1" baseline="-25000" dirty="0" smtClean="0">
                <a:solidFill>
                  <a:srgbClr val="FF0000"/>
                </a:solidFill>
              </a:rPr>
              <a:t>l</a:t>
            </a:r>
            <a:r>
              <a:rPr lang="en-US" altLang="en-US" i="1" dirty="0" smtClean="0">
                <a:solidFill>
                  <a:srgbClr val="FF0000"/>
                </a:solidFill>
              </a:rPr>
              <a:t>=(</a:t>
            </a:r>
            <a:r>
              <a:rPr lang="en-US" altLang="en-US" i="1" dirty="0" err="1" smtClean="0">
                <a:solidFill>
                  <a:srgbClr val="FF0000"/>
                </a:solidFill>
              </a:rPr>
              <a:t>P</a:t>
            </a:r>
            <a:r>
              <a:rPr lang="en-US" altLang="en-US" i="1" baseline="-25000" dirty="0" err="1" smtClean="0">
                <a:solidFill>
                  <a:srgbClr val="FF0000"/>
                </a:solidFill>
              </a:rPr>
              <a:t>l</a:t>
            </a:r>
            <a:r>
              <a:rPr lang="en-US" altLang="en-US" i="1" dirty="0" err="1" smtClean="0">
                <a:solidFill>
                  <a:srgbClr val="FF0000"/>
                </a:solidFill>
              </a:rPr>
              <a:t>,Y</a:t>
            </a:r>
            <a:r>
              <a:rPr lang="en-US" altLang="en-US" i="1" baseline="-25000" dirty="0" err="1" smtClean="0">
                <a:solidFill>
                  <a:srgbClr val="FF0000"/>
                </a:solidFill>
              </a:rPr>
              <a:t>l</a:t>
            </a:r>
            <a:r>
              <a:rPr lang="en-US" altLang="en-US" i="1" dirty="0" err="1" smtClean="0">
                <a:solidFill>
                  <a:srgbClr val="FF0000"/>
                </a:solidFill>
              </a:rPr>
              <a:t>,Z</a:t>
            </a:r>
            <a:r>
              <a:rPr lang="en-US" altLang="en-US" i="1" baseline="-25000" dirty="0" err="1" smtClean="0">
                <a:solidFill>
                  <a:srgbClr val="FF0000"/>
                </a:solidFill>
              </a:rPr>
              <a:t>l</a:t>
            </a:r>
            <a:r>
              <a:rPr lang="en-US" altLang="en-US" i="1" dirty="0" smtClean="0">
                <a:solidFill>
                  <a:srgbClr val="FF0000"/>
                </a:solidFill>
              </a:rPr>
              <a:t>)</a:t>
            </a:r>
            <a:r>
              <a:rPr lang="en-US" altLang="en-US" i="1" baseline="30000" dirty="0" smtClean="0">
                <a:solidFill>
                  <a:srgbClr val="FF0000"/>
                </a:solidFill>
              </a:rPr>
              <a:t>T</a:t>
            </a:r>
            <a:r>
              <a:rPr lang="en-US" altLang="en-US" dirty="0" smtClean="0"/>
              <a:t> </a:t>
            </a:r>
          </a:p>
          <a:p>
            <a:pPr lvl="1"/>
            <a:r>
              <a:rPr lang="en-US" altLang="en-US" dirty="0" smtClean="0"/>
              <a:t>Right</a:t>
            </a:r>
            <a:r>
              <a:rPr lang="en-US" altLang="en-US" baseline="30000" dirty="0" smtClean="0"/>
              <a:t> </a:t>
            </a:r>
            <a:r>
              <a:rPr lang="en-US" altLang="en-US" dirty="0" smtClean="0"/>
              <a:t>coordinate system:  </a:t>
            </a:r>
            <a:r>
              <a:rPr lang="en-US" altLang="en-US" i="1" dirty="0" smtClean="0">
                <a:solidFill>
                  <a:srgbClr val="008000"/>
                </a:solidFill>
              </a:rPr>
              <a:t>P</a:t>
            </a:r>
            <a:r>
              <a:rPr lang="en-US" altLang="en-US" i="1" baseline="-25000" dirty="0" smtClean="0">
                <a:solidFill>
                  <a:srgbClr val="008000"/>
                </a:solidFill>
              </a:rPr>
              <a:t>r</a:t>
            </a:r>
            <a:r>
              <a:rPr lang="en-US" altLang="en-US" i="1" dirty="0" smtClean="0">
                <a:solidFill>
                  <a:srgbClr val="008000"/>
                </a:solidFill>
              </a:rPr>
              <a:t>=(</a:t>
            </a:r>
            <a:r>
              <a:rPr lang="en-US" altLang="en-US" i="1" dirty="0" err="1" smtClean="0">
                <a:solidFill>
                  <a:srgbClr val="008000"/>
                </a:solidFill>
              </a:rPr>
              <a:t>X</a:t>
            </a:r>
            <a:r>
              <a:rPr lang="en-US" altLang="en-US" i="1" baseline="-25000" dirty="0" err="1" smtClean="0">
                <a:solidFill>
                  <a:srgbClr val="008000"/>
                </a:solidFill>
              </a:rPr>
              <a:t>r</a:t>
            </a:r>
            <a:r>
              <a:rPr lang="en-US" altLang="en-US" i="1" dirty="0" err="1" smtClean="0">
                <a:solidFill>
                  <a:srgbClr val="008000"/>
                </a:solidFill>
              </a:rPr>
              <a:t>,Y</a:t>
            </a:r>
            <a:r>
              <a:rPr lang="en-US" altLang="en-US" i="1" baseline="-25000" dirty="0" err="1" smtClean="0">
                <a:solidFill>
                  <a:srgbClr val="008000"/>
                </a:solidFill>
              </a:rPr>
              <a:t>r</a:t>
            </a:r>
            <a:r>
              <a:rPr lang="en-US" altLang="en-US" i="1" dirty="0" smtClean="0">
                <a:solidFill>
                  <a:srgbClr val="008000"/>
                </a:solidFill>
              </a:rPr>
              <a:t>,</a:t>
            </a:r>
            <a:r>
              <a:rPr lang="en-US" altLang="en-US" i="1" baseline="-25000" dirty="0" smtClean="0">
                <a:solidFill>
                  <a:srgbClr val="008000"/>
                </a:solidFill>
              </a:rPr>
              <a:t> </a:t>
            </a:r>
            <a:r>
              <a:rPr lang="en-US" altLang="en-US" i="1" dirty="0" err="1" smtClean="0">
                <a:solidFill>
                  <a:srgbClr val="008000"/>
                </a:solidFill>
              </a:rPr>
              <a:t>Z</a:t>
            </a:r>
            <a:r>
              <a:rPr lang="en-US" altLang="en-US" i="1" baseline="-25000" dirty="0" err="1" smtClean="0">
                <a:solidFill>
                  <a:srgbClr val="008000"/>
                </a:solidFill>
              </a:rPr>
              <a:t>r</a:t>
            </a:r>
            <a:r>
              <a:rPr lang="en-US" altLang="en-US" i="1" dirty="0" smtClean="0">
                <a:solidFill>
                  <a:srgbClr val="008000"/>
                </a:solidFill>
              </a:rPr>
              <a:t>)</a:t>
            </a:r>
            <a:r>
              <a:rPr lang="en-US" altLang="en-US" i="1" baseline="30000" dirty="0" smtClean="0">
                <a:solidFill>
                  <a:srgbClr val="008000"/>
                </a:solidFill>
              </a:rPr>
              <a:t>T</a:t>
            </a:r>
          </a:p>
          <a:p>
            <a:r>
              <a:rPr lang="en-US" altLang="en-US" dirty="0" smtClean="0"/>
              <a:t>The rigid transformation between the two cameras’ coordinate systems: </a:t>
            </a:r>
            <a:r>
              <a:rPr lang="en-US" altLang="en-US" i="1" dirty="0" smtClean="0">
                <a:solidFill>
                  <a:srgbClr val="008000"/>
                </a:solidFill>
              </a:rPr>
              <a:t>R, T</a:t>
            </a:r>
            <a:r>
              <a:rPr lang="en-US" altLang="en-US" dirty="0" smtClean="0"/>
              <a:t>  </a:t>
            </a:r>
          </a:p>
          <a:p>
            <a:r>
              <a:rPr lang="en-US" altLang="en-US" i="1" dirty="0" smtClean="0">
                <a:solidFill>
                  <a:srgbClr val="008000"/>
                </a:solidFill>
              </a:rPr>
              <a:t> </a:t>
            </a:r>
            <a:r>
              <a:rPr lang="en-US" altLang="en-US" dirty="0" smtClean="0"/>
              <a:t>Then: </a:t>
            </a:r>
            <a:r>
              <a:rPr lang="en-US" altLang="en-US" i="1" dirty="0" smtClean="0">
                <a:solidFill>
                  <a:srgbClr val="008000"/>
                </a:solidFill>
              </a:rPr>
              <a:t>P</a:t>
            </a:r>
            <a:r>
              <a:rPr lang="en-US" altLang="en-US" i="1" baseline="-25000" dirty="0" smtClean="0">
                <a:solidFill>
                  <a:srgbClr val="008000"/>
                </a:solidFill>
              </a:rPr>
              <a:t>r</a:t>
            </a:r>
            <a:r>
              <a:rPr lang="en-US" altLang="en-US" i="1" dirty="0" smtClean="0"/>
              <a:t>=</a:t>
            </a:r>
            <a:r>
              <a:rPr lang="en-US" altLang="en-US" i="1" baseline="-25000" dirty="0" smtClean="0"/>
              <a:t> </a:t>
            </a:r>
            <a:r>
              <a:rPr lang="en-US" altLang="en-US" i="1" dirty="0" smtClean="0"/>
              <a:t>R(</a:t>
            </a:r>
            <a:r>
              <a:rPr lang="en-US" altLang="en-US" i="1" dirty="0" smtClean="0">
                <a:solidFill>
                  <a:srgbClr val="FF0000"/>
                </a:solidFill>
              </a:rPr>
              <a:t>P</a:t>
            </a:r>
            <a:r>
              <a:rPr lang="en-US" altLang="en-US" i="1" dirty="0" smtClean="0"/>
              <a:t>-T)</a:t>
            </a:r>
            <a:endParaRPr lang="en-US" altLang="en-US" dirty="0" smtClean="0"/>
          </a:p>
          <a:p>
            <a:pPr>
              <a:buNone/>
            </a:pPr>
            <a:endParaRPr lang="en-US" altLang="en-US" i="1" dirty="0" smtClean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874776" y="499872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he-IL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990099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3D Rigid Transformation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E238748-ADCC-4311-9B77-385208D7D614}" type="slidenum">
              <a:rPr lang="he-IL" altLang="en-US" smtClean="0"/>
              <a:pPr/>
              <a:t>37</a:t>
            </a:fld>
            <a:endParaRPr lang="en-US" altLang="en-US" smtClean="0"/>
          </a:p>
        </p:txBody>
      </p:sp>
      <p:sp>
        <p:nvSpPr>
          <p:cNvPr id="48131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066800"/>
            <a:ext cx="7696200" cy="609600"/>
          </a:xfrm>
        </p:spPr>
        <p:txBody>
          <a:bodyPr/>
          <a:lstStyle/>
          <a:p>
            <a:r>
              <a:rPr lang="en-US" altLang="he-IL" smtClean="0"/>
              <a:t>Only Translation In 2D:</a:t>
            </a:r>
            <a:br>
              <a:rPr lang="en-US" altLang="he-IL" smtClean="0"/>
            </a:br>
            <a:endParaRPr lang="en-US" altLang="he-IL" sz="3200" smtClean="0"/>
          </a:p>
        </p:txBody>
      </p:sp>
      <p:sp>
        <p:nvSpPr>
          <p:cNvPr id="48133" name="Text Box 3"/>
          <p:cNvSpPr txBox="1">
            <a:spLocks noChangeArrowheads="1"/>
          </p:cNvSpPr>
          <p:nvPr/>
        </p:nvSpPr>
        <p:spPr bwMode="auto">
          <a:xfrm>
            <a:off x="3978275" y="5900738"/>
            <a:ext cx="160972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i="1">
                <a:solidFill>
                  <a:srgbClr val="FF0000"/>
                </a:solidFill>
                <a:latin typeface="Times New Roman (Hebrew)" pitchFamily="18" charset="0"/>
              </a:rPr>
              <a:t>P</a:t>
            </a:r>
            <a:r>
              <a:rPr lang="en-US" altLang="he-IL" i="1" baseline="-25000">
                <a:solidFill>
                  <a:srgbClr val="FF0000"/>
                </a:solidFill>
                <a:latin typeface="Times New Roman (Hebrew)" pitchFamily="18" charset="0"/>
              </a:rPr>
              <a:t>l0</a:t>
            </a:r>
            <a:r>
              <a:rPr lang="en-US" altLang="he-IL" i="1">
                <a:solidFill>
                  <a:srgbClr val="FF0000"/>
                </a:solidFill>
                <a:latin typeface="Times New Roman (Hebrew)" pitchFamily="18" charset="0"/>
              </a:rPr>
              <a:t>=[x</a:t>
            </a:r>
            <a:r>
              <a:rPr lang="en-US" altLang="he-IL" i="1" baseline="-25000">
                <a:solidFill>
                  <a:srgbClr val="FF0000"/>
                </a:solidFill>
                <a:latin typeface="Times New Roman (Hebrew)" pitchFamily="18" charset="0"/>
              </a:rPr>
              <a:t>0 </a:t>
            </a:r>
            <a:r>
              <a:rPr lang="en-US" altLang="he-IL" i="1">
                <a:solidFill>
                  <a:srgbClr val="FF0000"/>
                </a:solidFill>
                <a:latin typeface="Times New Roman (Hebrew)" pitchFamily="18" charset="0"/>
              </a:rPr>
              <a:t>y</a:t>
            </a:r>
            <a:r>
              <a:rPr lang="en-US" altLang="he-IL" i="1" baseline="-25000">
                <a:solidFill>
                  <a:srgbClr val="FF0000"/>
                </a:solidFill>
                <a:latin typeface="Times New Roman (Hebrew)" pitchFamily="18" charset="0"/>
              </a:rPr>
              <a:t>0</a:t>
            </a:r>
            <a:r>
              <a:rPr lang="en-US" altLang="he-IL" i="1">
                <a:solidFill>
                  <a:srgbClr val="FF0000"/>
                </a:solidFill>
                <a:latin typeface="Times New Roman (Hebrew)" pitchFamily="18" charset="0"/>
              </a:rPr>
              <a:t>]</a:t>
            </a:r>
            <a:r>
              <a:rPr lang="en-US" altLang="he-IL" i="1" baseline="30000">
                <a:solidFill>
                  <a:srgbClr val="FF0000"/>
                </a:solidFill>
                <a:latin typeface="Times New Roman (Hebrew)" pitchFamily="18" charset="0"/>
              </a:rPr>
              <a:t>T</a:t>
            </a:r>
            <a:endParaRPr lang="en-US" altLang="he-IL" i="1">
              <a:latin typeface="Times New Roman (Hebrew)" pitchFamily="18" charset="0"/>
            </a:endParaRPr>
          </a:p>
        </p:txBody>
      </p:sp>
      <p:sp>
        <p:nvSpPr>
          <p:cNvPr id="48134" name="Line 4"/>
          <p:cNvSpPr>
            <a:spLocks noChangeShapeType="1"/>
          </p:cNvSpPr>
          <p:nvPr/>
        </p:nvSpPr>
        <p:spPr bwMode="auto">
          <a:xfrm rot="5366034">
            <a:off x="2948781" y="4160044"/>
            <a:ext cx="3424238" cy="0"/>
          </a:xfrm>
          <a:prstGeom prst="line">
            <a:avLst/>
          </a:prstGeom>
          <a:noFill/>
          <a:ln w="28575" cap="sq">
            <a:solidFill>
              <a:srgbClr val="008000"/>
            </a:solidFill>
            <a:round/>
            <a:headEnd type="arrow" w="med" len="med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5" name="Line 5"/>
          <p:cNvSpPr>
            <a:spLocks noChangeShapeType="1"/>
          </p:cNvSpPr>
          <p:nvPr/>
        </p:nvSpPr>
        <p:spPr bwMode="auto">
          <a:xfrm rot="5366034" flipV="1">
            <a:off x="6421438" y="4125912"/>
            <a:ext cx="0" cy="3489325"/>
          </a:xfrm>
          <a:prstGeom prst="line">
            <a:avLst/>
          </a:prstGeom>
          <a:noFill/>
          <a:ln w="28575" cap="sq">
            <a:solidFill>
              <a:srgbClr val="008000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6" name="Text Box 6"/>
          <p:cNvSpPr txBox="1">
            <a:spLocks noChangeArrowheads="1"/>
          </p:cNvSpPr>
          <p:nvPr/>
        </p:nvSpPr>
        <p:spPr bwMode="auto">
          <a:xfrm rot="1848967">
            <a:off x="8194675" y="5618163"/>
            <a:ext cx="487363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 rtl="1"/>
            <a:r>
              <a:rPr lang="en-US" altLang="en-US">
                <a:solidFill>
                  <a:srgbClr val="008000"/>
                </a:solidFill>
                <a:latin typeface="Times New Roman (Hebrew)" pitchFamily="18" charset="0"/>
              </a:rPr>
              <a:t>x</a:t>
            </a:r>
            <a:endParaRPr lang="en-US" altLang="he-IL">
              <a:latin typeface="Times New Roman (Hebrew)" pitchFamily="18" charset="0"/>
            </a:endParaRPr>
          </a:p>
        </p:txBody>
      </p:sp>
      <p:sp>
        <p:nvSpPr>
          <p:cNvPr id="48137" name="Text Box 7"/>
          <p:cNvSpPr txBox="1">
            <a:spLocks noChangeArrowheads="1"/>
          </p:cNvSpPr>
          <p:nvPr/>
        </p:nvSpPr>
        <p:spPr bwMode="auto">
          <a:xfrm rot="51270">
            <a:off x="4041775" y="2336800"/>
            <a:ext cx="4889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 rtl="1"/>
            <a:r>
              <a:rPr lang="en-US" altLang="en-US">
                <a:solidFill>
                  <a:srgbClr val="008000"/>
                </a:solidFill>
                <a:latin typeface="Times New Roman (Hebrew)" pitchFamily="18" charset="0"/>
              </a:rPr>
              <a:t>y</a:t>
            </a:r>
            <a:endParaRPr lang="en-US" altLang="he-IL">
              <a:latin typeface="Times New Roman (Hebrew)" pitchFamily="18" charset="0"/>
            </a:endParaRPr>
          </a:p>
        </p:txBody>
      </p:sp>
      <p:sp>
        <p:nvSpPr>
          <p:cNvPr id="48138" name="Oval 8"/>
          <p:cNvSpPr>
            <a:spLocks noChangeArrowheads="1"/>
          </p:cNvSpPr>
          <p:nvPr/>
        </p:nvSpPr>
        <p:spPr bwMode="auto">
          <a:xfrm rot="1848967">
            <a:off x="6008688" y="3859213"/>
            <a:ext cx="74612" cy="74612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8139" name="Line 9"/>
          <p:cNvSpPr>
            <a:spLocks noChangeShapeType="1"/>
          </p:cNvSpPr>
          <p:nvPr/>
        </p:nvSpPr>
        <p:spPr bwMode="auto">
          <a:xfrm rot="1848967" flipH="1">
            <a:off x="4765675" y="3582988"/>
            <a:ext cx="1173163" cy="703262"/>
          </a:xfrm>
          <a:prstGeom prst="line">
            <a:avLst/>
          </a:prstGeom>
          <a:noFill/>
          <a:ln w="12700" cap="sq">
            <a:solidFill>
              <a:srgbClr val="008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0" name="Text Box 10"/>
          <p:cNvSpPr txBox="1">
            <a:spLocks noChangeArrowheads="1"/>
          </p:cNvSpPr>
          <p:nvPr/>
        </p:nvSpPr>
        <p:spPr bwMode="auto">
          <a:xfrm rot="-25349">
            <a:off x="6873875" y="3730625"/>
            <a:ext cx="14859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i="1">
                <a:solidFill>
                  <a:srgbClr val="008000"/>
                </a:solidFill>
                <a:latin typeface="Times New Roman (Hebrew)" pitchFamily="18" charset="0"/>
              </a:rPr>
              <a:t>P</a:t>
            </a:r>
            <a:r>
              <a:rPr lang="en-US" altLang="he-IL" i="1" baseline="-25000">
                <a:solidFill>
                  <a:srgbClr val="008000"/>
                </a:solidFill>
                <a:latin typeface="Times New Roman (Hebrew)" pitchFamily="18" charset="0"/>
              </a:rPr>
              <a:t>r</a:t>
            </a:r>
            <a:r>
              <a:rPr lang="en-US" altLang="he-IL" i="1">
                <a:solidFill>
                  <a:srgbClr val="008000"/>
                </a:solidFill>
                <a:latin typeface="Times New Roman (Hebrew)" pitchFamily="18" charset="0"/>
              </a:rPr>
              <a:t>=[x</a:t>
            </a:r>
            <a:r>
              <a:rPr lang="en-US" altLang="he-IL" i="1" baseline="-25000">
                <a:solidFill>
                  <a:srgbClr val="008000"/>
                </a:solidFill>
                <a:latin typeface="Times New Roman (Hebrew)" pitchFamily="18" charset="0"/>
              </a:rPr>
              <a:t>r </a:t>
            </a:r>
            <a:r>
              <a:rPr lang="en-US" altLang="he-IL" i="1">
                <a:solidFill>
                  <a:srgbClr val="008000"/>
                </a:solidFill>
                <a:latin typeface="Times New Roman (Hebrew)" pitchFamily="18" charset="0"/>
              </a:rPr>
              <a:t>y</a:t>
            </a:r>
            <a:r>
              <a:rPr lang="en-US" altLang="he-IL" i="1" baseline="-25000">
                <a:solidFill>
                  <a:srgbClr val="008000"/>
                </a:solidFill>
                <a:latin typeface="Times New Roman (Hebrew)" pitchFamily="18" charset="0"/>
              </a:rPr>
              <a:t>r</a:t>
            </a:r>
            <a:r>
              <a:rPr lang="en-US" altLang="he-IL" i="1">
                <a:solidFill>
                  <a:srgbClr val="008000"/>
                </a:solidFill>
                <a:latin typeface="Times New Roman (Hebrew)" pitchFamily="18" charset="0"/>
              </a:rPr>
              <a:t>]</a:t>
            </a:r>
            <a:r>
              <a:rPr lang="en-US" altLang="he-IL" i="1" baseline="30000">
                <a:solidFill>
                  <a:srgbClr val="008000"/>
                </a:solidFill>
                <a:latin typeface="Times New Roman (Hebrew)" pitchFamily="18" charset="0"/>
              </a:rPr>
              <a:t>T</a:t>
            </a:r>
            <a:endParaRPr lang="en-US" altLang="he-IL" i="1">
              <a:solidFill>
                <a:srgbClr val="008000"/>
              </a:solidFill>
              <a:latin typeface="Times New Roman (Hebrew)" pitchFamily="18" charset="0"/>
            </a:endParaRPr>
          </a:p>
        </p:txBody>
      </p:sp>
      <p:sp>
        <p:nvSpPr>
          <p:cNvPr id="48141" name="Text Box 11"/>
          <p:cNvSpPr txBox="1">
            <a:spLocks noChangeArrowheads="1"/>
          </p:cNvSpPr>
          <p:nvPr/>
        </p:nvSpPr>
        <p:spPr bwMode="auto">
          <a:xfrm rot="-677">
            <a:off x="3978275" y="6357938"/>
            <a:ext cx="146367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i="1">
                <a:solidFill>
                  <a:srgbClr val="008000"/>
                </a:solidFill>
                <a:latin typeface="Times New Roman (Hebrew)" pitchFamily="18" charset="0"/>
              </a:rPr>
              <a:t>P</a:t>
            </a:r>
            <a:r>
              <a:rPr lang="en-US" altLang="he-IL" i="1" baseline="-25000">
                <a:solidFill>
                  <a:srgbClr val="008000"/>
                </a:solidFill>
                <a:latin typeface="Times New Roman (Hebrew)" pitchFamily="18" charset="0"/>
              </a:rPr>
              <a:t>r0</a:t>
            </a:r>
            <a:r>
              <a:rPr lang="en-US" altLang="he-IL" i="1">
                <a:solidFill>
                  <a:srgbClr val="008000"/>
                </a:solidFill>
                <a:latin typeface="Times New Roman (Hebrew)" pitchFamily="18" charset="0"/>
              </a:rPr>
              <a:t>=[0</a:t>
            </a:r>
            <a:r>
              <a:rPr lang="en-US" altLang="he-IL" i="1" baseline="-25000">
                <a:solidFill>
                  <a:srgbClr val="008000"/>
                </a:solidFill>
                <a:latin typeface="Times New Roman (Hebrew)" pitchFamily="18" charset="0"/>
              </a:rPr>
              <a:t> </a:t>
            </a:r>
            <a:r>
              <a:rPr lang="en-US" altLang="he-IL" i="1">
                <a:solidFill>
                  <a:srgbClr val="008000"/>
                </a:solidFill>
                <a:latin typeface="Times New Roman (Hebrew)" pitchFamily="18" charset="0"/>
              </a:rPr>
              <a:t>0]</a:t>
            </a:r>
            <a:r>
              <a:rPr lang="en-US" altLang="he-IL" i="1" baseline="30000">
                <a:solidFill>
                  <a:srgbClr val="008000"/>
                </a:solidFill>
                <a:latin typeface="Times New Roman (Hebrew)" pitchFamily="18" charset="0"/>
              </a:rPr>
              <a:t>T</a:t>
            </a:r>
            <a:endParaRPr lang="en-US" altLang="he-IL" i="1">
              <a:solidFill>
                <a:srgbClr val="008000"/>
              </a:solidFill>
              <a:latin typeface="Times New Roman (Hebrew)" pitchFamily="18" charset="0"/>
            </a:endParaRPr>
          </a:p>
        </p:txBody>
      </p:sp>
      <p:sp>
        <p:nvSpPr>
          <p:cNvPr id="48142" name="Line 12"/>
          <p:cNvSpPr>
            <a:spLocks noChangeShapeType="1"/>
          </p:cNvSpPr>
          <p:nvPr/>
        </p:nvSpPr>
        <p:spPr bwMode="auto">
          <a:xfrm rot="1848967">
            <a:off x="5521325" y="4068763"/>
            <a:ext cx="989013" cy="1706562"/>
          </a:xfrm>
          <a:prstGeom prst="line">
            <a:avLst/>
          </a:prstGeom>
          <a:noFill/>
          <a:ln w="28575" cap="sq">
            <a:solidFill>
              <a:srgbClr val="008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3" name="Line 13"/>
          <p:cNvSpPr>
            <a:spLocks noChangeShapeType="1"/>
          </p:cNvSpPr>
          <p:nvPr/>
        </p:nvSpPr>
        <p:spPr bwMode="auto">
          <a:xfrm rot="5379699">
            <a:off x="1978818" y="3317082"/>
            <a:ext cx="2671763" cy="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arrow" w="med" len="med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4" name="Line 14"/>
          <p:cNvSpPr>
            <a:spLocks noChangeShapeType="1"/>
          </p:cNvSpPr>
          <p:nvPr/>
        </p:nvSpPr>
        <p:spPr bwMode="auto">
          <a:xfrm rot="5379699">
            <a:off x="5923757" y="2039143"/>
            <a:ext cx="6350" cy="5211763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5" name="Text Box 15"/>
          <p:cNvSpPr txBox="1">
            <a:spLocks noChangeArrowheads="1"/>
          </p:cNvSpPr>
          <p:nvPr/>
        </p:nvSpPr>
        <p:spPr bwMode="auto">
          <a:xfrm rot="-535737">
            <a:off x="2819400" y="2130425"/>
            <a:ext cx="4889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 rtl="1"/>
            <a:r>
              <a:rPr lang="en-US" altLang="en-US">
                <a:solidFill>
                  <a:srgbClr val="FF0000"/>
                </a:solidFill>
                <a:latin typeface="Times New Roman (Hebrew)" pitchFamily="18" charset="0"/>
              </a:rPr>
              <a:t>y</a:t>
            </a:r>
            <a:endParaRPr lang="en-US" altLang="he-IL">
              <a:latin typeface="Times New Roman (Hebrew)" pitchFamily="18" charset="0"/>
            </a:endParaRPr>
          </a:p>
        </p:txBody>
      </p:sp>
      <p:sp>
        <p:nvSpPr>
          <p:cNvPr id="48146" name="Line 16"/>
          <p:cNvSpPr>
            <a:spLocks noChangeShapeType="1"/>
          </p:cNvSpPr>
          <p:nvPr/>
        </p:nvSpPr>
        <p:spPr bwMode="auto">
          <a:xfrm rot="21064263" flipH="1">
            <a:off x="5932488" y="3944938"/>
            <a:ext cx="152400" cy="757237"/>
          </a:xfrm>
          <a:prstGeom prst="line">
            <a:avLst/>
          </a:prstGeom>
          <a:noFill/>
          <a:ln w="12700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7" name="Line 17"/>
          <p:cNvSpPr>
            <a:spLocks noChangeShapeType="1"/>
          </p:cNvSpPr>
          <p:nvPr/>
        </p:nvSpPr>
        <p:spPr bwMode="auto">
          <a:xfrm rot="-535737" flipH="1" flipV="1">
            <a:off x="3341688" y="3749675"/>
            <a:ext cx="2667000" cy="381000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8" name="Text Box 18"/>
          <p:cNvSpPr txBox="1">
            <a:spLocks noChangeArrowheads="1"/>
          </p:cNvSpPr>
          <p:nvPr/>
        </p:nvSpPr>
        <p:spPr bwMode="auto">
          <a:xfrm rot="32589">
            <a:off x="6873875" y="3124200"/>
            <a:ext cx="141922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i="1">
                <a:solidFill>
                  <a:srgbClr val="FF0000"/>
                </a:solidFill>
                <a:latin typeface="Times New Roman (Hebrew)" pitchFamily="18" charset="0"/>
              </a:rPr>
              <a:t>P</a:t>
            </a:r>
            <a:r>
              <a:rPr lang="en-US" altLang="he-IL" i="1" baseline="-25000">
                <a:solidFill>
                  <a:srgbClr val="FF0000"/>
                </a:solidFill>
                <a:latin typeface="Times New Roman (Hebrew)" pitchFamily="18" charset="0"/>
              </a:rPr>
              <a:t>l</a:t>
            </a:r>
            <a:r>
              <a:rPr lang="en-US" altLang="he-IL" i="1">
                <a:solidFill>
                  <a:srgbClr val="FF0000"/>
                </a:solidFill>
                <a:latin typeface="Times New Roman (Hebrew)" pitchFamily="18" charset="0"/>
              </a:rPr>
              <a:t>=[x</a:t>
            </a:r>
            <a:r>
              <a:rPr lang="en-US" altLang="he-IL" i="1" baseline="-25000">
                <a:solidFill>
                  <a:srgbClr val="FF0000"/>
                </a:solidFill>
                <a:latin typeface="Times New Roman (Hebrew)" pitchFamily="18" charset="0"/>
              </a:rPr>
              <a:t>l </a:t>
            </a:r>
            <a:r>
              <a:rPr lang="en-US" altLang="he-IL" i="1">
                <a:solidFill>
                  <a:srgbClr val="FF0000"/>
                </a:solidFill>
                <a:latin typeface="Times New Roman (Hebrew)" pitchFamily="18" charset="0"/>
              </a:rPr>
              <a:t>y</a:t>
            </a:r>
            <a:r>
              <a:rPr lang="en-US" altLang="he-IL" i="1" baseline="-25000">
                <a:solidFill>
                  <a:srgbClr val="FF0000"/>
                </a:solidFill>
                <a:latin typeface="Times New Roman (Hebrew)" pitchFamily="18" charset="0"/>
              </a:rPr>
              <a:t>l</a:t>
            </a:r>
            <a:r>
              <a:rPr lang="en-US" altLang="he-IL" i="1">
                <a:solidFill>
                  <a:srgbClr val="FF0000"/>
                </a:solidFill>
                <a:latin typeface="Times New Roman (Hebrew)" pitchFamily="18" charset="0"/>
              </a:rPr>
              <a:t>]</a:t>
            </a:r>
            <a:r>
              <a:rPr lang="en-US" altLang="he-IL" i="1" baseline="30000">
                <a:solidFill>
                  <a:srgbClr val="FF0000"/>
                </a:solidFill>
                <a:latin typeface="Times New Roman (Hebrew)" pitchFamily="18" charset="0"/>
              </a:rPr>
              <a:t>T</a:t>
            </a:r>
            <a:endParaRPr lang="en-US" altLang="he-IL" i="1">
              <a:latin typeface="Times New Roman (Hebrew)" pitchFamily="18" charset="0"/>
            </a:endParaRPr>
          </a:p>
        </p:txBody>
      </p:sp>
      <p:sp>
        <p:nvSpPr>
          <p:cNvPr id="48149" name="Text Box 19"/>
          <p:cNvSpPr txBox="1">
            <a:spLocks noChangeArrowheads="1"/>
          </p:cNvSpPr>
          <p:nvPr/>
        </p:nvSpPr>
        <p:spPr bwMode="auto">
          <a:xfrm>
            <a:off x="457200" y="1828800"/>
            <a:ext cx="2133600" cy="17986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he-IL" sz="3200" i="1">
                <a:latin typeface="Times New Roman (Hebrew)" pitchFamily="18" charset="0"/>
              </a:rPr>
              <a:t>T= </a:t>
            </a:r>
            <a:r>
              <a:rPr lang="en-US" altLang="he-IL" sz="3200" i="1">
                <a:solidFill>
                  <a:srgbClr val="008000"/>
                </a:solidFill>
                <a:latin typeface="Times New Roman (Hebrew)" pitchFamily="18" charset="0"/>
              </a:rPr>
              <a:t>P</a:t>
            </a:r>
            <a:r>
              <a:rPr lang="en-US" altLang="he-IL" sz="3200" i="1" baseline="-25000">
                <a:solidFill>
                  <a:srgbClr val="008000"/>
                </a:solidFill>
                <a:latin typeface="Times New Roman (Hebrew)" pitchFamily="18" charset="0"/>
              </a:rPr>
              <a:t>r0</a:t>
            </a:r>
            <a:r>
              <a:rPr lang="en-US" altLang="he-IL" sz="3200" i="1" baseline="30000">
                <a:latin typeface="Times New Roman (Hebrew)" pitchFamily="18" charset="0"/>
              </a:rPr>
              <a:t>- </a:t>
            </a:r>
            <a:r>
              <a:rPr lang="en-US" altLang="he-IL" sz="3200" i="1">
                <a:solidFill>
                  <a:srgbClr val="FF0000"/>
                </a:solidFill>
                <a:latin typeface="Times New Roman (Hebrew)" pitchFamily="18" charset="0"/>
              </a:rPr>
              <a:t>P</a:t>
            </a:r>
            <a:r>
              <a:rPr lang="en-US" altLang="he-IL" sz="3200" i="1" baseline="-25000">
                <a:solidFill>
                  <a:srgbClr val="FF0000"/>
                </a:solidFill>
                <a:latin typeface="Times New Roman (Hebrew)" pitchFamily="18" charset="0"/>
              </a:rPr>
              <a:t>l0</a:t>
            </a:r>
            <a:r>
              <a:rPr lang="en-US" altLang="he-IL" sz="3200" i="1">
                <a:latin typeface="Times New Roman (Hebrew)" pitchFamily="18" charset="0"/>
              </a:rPr>
              <a:t/>
            </a:r>
            <a:br>
              <a:rPr lang="en-US" altLang="he-IL" sz="3200" i="1">
                <a:latin typeface="Times New Roman (Hebrew)" pitchFamily="18" charset="0"/>
              </a:rPr>
            </a:br>
            <a:endParaRPr lang="en-US" altLang="he-IL" sz="3200" i="1">
              <a:latin typeface="Times New Roman (Hebrew)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he-IL" sz="3200" i="1">
                <a:solidFill>
                  <a:srgbClr val="008000"/>
                </a:solidFill>
                <a:latin typeface="Times New Roman (Hebrew)" pitchFamily="18" charset="0"/>
              </a:rPr>
              <a:t>P</a:t>
            </a:r>
            <a:r>
              <a:rPr lang="en-US" altLang="he-IL" sz="3200" i="1" baseline="-25000">
                <a:solidFill>
                  <a:srgbClr val="008000"/>
                </a:solidFill>
                <a:latin typeface="Times New Roman (Hebrew)" pitchFamily="18" charset="0"/>
              </a:rPr>
              <a:t>r</a:t>
            </a:r>
            <a:r>
              <a:rPr lang="en-US" altLang="he-IL" sz="3200" i="1">
                <a:latin typeface="Times New Roman (Hebrew)" pitchFamily="18" charset="0"/>
              </a:rPr>
              <a:t>=</a:t>
            </a:r>
            <a:r>
              <a:rPr lang="en-US" altLang="he-IL" sz="3200" i="1" baseline="-25000">
                <a:solidFill>
                  <a:srgbClr val="008000"/>
                </a:solidFill>
                <a:latin typeface="Times New Roman (Hebrew)" pitchFamily="18" charset="0"/>
              </a:rPr>
              <a:t> </a:t>
            </a:r>
            <a:r>
              <a:rPr lang="en-US" altLang="he-IL" sz="3200" i="1">
                <a:solidFill>
                  <a:srgbClr val="FF0000"/>
                </a:solidFill>
                <a:latin typeface="Times New Roman (Hebrew)" pitchFamily="18" charset="0"/>
              </a:rPr>
              <a:t>P</a:t>
            </a:r>
            <a:r>
              <a:rPr lang="en-US" altLang="he-IL" sz="3200" i="1" baseline="-25000">
                <a:solidFill>
                  <a:srgbClr val="FF0000"/>
                </a:solidFill>
                <a:latin typeface="Times New Roman (Hebrew)" pitchFamily="18" charset="0"/>
              </a:rPr>
              <a:t>l</a:t>
            </a:r>
            <a:r>
              <a:rPr lang="en-US" altLang="he-IL" sz="3200" i="1">
                <a:latin typeface="Times New Roman (Hebrew)" pitchFamily="18" charset="0"/>
              </a:rPr>
              <a:t>+</a:t>
            </a:r>
            <a:r>
              <a:rPr lang="en-US" altLang="he-IL" sz="3200" i="1">
                <a:solidFill>
                  <a:srgbClr val="FF0000"/>
                </a:solidFill>
                <a:latin typeface="Times New Roman (Hebrew)" pitchFamily="18" charset="0"/>
              </a:rPr>
              <a:t> </a:t>
            </a:r>
            <a:r>
              <a:rPr lang="en-US" altLang="he-IL" sz="3200" i="1">
                <a:latin typeface="Times New Roman (Hebrew)" pitchFamily="18" charset="0"/>
              </a:rPr>
              <a:t>T</a:t>
            </a:r>
            <a:endParaRPr lang="en-US" altLang="en-US" sz="3200" i="1">
              <a:latin typeface="Times New Roman (Hebrew)" pitchFamily="18" charset="0"/>
            </a:endParaRPr>
          </a:p>
        </p:txBody>
      </p:sp>
      <p:sp>
        <p:nvSpPr>
          <p:cNvPr id="48150" name="Text Box 20"/>
          <p:cNvSpPr txBox="1">
            <a:spLocks noChangeArrowheads="1"/>
          </p:cNvSpPr>
          <p:nvPr/>
        </p:nvSpPr>
        <p:spPr bwMode="auto">
          <a:xfrm>
            <a:off x="8229600" y="5715000"/>
            <a:ext cx="533400" cy="457200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altLang="he-IL">
                <a:solidFill>
                  <a:srgbClr val="008000"/>
                </a:solidFill>
                <a:latin typeface="Times New Roman (Hebrew)" pitchFamily="18" charset="0"/>
              </a:rPr>
              <a:t>x</a:t>
            </a:r>
            <a:endParaRPr lang="en-US" altLang="he-IL">
              <a:latin typeface="Times New Roman (Hebrew)" pitchFamily="18" charset="0"/>
            </a:endParaRPr>
          </a:p>
        </p:txBody>
      </p:sp>
      <p:sp>
        <p:nvSpPr>
          <p:cNvPr id="48151" name="Text Box 21"/>
          <p:cNvSpPr txBox="1">
            <a:spLocks noChangeArrowheads="1"/>
          </p:cNvSpPr>
          <p:nvPr/>
        </p:nvSpPr>
        <p:spPr bwMode="auto">
          <a:xfrm>
            <a:off x="6172200" y="4572000"/>
            <a:ext cx="5334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altLang="he-IL">
                <a:solidFill>
                  <a:srgbClr val="FF0000"/>
                </a:solidFill>
                <a:latin typeface="Times New Roman (Hebrew)" pitchFamily="18" charset="0"/>
              </a:rPr>
              <a:t>x</a:t>
            </a:r>
            <a:endParaRPr lang="en-US" altLang="he-IL">
              <a:latin typeface="Times New Roman (Hebrew)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19D4B3C-938C-4FE3-AD76-30FC181C4D9B}" type="slidenum">
              <a:rPr lang="he-IL" altLang="en-US" smtClean="0"/>
              <a:pPr/>
              <a:t>38</a:t>
            </a:fld>
            <a:endParaRPr lang="en-US" altLang="en-US" smtClean="0"/>
          </a:p>
        </p:txBody>
      </p:sp>
      <p:sp>
        <p:nvSpPr>
          <p:cNvPr id="20485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2048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Translation in 3D</a:t>
            </a:r>
            <a:endParaRPr lang="en-GB" smtClean="0"/>
          </a:p>
        </p:txBody>
      </p:sp>
      <p:sp>
        <p:nvSpPr>
          <p:cNvPr id="2048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Let </a:t>
            </a:r>
            <a:r>
              <a:rPr lang="en-US" i="1" smtClean="0">
                <a:solidFill>
                  <a:srgbClr val="008000"/>
                </a:solidFill>
              </a:rPr>
              <a:t>T=(T</a:t>
            </a:r>
            <a:r>
              <a:rPr lang="en-US" i="1" baseline="-25000" smtClean="0">
                <a:solidFill>
                  <a:srgbClr val="008000"/>
                </a:solidFill>
              </a:rPr>
              <a:t>x</a:t>
            </a:r>
            <a:r>
              <a:rPr lang="en-US" i="1" smtClean="0">
                <a:solidFill>
                  <a:srgbClr val="008000"/>
                </a:solidFill>
              </a:rPr>
              <a:t>,T</a:t>
            </a:r>
            <a:r>
              <a:rPr lang="en-US" i="1" baseline="-25000" smtClean="0">
                <a:solidFill>
                  <a:srgbClr val="008000"/>
                </a:solidFill>
              </a:rPr>
              <a:t>y</a:t>
            </a:r>
            <a:r>
              <a:rPr lang="en-US" i="1" smtClean="0">
                <a:solidFill>
                  <a:srgbClr val="008000"/>
                </a:solidFill>
              </a:rPr>
              <a:t>,T</a:t>
            </a:r>
            <a:r>
              <a:rPr lang="en-US" i="1" baseline="-25000" smtClean="0">
                <a:solidFill>
                  <a:srgbClr val="008000"/>
                </a:solidFill>
              </a:rPr>
              <a:t>z</a:t>
            </a:r>
            <a:r>
              <a:rPr lang="en-US" i="1" smtClean="0">
                <a:solidFill>
                  <a:srgbClr val="008000"/>
                </a:solidFill>
              </a:rPr>
              <a:t>)</a:t>
            </a:r>
            <a:r>
              <a:rPr lang="en-US" i="1" baseline="30000" smtClean="0">
                <a:solidFill>
                  <a:srgbClr val="008000"/>
                </a:solidFill>
              </a:rPr>
              <a:t>T</a:t>
            </a:r>
            <a:endParaRPr lang="en-US" i="1" smtClean="0">
              <a:solidFill>
                <a:srgbClr val="008000"/>
              </a:solidFill>
            </a:endParaRPr>
          </a:p>
          <a:p>
            <a:r>
              <a:rPr lang="en-US" smtClean="0"/>
              <a:t>Nonhomegeneous:   </a:t>
            </a:r>
            <a:r>
              <a:rPr lang="en-US" i="1" smtClean="0">
                <a:solidFill>
                  <a:srgbClr val="008000"/>
                </a:solidFill>
              </a:rPr>
              <a:t>P</a:t>
            </a:r>
            <a:r>
              <a:rPr lang="en-US" i="1" baseline="-25000" smtClean="0">
                <a:solidFill>
                  <a:srgbClr val="008000"/>
                </a:solidFill>
              </a:rPr>
              <a:t>r</a:t>
            </a:r>
            <a:r>
              <a:rPr lang="en-US" i="1" smtClean="0">
                <a:solidFill>
                  <a:srgbClr val="008000"/>
                </a:solidFill>
              </a:rPr>
              <a:t>=P</a:t>
            </a:r>
            <a:r>
              <a:rPr lang="en-US" i="1" baseline="-25000" smtClean="0">
                <a:solidFill>
                  <a:srgbClr val="008000"/>
                </a:solidFill>
              </a:rPr>
              <a:t>l</a:t>
            </a:r>
            <a:r>
              <a:rPr lang="en-US" i="1" smtClean="0">
                <a:solidFill>
                  <a:srgbClr val="008000"/>
                </a:solidFill>
              </a:rPr>
              <a:t>-T</a:t>
            </a:r>
          </a:p>
          <a:p>
            <a:r>
              <a:rPr lang="en-US" smtClean="0"/>
              <a:t>Homogeneous:</a:t>
            </a:r>
          </a:p>
          <a:p>
            <a:endParaRPr lang="en-GB" smtClean="0"/>
          </a:p>
        </p:txBody>
      </p:sp>
      <p:graphicFrame>
        <p:nvGraphicFramePr>
          <p:cNvPr id="295940" name="Object 4"/>
          <p:cNvGraphicFramePr>
            <a:graphicFrameLocks noChangeAspect="1"/>
          </p:cNvGraphicFramePr>
          <p:nvPr/>
        </p:nvGraphicFramePr>
        <p:xfrm>
          <a:off x="4378325" y="3898900"/>
          <a:ext cx="3708400" cy="198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8" name="Equation" r:id="rId4" imgW="1752480" imgH="939600" progId="Equation.3">
                  <p:embed/>
                </p:oleObj>
              </mc:Choice>
              <mc:Fallback>
                <p:oleObj name="Equation" r:id="rId4" imgW="1752480" imgH="939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8325" y="3898900"/>
                        <a:ext cx="3708400" cy="198596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Object 5"/>
          <p:cNvGraphicFramePr>
            <a:graphicFrameLocks noChangeAspect="1"/>
          </p:cNvGraphicFramePr>
          <p:nvPr/>
        </p:nvGraphicFramePr>
        <p:xfrm>
          <a:off x="928688" y="3810000"/>
          <a:ext cx="2333625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9" name="Equation" r:id="rId6" imgW="1117440" imgH="965160" progId="Equation.3">
                  <p:embed/>
                </p:oleObj>
              </mc:Choice>
              <mc:Fallback>
                <p:oleObj name="Equation" r:id="rId6" imgW="1117440" imgH="9651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3810000"/>
                        <a:ext cx="2333625" cy="2016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CA6DFCD-E622-4885-960B-BBB496162D4F}" type="slidenum">
              <a:rPr lang="he-IL" altLang="en-US" smtClean="0"/>
              <a:pPr/>
              <a:t>39</a:t>
            </a:fld>
            <a:endParaRPr lang="en-US" altLang="en-US" smtClean="0"/>
          </a:p>
        </p:txBody>
      </p:sp>
      <p:sp>
        <p:nvSpPr>
          <p:cNvPr id="21508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dirty="0" smtClean="0"/>
              <a:t>Only Rotation in 2D:</a:t>
            </a:r>
            <a:r>
              <a:rPr lang="en-US" altLang="he-IL" sz="3200" dirty="0" smtClean="0"/>
              <a:t> </a:t>
            </a:r>
            <a:r>
              <a:rPr lang="en-US" altLang="he-IL" sz="3200" dirty="0" smtClean="0">
                <a:solidFill>
                  <a:srgbClr val="008000"/>
                </a:solidFill>
              </a:rPr>
              <a:t>P</a:t>
            </a:r>
            <a:r>
              <a:rPr lang="en-US" altLang="he-IL" sz="3200" baseline="-25000" dirty="0" smtClean="0">
                <a:solidFill>
                  <a:srgbClr val="008000"/>
                </a:solidFill>
              </a:rPr>
              <a:t>r</a:t>
            </a:r>
            <a:r>
              <a:rPr lang="en-US" altLang="he-IL" sz="3200" dirty="0" smtClean="0"/>
              <a:t>=</a:t>
            </a:r>
            <a:r>
              <a:rPr lang="en-US" altLang="he-IL" sz="3200" dirty="0" err="1" smtClean="0"/>
              <a:t>R</a:t>
            </a:r>
            <a:r>
              <a:rPr lang="en-US" altLang="he-IL" sz="3200" dirty="0" err="1" smtClean="0">
                <a:solidFill>
                  <a:srgbClr val="FF0000"/>
                </a:solidFill>
              </a:rPr>
              <a:t>P</a:t>
            </a:r>
            <a:r>
              <a:rPr lang="en-US" altLang="he-IL" sz="3200" baseline="-25000" dirty="0" err="1" smtClean="0">
                <a:solidFill>
                  <a:srgbClr val="FF0000"/>
                </a:solidFill>
              </a:rPr>
              <a:t>l</a:t>
            </a:r>
            <a:r>
              <a:rPr lang="en-US" altLang="he-IL" dirty="0" smtClean="0"/>
              <a:t/>
            </a:r>
            <a:br>
              <a:rPr lang="en-US" altLang="he-IL" dirty="0" smtClean="0"/>
            </a:br>
            <a:endParaRPr lang="en-US" altLang="he-IL" dirty="0" smtClean="0"/>
          </a:p>
        </p:txBody>
      </p:sp>
      <p:sp>
        <p:nvSpPr>
          <p:cNvPr id="21510" name="Text Box 3"/>
          <p:cNvSpPr txBox="1">
            <a:spLocks noChangeArrowheads="1"/>
          </p:cNvSpPr>
          <p:nvPr/>
        </p:nvSpPr>
        <p:spPr bwMode="auto">
          <a:xfrm>
            <a:off x="1676400" y="6096000"/>
            <a:ext cx="1468438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>
                <a:solidFill>
                  <a:srgbClr val="FF0000"/>
                </a:solidFill>
                <a:latin typeface="Times New Roman (Hebrew)" pitchFamily="18" charset="0"/>
              </a:rPr>
              <a:t>P</a:t>
            </a:r>
            <a:r>
              <a:rPr lang="en-US" altLang="he-IL" baseline="-25000">
                <a:solidFill>
                  <a:srgbClr val="FF0000"/>
                </a:solidFill>
                <a:latin typeface="Times New Roman (Hebrew)" pitchFamily="18" charset="0"/>
              </a:rPr>
              <a:t>l0</a:t>
            </a:r>
            <a:r>
              <a:rPr lang="en-US" altLang="he-IL">
                <a:solidFill>
                  <a:srgbClr val="FF0000"/>
                </a:solidFill>
                <a:latin typeface="Times New Roman (Hebrew)" pitchFamily="18" charset="0"/>
              </a:rPr>
              <a:t>=(0 0) </a:t>
            </a:r>
            <a:r>
              <a:rPr lang="en-US" altLang="he-IL" baseline="30000">
                <a:solidFill>
                  <a:srgbClr val="FF0000"/>
                </a:solidFill>
                <a:latin typeface="Times New Roman (Hebrew)" pitchFamily="18" charset="0"/>
              </a:rPr>
              <a:t>T</a:t>
            </a:r>
            <a:endParaRPr lang="en-US" altLang="he-IL">
              <a:latin typeface="Times New Roman (Hebrew)" pitchFamily="18" charset="0"/>
            </a:endParaRPr>
          </a:p>
        </p:txBody>
      </p:sp>
      <p:grpSp>
        <p:nvGrpSpPr>
          <p:cNvPr id="21511" name="Group 4"/>
          <p:cNvGrpSpPr>
            <a:grpSpLocks/>
          </p:cNvGrpSpPr>
          <p:nvPr/>
        </p:nvGrpSpPr>
        <p:grpSpPr bwMode="auto">
          <a:xfrm rot="3478857">
            <a:off x="2787650" y="2027238"/>
            <a:ext cx="3440113" cy="3500437"/>
            <a:chOff x="3131" y="1833"/>
            <a:chExt cx="1074" cy="774"/>
          </a:xfrm>
        </p:grpSpPr>
        <p:sp>
          <p:nvSpPr>
            <p:cNvPr id="21528" name="Line 5"/>
            <p:cNvSpPr>
              <a:spLocks noChangeShapeType="1"/>
            </p:cNvSpPr>
            <p:nvPr/>
          </p:nvSpPr>
          <p:spPr bwMode="auto">
            <a:xfrm>
              <a:off x="3131" y="2607"/>
              <a:ext cx="1069" cy="0"/>
            </a:xfrm>
            <a:prstGeom prst="line">
              <a:avLst/>
            </a:prstGeom>
            <a:noFill/>
            <a:ln w="28575" cap="sq">
              <a:solidFill>
                <a:srgbClr val="008000"/>
              </a:solidFill>
              <a:round/>
              <a:headEnd type="arrow" w="med" len="med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9" name="Line 6"/>
            <p:cNvSpPr>
              <a:spLocks noChangeShapeType="1"/>
            </p:cNvSpPr>
            <p:nvPr/>
          </p:nvSpPr>
          <p:spPr bwMode="auto">
            <a:xfrm flipV="1">
              <a:off x="4205" y="1833"/>
              <a:ext cx="0" cy="774"/>
            </a:xfrm>
            <a:prstGeom prst="line">
              <a:avLst/>
            </a:prstGeom>
            <a:noFill/>
            <a:ln w="28575" cap="sq">
              <a:solidFill>
                <a:srgbClr val="008000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512" name="Text Box 7"/>
          <p:cNvSpPr txBox="1">
            <a:spLocks noChangeArrowheads="1"/>
          </p:cNvSpPr>
          <p:nvPr/>
        </p:nvSpPr>
        <p:spPr bwMode="auto">
          <a:xfrm>
            <a:off x="6880225" y="3959225"/>
            <a:ext cx="487363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 rtl="1"/>
            <a:r>
              <a:rPr lang="en-US" altLang="en-US">
                <a:solidFill>
                  <a:srgbClr val="008000"/>
                </a:solidFill>
                <a:latin typeface="Times New Roman (Hebrew)" pitchFamily="18" charset="0"/>
              </a:rPr>
              <a:t>x</a:t>
            </a:r>
            <a:endParaRPr lang="en-US" altLang="he-IL">
              <a:latin typeface="Times New Roman (Hebrew)" pitchFamily="18" charset="0"/>
            </a:endParaRPr>
          </a:p>
        </p:txBody>
      </p:sp>
      <p:sp>
        <p:nvSpPr>
          <p:cNvPr id="21513" name="Text Box 8"/>
          <p:cNvSpPr txBox="1">
            <a:spLocks noChangeArrowheads="1"/>
          </p:cNvSpPr>
          <p:nvPr/>
        </p:nvSpPr>
        <p:spPr bwMode="auto">
          <a:xfrm>
            <a:off x="1631950" y="3268663"/>
            <a:ext cx="4889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 rtl="1"/>
            <a:r>
              <a:rPr lang="en-US" altLang="en-US">
                <a:solidFill>
                  <a:srgbClr val="008000"/>
                </a:solidFill>
                <a:latin typeface="Times New Roman (Hebrew)" pitchFamily="18" charset="0"/>
              </a:rPr>
              <a:t>y</a:t>
            </a:r>
            <a:endParaRPr lang="en-US" altLang="he-IL">
              <a:latin typeface="Times New Roman (Hebrew)" pitchFamily="18" charset="0"/>
            </a:endParaRP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4608513" y="3121025"/>
            <a:ext cx="74612" cy="74613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1515" name="Line 10"/>
          <p:cNvSpPr>
            <a:spLocks noChangeShapeType="1"/>
          </p:cNvSpPr>
          <p:nvPr/>
        </p:nvSpPr>
        <p:spPr bwMode="auto">
          <a:xfrm flipH="1">
            <a:off x="2825750" y="3146425"/>
            <a:ext cx="1792288" cy="1220788"/>
          </a:xfrm>
          <a:prstGeom prst="line">
            <a:avLst/>
          </a:prstGeom>
          <a:noFill/>
          <a:ln w="12700" cap="sq">
            <a:solidFill>
              <a:srgbClr val="008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4572000" y="2590800"/>
            <a:ext cx="141287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>
                <a:solidFill>
                  <a:srgbClr val="008000"/>
                </a:solidFill>
                <a:latin typeface="Times New Roman (Hebrew)" pitchFamily="18" charset="0"/>
              </a:rPr>
              <a:t>P</a:t>
            </a:r>
            <a:r>
              <a:rPr lang="en-US" altLang="he-IL" baseline="-25000">
                <a:solidFill>
                  <a:srgbClr val="008000"/>
                </a:solidFill>
                <a:latin typeface="Times New Roman (Hebrew)" pitchFamily="18" charset="0"/>
              </a:rPr>
              <a:t>r</a:t>
            </a:r>
            <a:r>
              <a:rPr lang="en-US" altLang="he-IL">
                <a:solidFill>
                  <a:srgbClr val="008000"/>
                </a:solidFill>
                <a:latin typeface="Times New Roman (Hebrew)" pitchFamily="18" charset="0"/>
              </a:rPr>
              <a:t>=(x</a:t>
            </a:r>
            <a:r>
              <a:rPr lang="en-US" altLang="he-IL" baseline="-25000">
                <a:solidFill>
                  <a:srgbClr val="008000"/>
                </a:solidFill>
                <a:latin typeface="Times New Roman (Hebrew)" pitchFamily="18" charset="0"/>
              </a:rPr>
              <a:t>r </a:t>
            </a:r>
            <a:r>
              <a:rPr lang="en-US" altLang="he-IL">
                <a:solidFill>
                  <a:srgbClr val="008000"/>
                </a:solidFill>
                <a:latin typeface="Times New Roman (Hebrew)" pitchFamily="18" charset="0"/>
              </a:rPr>
              <a:t>y</a:t>
            </a:r>
            <a:r>
              <a:rPr lang="en-US" altLang="he-IL" baseline="-25000">
                <a:solidFill>
                  <a:srgbClr val="008000"/>
                </a:solidFill>
                <a:latin typeface="Times New Roman (Hebrew)" pitchFamily="18" charset="0"/>
              </a:rPr>
              <a:t>r</a:t>
            </a:r>
            <a:r>
              <a:rPr lang="en-US" altLang="he-IL">
                <a:solidFill>
                  <a:srgbClr val="008000"/>
                </a:solidFill>
                <a:latin typeface="Times New Roman (Hebrew)" pitchFamily="18" charset="0"/>
              </a:rPr>
              <a:t>)</a:t>
            </a:r>
            <a:r>
              <a:rPr lang="en-US" altLang="he-IL" baseline="30000">
                <a:solidFill>
                  <a:srgbClr val="008000"/>
                </a:solidFill>
                <a:latin typeface="Times New Roman (Hebrew)" pitchFamily="18" charset="0"/>
              </a:rPr>
              <a:t>T</a:t>
            </a:r>
            <a:endParaRPr lang="en-US" altLang="he-IL">
              <a:solidFill>
                <a:srgbClr val="008000"/>
              </a:solidFill>
              <a:latin typeface="Times New Roman (Hebrew)" pitchFamily="18" charset="0"/>
            </a:endParaRPr>
          </a:p>
        </p:txBody>
      </p:sp>
      <p:sp>
        <p:nvSpPr>
          <p:cNvPr id="21517" name="Text Box 12"/>
          <p:cNvSpPr txBox="1">
            <a:spLocks noChangeArrowheads="1"/>
          </p:cNvSpPr>
          <p:nvPr/>
        </p:nvSpPr>
        <p:spPr bwMode="auto">
          <a:xfrm>
            <a:off x="1600200" y="5638800"/>
            <a:ext cx="13779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>
                <a:solidFill>
                  <a:srgbClr val="008000"/>
                </a:solidFill>
                <a:latin typeface="Times New Roman (Hebrew)" pitchFamily="18" charset="0"/>
              </a:rPr>
              <a:t>P</a:t>
            </a:r>
            <a:r>
              <a:rPr lang="en-US" altLang="he-IL" baseline="-25000">
                <a:solidFill>
                  <a:srgbClr val="008000"/>
                </a:solidFill>
                <a:latin typeface="Times New Roman (Hebrew)" pitchFamily="18" charset="0"/>
              </a:rPr>
              <a:t>r0</a:t>
            </a:r>
            <a:r>
              <a:rPr lang="en-US" altLang="he-IL">
                <a:solidFill>
                  <a:srgbClr val="008000"/>
                </a:solidFill>
                <a:latin typeface="Times New Roman (Hebrew)" pitchFamily="18" charset="0"/>
              </a:rPr>
              <a:t>=(0</a:t>
            </a:r>
            <a:r>
              <a:rPr lang="en-US" altLang="he-IL" baseline="-25000">
                <a:solidFill>
                  <a:srgbClr val="008000"/>
                </a:solidFill>
                <a:latin typeface="Times New Roman (Hebrew)" pitchFamily="18" charset="0"/>
              </a:rPr>
              <a:t> </a:t>
            </a:r>
            <a:r>
              <a:rPr lang="en-US" altLang="he-IL">
                <a:solidFill>
                  <a:srgbClr val="008000"/>
                </a:solidFill>
                <a:latin typeface="Times New Roman (Hebrew)" pitchFamily="18" charset="0"/>
              </a:rPr>
              <a:t>0)</a:t>
            </a:r>
            <a:r>
              <a:rPr lang="en-US" altLang="he-IL" baseline="30000">
                <a:solidFill>
                  <a:srgbClr val="008000"/>
                </a:solidFill>
                <a:latin typeface="Times New Roman (Hebrew)" pitchFamily="18" charset="0"/>
              </a:rPr>
              <a:t>T</a:t>
            </a:r>
            <a:endParaRPr lang="en-US" altLang="he-IL">
              <a:solidFill>
                <a:srgbClr val="008000"/>
              </a:solidFill>
              <a:latin typeface="Times New Roman (Hebrew)" pitchFamily="18" charset="0"/>
            </a:endParaRPr>
          </a:p>
        </p:txBody>
      </p:sp>
      <p:sp>
        <p:nvSpPr>
          <p:cNvPr id="21518" name="Line 13"/>
          <p:cNvSpPr>
            <a:spLocks noChangeShapeType="1"/>
          </p:cNvSpPr>
          <p:nvPr/>
        </p:nvSpPr>
        <p:spPr bwMode="auto">
          <a:xfrm>
            <a:off x="4643438" y="3155950"/>
            <a:ext cx="1135062" cy="1835150"/>
          </a:xfrm>
          <a:prstGeom prst="line">
            <a:avLst/>
          </a:prstGeom>
          <a:noFill/>
          <a:ln w="12700" cap="sq">
            <a:solidFill>
              <a:srgbClr val="008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9" name="Line 14"/>
          <p:cNvSpPr>
            <a:spLocks noChangeShapeType="1"/>
          </p:cNvSpPr>
          <p:nvPr/>
        </p:nvSpPr>
        <p:spPr bwMode="auto">
          <a:xfrm rot="5426774" flipH="1">
            <a:off x="1928813" y="4165600"/>
            <a:ext cx="3944937" cy="30163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0" name="Line 15"/>
          <p:cNvSpPr>
            <a:spLocks noChangeShapeType="1"/>
          </p:cNvSpPr>
          <p:nvPr/>
        </p:nvSpPr>
        <p:spPr bwMode="auto">
          <a:xfrm rot="5426774" flipV="1">
            <a:off x="5607844" y="4477544"/>
            <a:ext cx="0" cy="3408362"/>
          </a:xfrm>
          <a:prstGeom prst="line">
            <a:avLst/>
          </a:prstGeom>
          <a:noFill/>
          <a:ln w="28575" cap="sq">
            <a:solidFill>
              <a:srgbClr val="FF0000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1" name="Text Box 16"/>
          <p:cNvSpPr txBox="1">
            <a:spLocks noChangeArrowheads="1"/>
          </p:cNvSpPr>
          <p:nvPr/>
        </p:nvSpPr>
        <p:spPr bwMode="auto">
          <a:xfrm rot="133956">
            <a:off x="6750050" y="5681663"/>
            <a:ext cx="487363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 rtl="1"/>
            <a:r>
              <a:rPr lang="en-US" altLang="en-US">
                <a:solidFill>
                  <a:srgbClr val="FF0000"/>
                </a:solidFill>
                <a:latin typeface="Times New Roman (Hebrew)" pitchFamily="18" charset="0"/>
              </a:rPr>
              <a:t>x</a:t>
            </a:r>
            <a:endParaRPr lang="en-US" altLang="he-IL">
              <a:latin typeface="Times New Roman (Hebrew)" pitchFamily="18" charset="0"/>
            </a:endParaRPr>
          </a:p>
        </p:txBody>
      </p:sp>
      <p:sp>
        <p:nvSpPr>
          <p:cNvPr id="21522" name="Text Box 17"/>
          <p:cNvSpPr txBox="1">
            <a:spLocks noChangeArrowheads="1"/>
          </p:cNvSpPr>
          <p:nvPr/>
        </p:nvSpPr>
        <p:spPr bwMode="auto">
          <a:xfrm rot="251117">
            <a:off x="3417888" y="3486150"/>
            <a:ext cx="4889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 rtl="1"/>
            <a:r>
              <a:rPr lang="en-US" altLang="en-US">
                <a:solidFill>
                  <a:srgbClr val="FF0000"/>
                </a:solidFill>
                <a:latin typeface="Times New Roman (Hebrew)" pitchFamily="18" charset="0"/>
              </a:rPr>
              <a:t>y</a:t>
            </a:r>
            <a:endParaRPr lang="en-US" altLang="he-IL">
              <a:latin typeface="Times New Roman (Hebrew)" pitchFamily="18" charset="0"/>
            </a:endParaRPr>
          </a:p>
        </p:txBody>
      </p:sp>
      <p:sp>
        <p:nvSpPr>
          <p:cNvPr id="21523" name="Line 18"/>
          <p:cNvSpPr>
            <a:spLocks noChangeShapeType="1"/>
          </p:cNvSpPr>
          <p:nvPr/>
        </p:nvSpPr>
        <p:spPr bwMode="auto">
          <a:xfrm rot="21111337" flipH="1">
            <a:off x="4349750" y="3195638"/>
            <a:ext cx="520700" cy="2979737"/>
          </a:xfrm>
          <a:prstGeom prst="line">
            <a:avLst/>
          </a:prstGeom>
          <a:noFill/>
          <a:ln w="12700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4" name="Line 19"/>
          <p:cNvSpPr>
            <a:spLocks noChangeShapeType="1"/>
          </p:cNvSpPr>
          <p:nvPr/>
        </p:nvSpPr>
        <p:spPr bwMode="auto">
          <a:xfrm rot="-488663" flipH="1" flipV="1">
            <a:off x="3952875" y="3084513"/>
            <a:ext cx="622300" cy="119062"/>
          </a:xfrm>
          <a:prstGeom prst="line">
            <a:avLst/>
          </a:prstGeom>
          <a:noFill/>
          <a:ln w="12700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5" name="Text Box 20"/>
          <p:cNvSpPr txBox="1">
            <a:spLocks noChangeArrowheads="1"/>
          </p:cNvSpPr>
          <p:nvPr/>
        </p:nvSpPr>
        <p:spPr bwMode="auto">
          <a:xfrm rot="8534">
            <a:off x="5175250" y="3268663"/>
            <a:ext cx="1379538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>
                <a:solidFill>
                  <a:srgbClr val="FF0000"/>
                </a:solidFill>
                <a:latin typeface="Times New Roman (Hebrew)" pitchFamily="18" charset="0"/>
              </a:rPr>
              <a:t>P</a:t>
            </a:r>
            <a:r>
              <a:rPr lang="en-US" altLang="he-IL" baseline="-25000">
                <a:solidFill>
                  <a:srgbClr val="FF0000"/>
                </a:solidFill>
                <a:latin typeface="Times New Roman (Hebrew)" pitchFamily="18" charset="0"/>
              </a:rPr>
              <a:t>l</a:t>
            </a:r>
            <a:r>
              <a:rPr lang="en-US" altLang="he-IL">
                <a:solidFill>
                  <a:srgbClr val="FF0000"/>
                </a:solidFill>
                <a:latin typeface="Times New Roman (Hebrew)" pitchFamily="18" charset="0"/>
              </a:rPr>
              <a:t>=(x</a:t>
            </a:r>
            <a:r>
              <a:rPr lang="en-US" altLang="he-IL" baseline="-25000">
                <a:solidFill>
                  <a:srgbClr val="FF0000"/>
                </a:solidFill>
                <a:latin typeface="Times New Roman (Hebrew)" pitchFamily="18" charset="0"/>
              </a:rPr>
              <a:t>l </a:t>
            </a:r>
            <a:r>
              <a:rPr lang="en-US" altLang="he-IL">
                <a:solidFill>
                  <a:srgbClr val="FF0000"/>
                </a:solidFill>
                <a:latin typeface="Times New Roman (Hebrew)" pitchFamily="18" charset="0"/>
              </a:rPr>
              <a:t>y</a:t>
            </a:r>
            <a:r>
              <a:rPr lang="en-US" altLang="he-IL" baseline="-25000">
                <a:solidFill>
                  <a:srgbClr val="FF0000"/>
                </a:solidFill>
                <a:latin typeface="Times New Roman (Hebrew)" pitchFamily="18" charset="0"/>
              </a:rPr>
              <a:t>l</a:t>
            </a:r>
            <a:r>
              <a:rPr lang="en-US" altLang="he-IL">
                <a:solidFill>
                  <a:srgbClr val="FF0000"/>
                </a:solidFill>
                <a:latin typeface="Times New Roman (Hebrew)" pitchFamily="18" charset="0"/>
              </a:rPr>
              <a:t>)</a:t>
            </a:r>
            <a:r>
              <a:rPr lang="en-US" altLang="he-IL" baseline="30000">
                <a:solidFill>
                  <a:srgbClr val="FF0000"/>
                </a:solidFill>
                <a:latin typeface="Times New Roman (Hebrew)" pitchFamily="18" charset="0"/>
              </a:rPr>
              <a:t>T</a:t>
            </a:r>
            <a:endParaRPr lang="en-US" altLang="he-IL">
              <a:latin typeface="Times New Roman (Hebrew)" pitchFamily="18" charset="0"/>
            </a:endParaRPr>
          </a:p>
        </p:txBody>
      </p:sp>
      <p:sp>
        <p:nvSpPr>
          <p:cNvPr id="21526" name="Freeform 21"/>
          <p:cNvSpPr>
            <a:spLocks/>
          </p:cNvSpPr>
          <p:nvPr/>
        </p:nvSpPr>
        <p:spPr bwMode="auto">
          <a:xfrm>
            <a:off x="4953000" y="5486400"/>
            <a:ext cx="673100" cy="685800"/>
          </a:xfrm>
          <a:custGeom>
            <a:avLst/>
            <a:gdLst>
              <a:gd name="T0" fmla="*/ 0 w 424"/>
              <a:gd name="T1" fmla="*/ 0 h 432"/>
              <a:gd name="T2" fmla="*/ 2147483647 w 424"/>
              <a:gd name="T3" fmla="*/ 2147483647 h 432"/>
              <a:gd name="T4" fmla="*/ 2147483647 w 424"/>
              <a:gd name="T5" fmla="*/ 2147483647 h 432"/>
              <a:gd name="T6" fmla="*/ 0 60000 65536"/>
              <a:gd name="T7" fmla="*/ 0 60000 65536"/>
              <a:gd name="T8" fmla="*/ 0 60000 65536"/>
              <a:gd name="T9" fmla="*/ 0 w 424"/>
              <a:gd name="T10" fmla="*/ 0 h 432"/>
              <a:gd name="T11" fmla="*/ 424 w 424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4" h="432">
                <a:moveTo>
                  <a:pt x="0" y="0"/>
                </a:moveTo>
                <a:cubicBezTo>
                  <a:pt x="172" y="84"/>
                  <a:pt x="344" y="168"/>
                  <a:pt x="384" y="240"/>
                </a:cubicBezTo>
                <a:cubicBezTo>
                  <a:pt x="424" y="312"/>
                  <a:pt x="264" y="400"/>
                  <a:pt x="240" y="432"/>
                </a:cubicBezTo>
              </a:path>
            </a:pathLst>
          </a:custGeom>
          <a:noFill/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7" name="Text Box 22"/>
          <p:cNvSpPr txBox="1">
            <a:spLocks noChangeArrowheads="1"/>
          </p:cNvSpPr>
          <p:nvPr/>
        </p:nvSpPr>
        <p:spPr bwMode="auto">
          <a:xfrm>
            <a:off x="4648200" y="5638800"/>
            <a:ext cx="5270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 rtl="1"/>
            <a:r>
              <a:rPr lang="en-US" altLang="he-IL">
                <a:latin typeface="Symbol" pitchFamily="18" charset="2"/>
              </a:rPr>
              <a:t>a</a:t>
            </a:r>
          </a:p>
        </p:txBody>
      </p:sp>
      <p:graphicFrame>
        <p:nvGraphicFramePr>
          <p:cNvPr id="21506" name="Object 23"/>
          <p:cNvGraphicFramePr>
            <a:graphicFrameLocks noChangeAspect="1"/>
          </p:cNvGraphicFramePr>
          <p:nvPr/>
        </p:nvGraphicFramePr>
        <p:xfrm>
          <a:off x="76200" y="1066800"/>
          <a:ext cx="373380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4" name="Equation" r:id="rId4" imgW="1473120" imgH="457200" progId="Equation.3">
                  <p:embed/>
                </p:oleObj>
              </mc:Choice>
              <mc:Fallback>
                <p:oleObj name="Equation" r:id="rId4" imgW="1473120" imgH="4572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1066800"/>
                        <a:ext cx="3733800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7FCC50-ECF5-4D1C-9CA5-FC745CDD7E04}" type="slidenum">
              <a:rPr lang="he-IL" altLang="en-US" smtClean="0"/>
              <a:pPr/>
              <a:t>4</a:t>
            </a:fld>
            <a:endParaRPr lang="en-US" altLang="en-US" smtClean="0"/>
          </a:p>
        </p:txBody>
      </p:sp>
      <p:sp>
        <p:nvSpPr>
          <p:cNvPr id="1032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>
          <a:xfrm>
            <a:off x="787400" y="746125"/>
            <a:ext cx="7772400" cy="1143000"/>
          </a:xfrm>
        </p:spPr>
        <p:txBody>
          <a:bodyPr/>
          <a:lstStyle/>
          <a:p>
            <a:r>
              <a:rPr lang="en-US" dirty="0" smtClean="0"/>
              <a:t>Homogenous Representation: lines</a:t>
            </a:r>
          </a:p>
        </p:txBody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A line is a set of points: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r>
              <a:rPr lang="en-US" smtClean="0"/>
              <a:t> A line vector :</a:t>
            </a:r>
          </a:p>
          <a:p>
            <a:r>
              <a:rPr lang="en-US" smtClean="0"/>
              <a:t> A line, </a:t>
            </a:r>
            <a:r>
              <a:rPr lang="en-US" smtClean="0">
                <a:solidFill>
                  <a:srgbClr val="008000"/>
                </a:solidFill>
              </a:rPr>
              <a:t>u</a:t>
            </a:r>
            <a:r>
              <a:rPr lang="en-US" smtClean="0"/>
              <a:t>, is a set of points:</a:t>
            </a:r>
          </a:p>
          <a:p>
            <a:endParaRPr lang="en-US" smtClean="0"/>
          </a:p>
          <a:p>
            <a:r>
              <a:rPr lang="en-US" smtClean="0"/>
              <a:t> Equivalent line vectors:</a:t>
            </a:r>
          </a:p>
          <a:p>
            <a:r>
              <a:rPr lang="en-US" smtClean="0"/>
              <a:t> The projective space:     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3381375" y="2535238"/>
          <a:ext cx="3689350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6" name="Equation" r:id="rId4" imgW="1434960" imgH="203040" progId="Equation.3">
                  <p:embed/>
                </p:oleObj>
              </mc:Choice>
              <mc:Fallback>
                <p:oleObj name="Equation" r:id="rId4" imgW="143496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75" y="2535238"/>
                        <a:ext cx="3689350" cy="522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25" name="Object 5"/>
          <p:cNvGraphicFramePr>
            <a:graphicFrameLocks noChangeAspect="1"/>
          </p:cNvGraphicFramePr>
          <p:nvPr/>
        </p:nvGraphicFramePr>
        <p:xfrm>
          <a:off x="4181475" y="3021013"/>
          <a:ext cx="198913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7" name="Equation" r:id="rId6" imgW="774360" imgH="228600" progId="Equation.3">
                  <p:embed/>
                </p:oleObj>
              </mc:Choice>
              <mc:Fallback>
                <p:oleObj name="Equation" r:id="rId6" imgW="77436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1475" y="3021013"/>
                        <a:ext cx="1989138" cy="587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26" name="Object 6"/>
          <p:cNvGraphicFramePr>
            <a:graphicFrameLocks noChangeAspect="1"/>
          </p:cNvGraphicFramePr>
          <p:nvPr/>
        </p:nvGraphicFramePr>
        <p:xfrm>
          <a:off x="5372100" y="4900613"/>
          <a:ext cx="10763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" name="Equation" r:id="rId8" imgW="419040" imgH="177480" progId="Equation.3">
                  <p:embed/>
                </p:oleObj>
              </mc:Choice>
              <mc:Fallback>
                <p:oleObj name="Equation" r:id="rId8" imgW="419040" imgH="177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2100" y="4900613"/>
                        <a:ext cx="107632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27" name="Object 7"/>
          <p:cNvGraphicFramePr>
            <a:graphicFrameLocks noChangeAspect="1"/>
          </p:cNvGraphicFramePr>
          <p:nvPr/>
        </p:nvGraphicFramePr>
        <p:xfrm>
          <a:off x="5495925" y="5491163"/>
          <a:ext cx="2698750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" name="משוואה" r:id="rId10" imgW="1168200" imgH="228600" progId="Equation.3">
                  <p:embed/>
                </p:oleObj>
              </mc:Choice>
              <mc:Fallback>
                <p:oleObj name="משוואה" r:id="rId10" imgW="11682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5925" y="5491163"/>
                        <a:ext cx="2698750" cy="528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28" name="Object 8"/>
          <p:cNvGraphicFramePr>
            <a:graphicFrameLocks noChangeAspect="1"/>
          </p:cNvGraphicFramePr>
          <p:nvPr/>
        </p:nvGraphicFramePr>
        <p:xfrm>
          <a:off x="3384550" y="4248150"/>
          <a:ext cx="3525838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" name="Equation" r:id="rId12" imgW="1371600" imgH="203040" progId="Equation.3">
                  <p:embed/>
                </p:oleObj>
              </mc:Choice>
              <mc:Fallback>
                <p:oleObj name="Equation" r:id="rId12" imgW="1371600" imgH="203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4550" y="4248150"/>
                        <a:ext cx="3525838" cy="522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1CCFF45-B151-46A2-B7C1-9CDB04254D9C}" type="slidenum">
              <a:rPr lang="he-IL" altLang="en-US" smtClean="0"/>
              <a:pPr/>
              <a:t>40</a:t>
            </a:fld>
            <a:endParaRPr lang="en-US" altLang="en-US" smtClean="0"/>
          </a:p>
        </p:txBody>
      </p:sp>
      <p:sp>
        <p:nvSpPr>
          <p:cNvPr id="22532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22533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Rotation in 3D</a:t>
            </a:r>
            <a:endParaRPr lang="en-GB" smtClean="0"/>
          </a:p>
        </p:txBody>
      </p:sp>
      <p:sp>
        <p:nvSpPr>
          <p:cNvPr id="22534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Let </a:t>
            </a:r>
            <a:r>
              <a:rPr lang="en-US" smtClean="0">
                <a:solidFill>
                  <a:srgbClr val="008000"/>
                </a:solidFill>
              </a:rPr>
              <a:t>R </a:t>
            </a:r>
            <a:r>
              <a:rPr lang="en-US" smtClean="0"/>
              <a:t>be a rotation matrix </a:t>
            </a:r>
            <a:r>
              <a:rPr lang="en-US" altLang="he-IL" sz="2800" smtClean="0"/>
              <a:t>(</a:t>
            </a:r>
            <a:r>
              <a:rPr lang="en-US" altLang="he-IL" sz="2800" smtClean="0">
                <a:solidFill>
                  <a:srgbClr val="008000"/>
                </a:solidFill>
              </a:rPr>
              <a:t>RR</a:t>
            </a:r>
            <a:r>
              <a:rPr lang="en-US" altLang="he-IL" sz="2800" baseline="30000" smtClean="0">
                <a:solidFill>
                  <a:srgbClr val="008000"/>
                </a:solidFill>
              </a:rPr>
              <a:t>T</a:t>
            </a:r>
            <a:r>
              <a:rPr lang="en-US" altLang="he-IL" sz="2800" smtClean="0">
                <a:solidFill>
                  <a:srgbClr val="008000"/>
                </a:solidFill>
              </a:rPr>
              <a:t>=I</a:t>
            </a:r>
            <a:r>
              <a:rPr lang="en-US" altLang="he-IL" sz="2800" smtClean="0"/>
              <a:t>).</a:t>
            </a:r>
            <a:endParaRPr lang="en-US" smtClean="0"/>
          </a:p>
          <a:p>
            <a:r>
              <a:rPr lang="en-US" smtClean="0"/>
              <a:t>Inhomegeneous:  </a:t>
            </a:r>
            <a:r>
              <a:rPr lang="en-US" smtClean="0">
                <a:solidFill>
                  <a:srgbClr val="008000"/>
                </a:solidFill>
              </a:rPr>
              <a:t>P</a:t>
            </a:r>
            <a:r>
              <a:rPr lang="en-US" baseline="-25000" smtClean="0">
                <a:solidFill>
                  <a:srgbClr val="008000"/>
                </a:solidFill>
              </a:rPr>
              <a:t>r</a:t>
            </a:r>
            <a:r>
              <a:rPr lang="en-US" smtClean="0">
                <a:solidFill>
                  <a:srgbClr val="008000"/>
                </a:solidFill>
              </a:rPr>
              <a:t>=RP</a:t>
            </a:r>
            <a:r>
              <a:rPr lang="en-US" baseline="-25000" smtClean="0">
                <a:solidFill>
                  <a:srgbClr val="008000"/>
                </a:solidFill>
              </a:rPr>
              <a:t>l</a:t>
            </a:r>
            <a:endParaRPr lang="en-US" smtClean="0">
              <a:solidFill>
                <a:srgbClr val="008000"/>
              </a:solidFill>
            </a:endParaRPr>
          </a:p>
          <a:p>
            <a:r>
              <a:rPr lang="en-US" smtClean="0"/>
              <a:t>Homogeneous:</a:t>
            </a:r>
          </a:p>
          <a:p>
            <a:endParaRPr lang="en-US" smtClean="0"/>
          </a:p>
          <a:p>
            <a:endParaRPr lang="en-GB" smtClean="0"/>
          </a:p>
        </p:txBody>
      </p:sp>
      <p:graphicFrame>
        <p:nvGraphicFramePr>
          <p:cNvPr id="302084" name="Object 4"/>
          <p:cNvGraphicFramePr>
            <a:graphicFrameLocks noChangeAspect="1"/>
          </p:cNvGraphicFramePr>
          <p:nvPr/>
        </p:nvGraphicFramePr>
        <p:xfrm>
          <a:off x="4156075" y="4110038"/>
          <a:ext cx="3708400" cy="198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8" name="Equation" r:id="rId4" imgW="1752480" imgH="939600" progId="Equation.3">
                  <p:embed/>
                </p:oleObj>
              </mc:Choice>
              <mc:Fallback>
                <p:oleObj name="Equation" r:id="rId4" imgW="1752480" imgH="939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075" y="4110038"/>
                        <a:ext cx="3708400" cy="198596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09B4F85-6422-4E14-9BA3-06D0EEBCE01B}" type="slidenum">
              <a:rPr lang="he-IL" altLang="en-US" smtClean="0"/>
              <a:pPr/>
              <a:t>41</a:t>
            </a:fld>
            <a:endParaRPr lang="en-US" altLang="en-US" smtClean="0"/>
          </a:p>
        </p:txBody>
      </p:sp>
      <p:sp>
        <p:nvSpPr>
          <p:cNvPr id="49155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609600"/>
            <a:ext cx="7772400" cy="1143000"/>
          </a:xfrm>
        </p:spPr>
        <p:txBody>
          <a:bodyPr/>
          <a:lstStyle/>
          <a:p>
            <a:r>
              <a:rPr lang="en-US" altLang="he-IL" smtClean="0"/>
              <a:t>Translation and Rotation</a:t>
            </a:r>
            <a:br>
              <a:rPr lang="en-US" altLang="he-IL" smtClean="0"/>
            </a:br>
            <a:r>
              <a:rPr lang="en-US" altLang="he-IL" sz="3200" smtClean="0">
                <a:solidFill>
                  <a:srgbClr val="008000"/>
                </a:solidFill>
              </a:rPr>
              <a:t>P</a:t>
            </a:r>
            <a:r>
              <a:rPr lang="en-US" altLang="he-IL" sz="3200" baseline="-25000" smtClean="0">
                <a:solidFill>
                  <a:srgbClr val="008000"/>
                </a:solidFill>
              </a:rPr>
              <a:t>r</a:t>
            </a:r>
            <a:r>
              <a:rPr lang="en-US" altLang="he-IL" sz="3200" smtClean="0"/>
              <a:t>=R(</a:t>
            </a:r>
            <a:r>
              <a:rPr lang="en-US" altLang="he-IL" sz="3200" smtClean="0">
                <a:solidFill>
                  <a:srgbClr val="FF0000"/>
                </a:solidFill>
              </a:rPr>
              <a:t>P</a:t>
            </a:r>
            <a:r>
              <a:rPr lang="en-US" altLang="he-IL" sz="3200" baseline="-25000" smtClean="0">
                <a:solidFill>
                  <a:srgbClr val="FF0000"/>
                </a:solidFill>
              </a:rPr>
              <a:t>l</a:t>
            </a:r>
            <a:r>
              <a:rPr lang="en-US" altLang="he-IL" sz="3200" smtClean="0"/>
              <a:t>-T)</a:t>
            </a:r>
            <a:endParaRPr lang="en-US" altLang="he-IL" smtClean="0"/>
          </a:p>
        </p:txBody>
      </p:sp>
      <p:sp>
        <p:nvSpPr>
          <p:cNvPr id="49157" name="Text Box 3"/>
          <p:cNvSpPr txBox="1">
            <a:spLocks noChangeArrowheads="1"/>
          </p:cNvSpPr>
          <p:nvPr/>
        </p:nvSpPr>
        <p:spPr bwMode="auto">
          <a:xfrm>
            <a:off x="3589338" y="5699125"/>
            <a:ext cx="1722437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>
                <a:solidFill>
                  <a:srgbClr val="FF0000"/>
                </a:solidFill>
                <a:latin typeface="Times New Roman (Hebrew)" pitchFamily="18" charset="0"/>
              </a:rPr>
              <a:t>P</a:t>
            </a:r>
            <a:r>
              <a:rPr lang="en-US" altLang="he-IL" baseline="-25000">
                <a:solidFill>
                  <a:srgbClr val="FF0000"/>
                </a:solidFill>
                <a:latin typeface="Times New Roman (Hebrew)" pitchFamily="18" charset="0"/>
              </a:rPr>
              <a:t>l0</a:t>
            </a:r>
            <a:r>
              <a:rPr lang="en-US" altLang="he-IL">
                <a:solidFill>
                  <a:srgbClr val="FF0000"/>
                </a:solidFill>
                <a:latin typeface="Times New Roman (Hebrew)" pitchFamily="18" charset="0"/>
              </a:rPr>
              <a:t>=[x</a:t>
            </a:r>
            <a:r>
              <a:rPr lang="en-US" altLang="he-IL" baseline="-25000">
                <a:solidFill>
                  <a:srgbClr val="FF0000"/>
                </a:solidFill>
                <a:latin typeface="Times New Roman (Hebrew)" pitchFamily="18" charset="0"/>
              </a:rPr>
              <a:t>0 </a:t>
            </a:r>
            <a:r>
              <a:rPr lang="en-US" altLang="he-IL">
                <a:solidFill>
                  <a:srgbClr val="FF0000"/>
                </a:solidFill>
                <a:latin typeface="Times New Roman (Hebrew)" pitchFamily="18" charset="0"/>
              </a:rPr>
              <a:t>y</a:t>
            </a:r>
            <a:r>
              <a:rPr lang="en-US" altLang="he-IL" baseline="-25000">
                <a:solidFill>
                  <a:srgbClr val="FF0000"/>
                </a:solidFill>
                <a:latin typeface="Times New Roman (Hebrew)" pitchFamily="18" charset="0"/>
              </a:rPr>
              <a:t>0</a:t>
            </a:r>
            <a:r>
              <a:rPr lang="en-US" altLang="he-IL">
                <a:solidFill>
                  <a:srgbClr val="FF0000"/>
                </a:solidFill>
                <a:latin typeface="Times New Roman (Hebrew)" pitchFamily="18" charset="0"/>
              </a:rPr>
              <a:t>]</a:t>
            </a:r>
            <a:r>
              <a:rPr lang="en-US" altLang="he-IL" baseline="30000">
                <a:solidFill>
                  <a:srgbClr val="FF0000"/>
                </a:solidFill>
                <a:latin typeface="Times New Roman (Hebrew)" pitchFamily="18" charset="0"/>
              </a:rPr>
              <a:t>T</a:t>
            </a:r>
            <a:endParaRPr lang="en-US" altLang="he-IL">
              <a:latin typeface="Times New Roman (Hebrew)" pitchFamily="18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12788" y="1646238"/>
            <a:ext cx="6453187" cy="3440112"/>
            <a:chOff x="449" y="1037"/>
            <a:chExt cx="4065" cy="2167"/>
          </a:xfrm>
        </p:grpSpPr>
        <p:grpSp>
          <p:nvGrpSpPr>
            <p:cNvPr id="49168" name="Group 5"/>
            <p:cNvGrpSpPr>
              <a:grpSpLocks/>
            </p:cNvGrpSpPr>
            <p:nvPr/>
          </p:nvGrpSpPr>
          <p:grpSpPr bwMode="auto">
            <a:xfrm>
              <a:off x="449" y="1037"/>
              <a:ext cx="4065" cy="2167"/>
              <a:chOff x="449" y="1037"/>
              <a:chExt cx="4065" cy="2167"/>
            </a:xfrm>
          </p:grpSpPr>
          <p:grpSp>
            <p:nvGrpSpPr>
              <p:cNvPr id="49170" name="Group 6"/>
              <p:cNvGrpSpPr>
                <a:grpSpLocks/>
              </p:cNvGrpSpPr>
              <p:nvPr/>
            </p:nvGrpSpPr>
            <p:grpSpPr bwMode="auto">
              <a:xfrm rot="3478857">
                <a:off x="1629" y="1018"/>
                <a:ext cx="2167" cy="2205"/>
                <a:chOff x="3131" y="1833"/>
                <a:chExt cx="1074" cy="774"/>
              </a:xfrm>
            </p:grpSpPr>
            <p:sp>
              <p:nvSpPr>
                <p:cNvPr id="49177" name="Line 7"/>
                <p:cNvSpPr>
                  <a:spLocks noChangeShapeType="1"/>
                </p:cNvSpPr>
                <p:nvPr/>
              </p:nvSpPr>
              <p:spPr bwMode="auto">
                <a:xfrm>
                  <a:off x="3131" y="2607"/>
                  <a:ext cx="1069" cy="0"/>
                </a:xfrm>
                <a:prstGeom prst="line">
                  <a:avLst/>
                </a:prstGeom>
                <a:noFill/>
                <a:ln w="28575" cap="sq">
                  <a:solidFill>
                    <a:srgbClr val="008000"/>
                  </a:solidFill>
                  <a:round/>
                  <a:headEnd type="arrow" w="med" len="med"/>
                  <a:tailEnd type="none" w="sm" len="sm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178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4205" y="1833"/>
                  <a:ext cx="0" cy="774"/>
                </a:xfrm>
                <a:prstGeom prst="line">
                  <a:avLst/>
                </a:prstGeom>
                <a:noFill/>
                <a:ln w="28575" cap="sq">
                  <a:solidFill>
                    <a:srgbClr val="008000"/>
                  </a:solidFill>
                  <a:round/>
                  <a:headEnd/>
                  <a:tailEnd type="arrow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9171" name="Text Box 9"/>
              <p:cNvSpPr txBox="1">
                <a:spLocks noChangeArrowheads="1"/>
              </p:cNvSpPr>
              <p:nvPr/>
            </p:nvSpPr>
            <p:spPr bwMode="auto">
              <a:xfrm>
                <a:off x="4206" y="2235"/>
                <a:ext cx="308" cy="288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 rtl="1"/>
                <a:r>
                  <a:rPr lang="en-US" altLang="en-US">
                    <a:solidFill>
                      <a:srgbClr val="008000"/>
                    </a:solidFill>
                    <a:latin typeface="Times New Roman (Hebrew)" pitchFamily="18" charset="0"/>
                  </a:rPr>
                  <a:t>x</a:t>
                </a:r>
                <a:endParaRPr lang="en-US" altLang="he-IL">
                  <a:latin typeface="Times New Roman (Hebrew)" pitchFamily="18" charset="0"/>
                </a:endParaRPr>
              </a:p>
            </p:txBody>
          </p:sp>
          <p:sp>
            <p:nvSpPr>
              <p:cNvPr id="49172" name="Text Box 10"/>
              <p:cNvSpPr txBox="1">
                <a:spLocks noChangeArrowheads="1"/>
              </p:cNvSpPr>
              <p:nvPr/>
            </p:nvSpPr>
            <p:spPr bwMode="auto">
              <a:xfrm>
                <a:off x="901" y="1800"/>
                <a:ext cx="308" cy="288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algn="r" rtl="1"/>
                <a:r>
                  <a:rPr lang="en-US" altLang="en-US">
                    <a:solidFill>
                      <a:srgbClr val="008000"/>
                    </a:solidFill>
                    <a:latin typeface="Times New Roman (Hebrew)" pitchFamily="18" charset="0"/>
                  </a:rPr>
                  <a:t>y</a:t>
                </a:r>
                <a:endParaRPr lang="en-US" altLang="he-IL">
                  <a:latin typeface="Times New Roman (Hebrew)" pitchFamily="18" charset="0"/>
                </a:endParaRPr>
              </a:p>
            </p:txBody>
          </p:sp>
          <p:sp>
            <p:nvSpPr>
              <p:cNvPr id="49173" name="Oval 11"/>
              <p:cNvSpPr>
                <a:spLocks noChangeArrowheads="1"/>
              </p:cNvSpPr>
              <p:nvPr/>
            </p:nvSpPr>
            <p:spPr bwMode="auto">
              <a:xfrm>
                <a:off x="2776" y="1707"/>
                <a:ext cx="47" cy="47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49174" name="Line 12"/>
              <p:cNvSpPr>
                <a:spLocks noChangeShapeType="1"/>
              </p:cNvSpPr>
              <p:nvPr/>
            </p:nvSpPr>
            <p:spPr bwMode="auto">
              <a:xfrm flipH="1">
                <a:off x="1653" y="1723"/>
                <a:ext cx="1129" cy="769"/>
              </a:xfrm>
              <a:prstGeom prst="line">
                <a:avLst/>
              </a:prstGeom>
              <a:noFill/>
              <a:ln w="12700" cap="sq">
                <a:solidFill>
                  <a:srgbClr val="008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175" name="Text Box 13"/>
              <p:cNvSpPr txBox="1">
                <a:spLocks noChangeArrowheads="1"/>
              </p:cNvSpPr>
              <p:nvPr/>
            </p:nvSpPr>
            <p:spPr bwMode="auto">
              <a:xfrm>
                <a:off x="2889" y="1833"/>
                <a:ext cx="890" cy="288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he-IL">
                    <a:solidFill>
                      <a:srgbClr val="008000"/>
                    </a:solidFill>
                    <a:latin typeface="Times New Roman (Hebrew)" pitchFamily="18" charset="0"/>
                  </a:rPr>
                  <a:t>P</a:t>
                </a:r>
                <a:r>
                  <a:rPr lang="en-US" altLang="he-IL" baseline="-25000">
                    <a:solidFill>
                      <a:srgbClr val="008000"/>
                    </a:solidFill>
                    <a:latin typeface="Times New Roman (Hebrew)" pitchFamily="18" charset="0"/>
                  </a:rPr>
                  <a:t>r</a:t>
                </a:r>
                <a:r>
                  <a:rPr lang="en-US" altLang="he-IL">
                    <a:solidFill>
                      <a:srgbClr val="008000"/>
                    </a:solidFill>
                    <a:latin typeface="Times New Roman (Hebrew)" pitchFamily="18" charset="0"/>
                  </a:rPr>
                  <a:t>=[x</a:t>
                </a:r>
                <a:r>
                  <a:rPr lang="en-US" altLang="he-IL" baseline="-25000">
                    <a:solidFill>
                      <a:srgbClr val="008000"/>
                    </a:solidFill>
                    <a:latin typeface="Times New Roman (Hebrew)" pitchFamily="18" charset="0"/>
                  </a:rPr>
                  <a:t>r </a:t>
                </a:r>
                <a:r>
                  <a:rPr lang="en-US" altLang="he-IL">
                    <a:solidFill>
                      <a:srgbClr val="008000"/>
                    </a:solidFill>
                    <a:latin typeface="Times New Roman (Hebrew)" pitchFamily="18" charset="0"/>
                  </a:rPr>
                  <a:t>y</a:t>
                </a:r>
                <a:r>
                  <a:rPr lang="en-US" altLang="he-IL" baseline="-25000">
                    <a:solidFill>
                      <a:srgbClr val="008000"/>
                    </a:solidFill>
                    <a:latin typeface="Times New Roman (Hebrew)" pitchFamily="18" charset="0"/>
                  </a:rPr>
                  <a:t>r</a:t>
                </a:r>
                <a:r>
                  <a:rPr lang="en-US" altLang="he-IL">
                    <a:solidFill>
                      <a:srgbClr val="008000"/>
                    </a:solidFill>
                    <a:latin typeface="Times New Roman (Hebrew)" pitchFamily="18" charset="0"/>
                  </a:rPr>
                  <a:t>]</a:t>
                </a:r>
                <a:r>
                  <a:rPr lang="en-US" altLang="he-IL" baseline="30000">
                    <a:solidFill>
                      <a:srgbClr val="008000"/>
                    </a:solidFill>
                    <a:latin typeface="Times New Roman (Hebrew)" pitchFamily="18" charset="0"/>
                  </a:rPr>
                  <a:t>T</a:t>
                </a:r>
                <a:endParaRPr lang="en-US" altLang="he-IL">
                  <a:solidFill>
                    <a:srgbClr val="008000"/>
                  </a:solidFill>
                  <a:latin typeface="Times New Roman (Hebrew)" pitchFamily="18" charset="0"/>
                </a:endParaRPr>
              </a:p>
            </p:txBody>
          </p:sp>
          <p:sp>
            <p:nvSpPr>
              <p:cNvPr id="49176" name="Text Box 14"/>
              <p:cNvSpPr txBox="1">
                <a:spLocks noChangeArrowheads="1"/>
              </p:cNvSpPr>
              <p:nvPr/>
            </p:nvSpPr>
            <p:spPr bwMode="auto">
              <a:xfrm>
                <a:off x="449" y="2398"/>
                <a:ext cx="964" cy="288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he-IL">
                    <a:solidFill>
                      <a:srgbClr val="008000"/>
                    </a:solidFill>
                    <a:latin typeface="Times New Roman (Hebrew)" pitchFamily="18" charset="0"/>
                  </a:rPr>
                  <a:t>P</a:t>
                </a:r>
                <a:r>
                  <a:rPr lang="en-US" altLang="he-IL" baseline="-25000">
                    <a:solidFill>
                      <a:srgbClr val="008000"/>
                    </a:solidFill>
                    <a:latin typeface="Times New Roman (Hebrew)" pitchFamily="18" charset="0"/>
                  </a:rPr>
                  <a:t>r0</a:t>
                </a:r>
                <a:r>
                  <a:rPr lang="en-US" altLang="he-IL">
                    <a:solidFill>
                      <a:srgbClr val="008000"/>
                    </a:solidFill>
                    <a:latin typeface="Times New Roman (Hebrew)" pitchFamily="18" charset="0"/>
                  </a:rPr>
                  <a:t>=[0</a:t>
                </a:r>
                <a:r>
                  <a:rPr lang="en-US" altLang="he-IL" baseline="-25000">
                    <a:solidFill>
                      <a:srgbClr val="008000"/>
                    </a:solidFill>
                    <a:latin typeface="Times New Roman (Hebrew)" pitchFamily="18" charset="0"/>
                  </a:rPr>
                  <a:t> </a:t>
                </a:r>
                <a:r>
                  <a:rPr lang="en-US" altLang="he-IL">
                    <a:solidFill>
                      <a:srgbClr val="008000"/>
                    </a:solidFill>
                    <a:latin typeface="Times New Roman (Hebrew)" pitchFamily="18" charset="0"/>
                  </a:rPr>
                  <a:t>0]</a:t>
                </a:r>
                <a:r>
                  <a:rPr lang="en-US" altLang="he-IL" baseline="30000">
                    <a:solidFill>
                      <a:srgbClr val="008000"/>
                    </a:solidFill>
                    <a:latin typeface="Times New Roman (Hebrew)" pitchFamily="18" charset="0"/>
                  </a:rPr>
                  <a:t>T</a:t>
                </a:r>
                <a:endParaRPr lang="en-US" altLang="he-IL">
                  <a:solidFill>
                    <a:srgbClr val="008000"/>
                  </a:solidFill>
                  <a:latin typeface="Times New Roman (Hebrew)" pitchFamily="18" charset="0"/>
                </a:endParaRPr>
              </a:p>
            </p:txBody>
          </p:sp>
        </p:grpSp>
        <p:sp>
          <p:nvSpPr>
            <p:cNvPr id="49169" name="Line 15"/>
            <p:cNvSpPr>
              <a:spLocks noChangeShapeType="1"/>
            </p:cNvSpPr>
            <p:nvPr/>
          </p:nvSpPr>
          <p:spPr bwMode="auto">
            <a:xfrm>
              <a:off x="2798" y="1729"/>
              <a:ext cx="715" cy="1156"/>
            </a:xfrm>
            <a:prstGeom prst="line">
              <a:avLst/>
            </a:prstGeom>
            <a:noFill/>
            <a:ln w="12700" cap="sq">
              <a:solidFill>
                <a:srgbClr val="008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1814513" y="1466850"/>
            <a:ext cx="4179887" cy="2973388"/>
            <a:chOff x="1143" y="919"/>
            <a:chExt cx="2633" cy="1873"/>
          </a:xfrm>
        </p:grpSpPr>
        <p:grpSp>
          <p:nvGrpSpPr>
            <p:cNvPr id="49160" name="Group 17"/>
            <p:cNvGrpSpPr>
              <a:grpSpLocks/>
            </p:cNvGrpSpPr>
            <p:nvPr/>
          </p:nvGrpSpPr>
          <p:grpSpPr bwMode="auto">
            <a:xfrm rot="5915435">
              <a:off x="1585" y="766"/>
              <a:ext cx="1691" cy="2168"/>
              <a:chOff x="3131" y="1833"/>
              <a:chExt cx="1074" cy="774"/>
            </a:xfrm>
          </p:grpSpPr>
          <p:sp>
            <p:nvSpPr>
              <p:cNvPr id="49166" name="Line 18"/>
              <p:cNvSpPr>
                <a:spLocks noChangeShapeType="1"/>
              </p:cNvSpPr>
              <p:nvPr/>
            </p:nvSpPr>
            <p:spPr bwMode="auto">
              <a:xfrm>
                <a:off x="3131" y="2607"/>
                <a:ext cx="1069" cy="0"/>
              </a:xfrm>
              <a:prstGeom prst="line">
                <a:avLst/>
              </a:prstGeom>
              <a:noFill/>
              <a:ln w="28575" cap="sq">
                <a:solidFill>
                  <a:srgbClr val="FF0000"/>
                </a:solidFill>
                <a:round/>
                <a:headEnd type="arrow" w="med" len="med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167" name="Line 19"/>
              <p:cNvSpPr>
                <a:spLocks noChangeShapeType="1"/>
              </p:cNvSpPr>
              <p:nvPr/>
            </p:nvSpPr>
            <p:spPr bwMode="auto">
              <a:xfrm flipV="1">
                <a:off x="4205" y="1833"/>
                <a:ext cx="0" cy="774"/>
              </a:xfrm>
              <a:prstGeom prst="line">
                <a:avLst/>
              </a:prstGeom>
              <a:noFill/>
              <a:ln w="28575" cap="sq">
                <a:solidFill>
                  <a:srgbClr val="FF0000"/>
                </a:solidFill>
                <a:round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9161" name="Text Box 20"/>
            <p:cNvSpPr txBox="1">
              <a:spLocks noChangeArrowheads="1"/>
            </p:cNvSpPr>
            <p:nvPr/>
          </p:nvSpPr>
          <p:spPr bwMode="auto">
            <a:xfrm>
              <a:off x="3042" y="2504"/>
              <a:ext cx="308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r" rtl="1"/>
              <a:r>
                <a:rPr lang="en-US" altLang="en-US">
                  <a:solidFill>
                    <a:srgbClr val="FF0000"/>
                  </a:solidFill>
                  <a:latin typeface="Times New Roman (Hebrew)" pitchFamily="18" charset="0"/>
                </a:rPr>
                <a:t>x</a:t>
              </a:r>
              <a:endParaRPr lang="en-US" altLang="he-IL">
                <a:latin typeface="Times New Roman (Hebrew)" pitchFamily="18" charset="0"/>
              </a:endParaRPr>
            </a:p>
          </p:txBody>
        </p:sp>
        <p:sp>
          <p:nvSpPr>
            <p:cNvPr id="49162" name="Text Box 21"/>
            <p:cNvSpPr txBox="1">
              <a:spLocks noChangeArrowheads="1"/>
            </p:cNvSpPr>
            <p:nvPr/>
          </p:nvSpPr>
          <p:spPr bwMode="auto">
            <a:xfrm>
              <a:off x="1143" y="919"/>
              <a:ext cx="308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r" rtl="1"/>
              <a:r>
                <a:rPr lang="en-US" altLang="en-US">
                  <a:solidFill>
                    <a:srgbClr val="FF0000"/>
                  </a:solidFill>
                  <a:latin typeface="Times New Roman (Hebrew)" pitchFamily="18" charset="0"/>
                </a:rPr>
                <a:t>y</a:t>
              </a:r>
              <a:endParaRPr lang="en-US" altLang="he-IL">
                <a:latin typeface="Times New Roman (Hebrew)" pitchFamily="18" charset="0"/>
              </a:endParaRPr>
            </a:p>
          </p:txBody>
        </p:sp>
        <p:sp>
          <p:nvSpPr>
            <p:cNvPr id="49163" name="Line 22"/>
            <p:cNvSpPr>
              <a:spLocks noChangeShapeType="1"/>
            </p:cNvSpPr>
            <p:nvPr/>
          </p:nvSpPr>
          <p:spPr bwMode="auto">
            <a:xfrm flipH="1">
              <a:off x="2628" y="1734"/>
              <a:ext cx="165" cy="998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64" name="Line 23"/>
            <p:cNvSpPr>
              <a:spLocks noChangeShapeType="1"/>
            </p:cNvSpPr>
            <p:nvPr/>
          </p:nvSpPr>
          <p:spPr bwMode="auto">
            <a:xfrm flipH="1" flipV="1">
              <a:off x="1380" y="1516"/>
              <a:ext cx="1418" cy="213"/>
            </a:xfrm>
            <a:prstGeom prst="line">
              <a:avLst/>
            </a:prstGeom>
            <a:noFill/>
            <a:ln w="12700" cap="sq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65" name="Text Box 24"/>
            <p:cNvSpPr txBox="1">
              <a:spLocks noChangeArrowheads="1"/>
            </p:cNvSpPr>
            <p:nvPr/>
          </p:nvSpPr>
          <p:spPr bwMode="auto">
            <a:xfrm>
              <a:off x="2907" y="1503"/>
              <a:ext cx="869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altLang="he-IL">
                  <a:solidFill>
                    <a:srgbClr val="FF0000"/>
                  </a:solidFill>
                  <a:latin typeface="Times New Roman (Hebrew)" pitchFamily="18" charset="0"/>
                </a:rPr>
                <a:t>P</a:t>
              </a:r>
              <a:r>
                <a:rPr lang="en-US" altLang="he-IL" baseline="-25000">
                  <a:solidFill>
                    <a:srgbClr val="FF0000"/>
                  </a:solidFill>
                  <a:latin typeface="Times New Roman (Hebrew)" pitchFamily="18" charset="0"/>
                </a:rPr>
                <a:t>l</a:t>
              </a:r>
              <a:r>
                <a:rPr lang="en-US" altLang="he-IL">
                  <a:solidFill>
                    <a:srgbClr val="FF0000"/>
                  </a:solidFill>
                  <a:latin typeface="Times New Roman (Hebrew)" pitchFamily="18" charset="0"/>
                </a:rPr>
                <a:t>=[x</a:t>
              </a:r>
              <a:r>
                <a:rPr lang="en-US" altLang="he-IL" baseline="-25000">
                  <a:solidFill>
                    <a:srgbClr val="FF0000"/>
                  </a:solidFill>
                  <a:latin typeface="Times New Roman (Hebrew)" pitchFamily="18" charset="0"/>
                </a:rPr>
                <a:t>l </a:t>
              </a:r>
              <a:r>
                <a:rPr lang="en-US" altLang="he-IL">
                  <a:solidFill>
                    <a:srgbClr val="FF0000"/>
                  </a:solidFill>
                  <a:latin typeface="Times New Roman (Hebrew)" pitchFamily="18" charset="0"/>
                </a:rPr>
                <a:t>y</a:t>
              </a:r>
              <a:r>
                <a:rPr lang="en-US" altLang="he-IL" baseline="-25000">
                  <a:solidFill>
                    <a:srgbClr val="FF0000"/>
                  </a:solidFill>
                  <a:latin typeface="Times New Roman (Hebrew)" pitchFamily="18" charset="0"/>
                </a:rPr>
                <a:t>l</a:t>
              </a:r>
              <a:r>
                <a:rPr lang="en-US" altLang="he-IL">
                  <a:solidFill>
                    <a:srgbClr val="FF0000"/>
                  </a:solidFill>
                  <a:latin typeface="Times New Roman (Hebrew)" pitchFamily="18" charset="0"/>
                </a:rPr>
                <a:t>]</a:t>
              </a:r>
              <a:r>
                <a:rPr lang="en-US" altLang="he-IL" baseline="30000">
                  <a:solidFill>
                    <a:srgbClr val="FF0000"/>
                  </a:solidFill>
                  <a:latin typeface="Times New Roman (Hebrew)" pitchFamily="18" charset="0"/>
                </a:rPr>
                <a:t>T</a:t>
              </a:r>
              <a:endParaRPr lang="en-US" altLang="he-IL">
                <a:latin typeface="Times New Roman (Hebrew)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52492C7-C1F3-4027-B2E2-A9BE03CFFC04}" type="slidenum">
              <a:rPr lang="he-IL" altLang="en-US" smtClean="0"/>
              <a:pPr/>
              <a:t>42</a:t>
            </a:fld>
            <a:endParaRPr lang="en-US" altLang="en-US" smtClean="0"/>
          </a:p>
        </p:txBody>
      </p:sp>
      <p:sp>
        <p:nvSpPr>
          <p:cNvPr id="23557" name="Footer Placeholder 6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235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3D Rigid Transformation</a:t>
            </a:r>
            <a:endParaRPr lang="en-GB" smtClean="0"/>
          </a:p>
        </p:txBody>
      </p:sp>
      <p:sp>
        <p:nvSpPr>
          <p:cNvPr id="235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85950"/>
            <a:ext cx="8074025" cy="4194175"/>
          </a:xfrm>
        </p:spPr>
        <p:txBody>
          <a:bodyPr/>
          <a:lstStyle/>
          <a:p>
            <a:r>
              <a:rPr lang="en-US" sz="2800" smtClean="0"/>
              <a:t>Let </a:t>
            </a:r>
            <a:r>
              <a:rPr lang="en-US" sz="2800" smtClean="0">
                <a:solidFill>
                  <a:srgbClr val="008000"/>
                </a:solidFill>
              </a:rPr>
              <a:t>R </a:t>
            </a:r>
            <a:r>
              <a:rPr lang="en-US" sz="2800" smtClean="0"/>
              <a:t>be a rotation matrix, </a:t>
            </a:r>
            <a:r>
              <a:rPr lang="en-US" sz="2800" smtClean="0">
                <a:solidFill>
                  <a:srgbClr val="008000"/>
                </a:solidFill>
              </a:rPr>
              <a:t>T </a:t>
            </a:r>
            <a:r>
              <a:rPr lang="en-US" sz="2800" smtClean="0"/>
              <a:t>be a  translation vector</a:t>
            </a:r>
          </a:p>
          <a:p>
            <a:r>
              <a:rPr lang="en-US" sz="2800" smtClean="0"/>
              <a:t>Inhomegeneous:    </a:t>
            </a:r>
            <a:r>
              <a:rPr lang="en-US" sz="2800" smtClean="0">
                <a:solidFill>
                  <a:srgbClr val="008000"/>
                </a:solidFill>
              </a:rPr>
              <a:t>P</a:t>
            </a:r>
            <a:r>
              <a:rPr lang="en-US" sz="2800" baseline="-25000" smtClean="0">
                <a:solidFill>
                  <a:srgbClr val="008000"/>
                </a:solidFill>
              </a:rPr>
              <a:t>camera</a:t>
            </a:r>
            <a:r>
              <a:rPr lang="en-US" sz="2800" smtClean="0">
                <a:solidFill>
                  <a:srgbClr val="008000"/>
                </a:solidFill>
              </a:rPr>
              <a:t>=R(P</a:t>
            </a:r>
            <a:r>
              <a:rPr lang="en-US" sz="2800" baseline="-25000" smtClean="0">
                <a:solidFill>
                  <a:srgbClr val="008000"/>
                </a:solidFill>
              </a:rPr>
              <a:t>world</a:t>
            </a:r>
            <a:r>
              <a:rPr lang="en-US" sz="2800" smtClean="0">
                <a:solidFill>
                  <a:srgbClr val="008000"/>
                </a:solidFill>
              </a:rPr>
              <a:t>-T)</a:t>
            </a:r>
          </a:p>
          <a:p>
            <a:r>
              <a:rPr lang="en-US" sz="2800" smtClean="0"/>
              <a:t>Homogeneous: 			where</a:t>
            </a:r>
            <a:endParaRPr lang="en-GB" sz="2800" smtClean="0"/>
          </a:p>
        </p:txBody>
      </p:sp>
      <p:graphicFrame>
        <p:nvGraphicFramePr>
          <p:cNvPr id="321540" name="Object 4"/>
          <p:cNvGraphicFramePr>
            <a:graphicFrameLocks noChangeAspect="1"/>
          </p:cNvGraphicFramePr>
          <p:nvPr/>
        </p:nvGraphicFramePr>
        <p:xfrm>
          <a:off x="2446338" y="4271963"/>
          <a:ext cx="2928937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0" name="Equation" r:id="rId4" imgW="1523880" imgH="939600" progId="Equation.3">
                  <p:embed/>
                </p:oleObj>
              </mc:Choice>
              <mc:Fallback>
                <p:oleObj name="Equation" r:id="rId4" imgW="1523880" imgH="939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6338" y="4271963"/>
                        <a:ext cx="2928937" cy="180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8"/>
          <p:cNvGraphicFramePr>
            <a:graphicFrameLocks noGrp="1" noChangeAspect="1"/>
          </p:cNvGraphicFramePr>
          <p:nvPr>
            <p:ph sz="half" idx="2"/>
          </p:nvPr>
        </p:nvGraphicFramePr>
        <p:xfrm>
          <a:off x="3763963" y="3470275"/>
          <a:ext cx="178276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1" name="משוואה" r:id="rId6" imgW="1130040" imgH="241200" progId="Equation.3">
                  <p:embed/>
                </p:oleObj>
              </mc:Choice>
              <mc:Fallback>
                <p:oleObj name="משוואה" r:id="rId6" imgW="1130040" imgH="241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3963" y="3470275"/>
                        <a:ext cx="1782762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6E68912-9B2E-4CBC-B2F7-B79A56201928}" type="slidenum">
              <a:rPr lang="he-IL" altLang="en-US" smtClean="0"/>
              <a:pPr/>
              <a:t>43</a:t>
            </a:fld>
            <a:endParaRPr lang="en-US" altLang="en-US" smtClean="0"/>
          </a:p>
        </p:txBody>
      </p:sp>
      <p:sp>
        <p:nvSpPr>
          <p:cNvPr id="24583" name="Footer Placeholder 7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2458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From Camera to Image Coordinate System</a:t>
            </a:r>
            <a:endParaRPr lang="en-GB" smtClean="0"/>
          </a:p>
        </p:txBody>
      </p:sp>
      <p:sp>
        <p:nvSpPr>
          <p:cNvPr id="24585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85950"/>
            <a:ext cx="7742238" cy="4148138"/>
          </a:xfrm>
        </p:spPr>
        <p:txBody>
          <a:bodyPr/>
          <a:lstStyle/>
          <a:p>
            <a:r>
              <a:rPr lang="en-US" sz="2800" smtClean="0"/>
              <a:t>When camera and object are within the same coordinate system:		    where</a:t>
            </a:r>
          </a:p>
          <a:p>
            <a:endParaRPr lang="en-US" sz="2800" smtClean="0"/>
          </a:p>
          <a:p>
            <a:endParaRPr lang="en-US" sz="2800" smtClean="0"/>
          </a:p>
          <a:p>
            <a:r>
              <a:rPr lang="en-US" sz="2800" smtClean="0"/>
              <a:t>Where the camera has a different coordinate system: 		   where: </a:t>
            </a:r>
          </a:p>
          <a:p>
            <a:pPr>
              <a:buFont typeface="Wingdings" pitchFamily="2" charset="2"/>
              <a:buNone/>
            </a:pPr>
            <a:endParaRPr lang="en-GB" sz="2800" smtClean="0"/>
          </a:p>
        </p:txBody>
      </p:sp>
      <p:graphicFrame>
        <p:nvGraphicFramePr>
          <p:cNvPr id="24578" name="Object 104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117975" y="2325688"/>
          <a:ext cx="136842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0" name="משוואה" r:id="rId4" imgW="596880" imgH="228600" progId="Equation.3">
                  <p:embed/>
                </p:oleObj>
              </mc:Choice>
              <mc:Fallback>
                <p:oleObj name="משוואה" r:id="rId4" imgW="596880" imgH="228600" progId="Equation.3">
                  <p:embed/>
                  <p:pic>
                    <p:nvPicPr>
                      <p:cNvPr id="0" name="Object 1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7975" y="2325688"/>
                        <a:ext cx="1368425" cy="523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1028"/>
          <p:cNvGraphicFramePr>
            <a:graphicFrameLocks noChangeAspect="1"/>
          </p:cNvGraphicFramePr>
          <p:nvPr/>
        </p:nvGraphicFramePr>
        <p:xfrm>
          <a:off x="1331913" y="2978150"/>
          <a:ext cx="22637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1" name="משוואה" r:id="rId6" imgW="901440" imgH="228600" progId="Equation.3">
                  <p:embed/>
                </p:oleObj>
              </mc:Choice>
              <mc:Fallback>
                <p:oleObj name="משוואה" r:id="rId6" imgW="901440" imgH="228600" progId="Equation.3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978150"/>
                        <a:ext cx="2263775" cy="573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1029"/>
          <p:cNvGraphicFramePr>
            <a:graphicFrameLocks noChangeAspect="1"/>
          </p:cNvGraphicFramePr>
          <p:nvPr/>
        </p:nvGraphicFramePr>
        <p:xfrm>
          <a:off x="2136775" y="5014913"/>
          <a:ext cx="3074988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2" name="משוואה" r:id="rId8" imgW="1143000" imgH="457200" progId="Equation.3">
                  <p:embed/>
                </p:oleObj>
              </mc:Choice>
              <mc:Fallback>
                <p:oleObj name="משוואה" r:id="rId8" imgW="1143000" imgH="457200" progId="Equation.3">
                  <p:embed/>
                  <p:pic>
                    <p:nvPicPr>
                      <p:cNvPr id="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6775" y="5014913"/>
                        <a:ext cx="3074988" cy="1235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105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144713" y="4305300"/>
          <a:ext cx="136842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3" name="משוואה" r:id="rId10" imgW="596880" imgH="228600" progId="Equation.3">
                  <p:embed/>
                </p:oleObj>
              </mc:Choice>
              <mc:Fallback>
                <p:oleObj name="משוואה" r:id="rId10" imgW="596880" imgH="228600" progId="Equation.3">
                  <p:embed/>
                  <p:pic>
                    <p:nvPicPr>
                      <p:cNvPr id="0" name="Object 10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3" y="4305300"/>
                        <a:ext cx="1368425" cy="523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4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7010400" y="6095996"/>
            <a:ext cx="1905000" cy="457200"/>
          </a:xfrm>
          <a:noFill/>
        </p:spPr>
        <p:txBody>
          <a:bodyPr/>
          <a:lstStyle/>
          <a:p>
            <a:fld id="{C49F87D4-574D-4BC8-95B9-A3C872546AB5}" type="slidenum">
              <a:rPr lang="he-IL" altLang="en-US" smtClean="0"/>
              <a:pPr/>
              <a:t>44</a:t>
            </a:fld>
            <a:endParaRPr lang="en-US" altLang="en-US" smtClean="0"/>
          </a:p>
        </p:txBody>
      </p:sp>
      <p:sp>
        <p:nvSpPr>
          <p:cNvPr id="28685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5494338" y="6065834"/>
            <a:ext cx="2895600" cy="457200"/>
          </a:xfrm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28686" name="Rectangle 2"/>
          <p:cNvSpPr>
            <a:spLocks noGrp="1" noChangeArrowheads="1"/>
          </p:cNvSpPr>
          <p:nvPr>
            <p:ph type="title"/>
          </p:nvPr>
        </p:nvSpPr>
        <p:spPr>
          <a:xfrm>
            <a:off x="728663" y="350838"/>
            <a:ext cx="7772400" cy="1143000"/>
          </a:xfrm>
        </p:spPr>
        <p:txBody>
          <a:bodyPr/>
          <a:lstStyle/>
          <a:p>
            <a:r>
              <a:rPr lang="en-US" smtClean="0"/>
              <a:t>The COP</a:t>
            </a:r>
            <a:endParaRPr lang="en-GB" smtClean="0"/>
          </a:p>
        </p:txBody>
      </p:sp>
      <p:sp>
        <p:nvSpPr>
          <p:cNvPr id="286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82771"/>
            <a:ext cx="7924800" cy="45085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 smtClean="0"/>
              <a:t>The camera center,   </a:t>
            </a:r>
            <a:r>
              <a:rPr lang="en-US" sz="2400" dirty="0" smtClean="0">
                <a:solidFill>
                  <a:srgbClr val="008000"/>
                </a:solidFill>
              </a:rPr>
              <a:t>, </a:t>
            </a:r>
            <a:r>
              <a:rPr lang="en-US" sz="2400" dirty="0" smtClean="0"/>
              <a:t> is the null vector of </a:t>
            </a:r>
            <a:r>
              <a:rPr lang="en-US" sz="2400" i="1" dirty="0" smtClean="0">
                <a:solidFill>
                  <a:srgbClr val="008000"/>
                </a:solidFill>
              </a:rPr>
              <a:t>M</a:t>
            </a:r>
            <a:r>
              <a:rPr lang="en-US" sz="2400" dirty="0" smtClean="0"/>
              <a:t> :</a:t>
            </a:r>
          </a:p>
          <a:p>
            <a:r>
              <a:rPr lang="en-US" sz="2400" dirty="0" smtClean="0"/>
              <a:t>Let</a:t>
            </a:r>
            <a:r>
              <a:rPr lang="en-US" sz="2400" i="1" dirty="0" smtClean="0">
                <a:solidFill>
                  <a:srgbClr val="008000"/>
                </a:solidFill>
              </a:rPr>
              <a:t>    </a:t>
            </a:r>
            <a:r>
              <a:rPr lang="en-US" sz="2400" dirty="0" smtClean="0"/>
              <a:t>be any point in</a:t>
            </a:r>
            <a:r>
              <a:rPr lang="en-US" sz="2400" i="1" dirty="0" smtClean="0">
                <a:solidFill>
                  <a:srgbClr val="008000"/>
                </a:solidFill>
              </a:rPr>
              <a:t> 3D </a:t>
            </a:r>
          </a:p>
          <a:p>
            <a:r>
              <a:rPr lang="en-US" sz="2400" dirty="0" smtClean="0"/>
              <a:t>The projection of a point     to the image:            ,</a:t>
            </a:r>
          </a:p>
          <a:p>
            <a:r>
              <a:rPr lang="en-US" sz="2400" dirty="0" smtClean="0"/>
              <a:t>The degree of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r>
              <a:rPr lang="en-US" sz="2400" i="1" dirty="0" smtClean="0">
                <a:solidFill>
                  <a:srgbClr val="008000"/>
                </a:solidFill>
              </a:rPr>
              <a:t>M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r>
              <a:rPr lang="en-US" sz="2400" dirty="0" smtClean="0"/>
              <a:t>is</a:t>
            </a:r>
            <a:r>
              <a:rPr lang="en-US" sz="2400" dirty="0" smtClean="0">
                <a:solidFill>
                  <a:srgbClr val="008000"/>
                </a:solidFill>
              </a:rPr>
              <a:t> 3</a:t>
            </a:r>
          </a:p>
          <a:p>
            <a:r>
              <a:rPr lang="en-US" sz="2400" dirty="0" smtClean="0"/>
              <a:t>Choose    such that</a:t>
            </a:r>
          </a:p>
          <a:p>
            <a:r>
              <a:rPr lang="en-US" sz="2400" dirty="0" smtClean="0"/>
              <a:t>A line through</a:t>
            </a:r>
            <a:r>
              <a:rPr lang="en-US" sz="2400" dirty="0" smtClean="0">
                <a:solidFill>
                  <a:srgbClr val="008000"/>
                </a:solidFill>
              </a:rPr>
              <a:t>    </a:t>
            </a:r>
            <a:r>
              <a:rPr lang="en-US" sz="2400" dirty="0" smtClean="0"/>
              <a:t>and</a:t>
            </a:r>
            <a:r>
              <a:rPr lang="en-US" sz="2400" i="1" dirty="0" smtClean="0">
                <a:solidFill>
                  <a:srgbClr val="008000"/>
                </a:solidFill>
              </a:rPr>
              <a:t>    </a:t>
            </a:r>
            <a:r>
              <a:rPr lang="en-US" sz="2400" dirty="0" smtClean="0"/>
              <a:t>:</a:t>
            </a:r>
          </a:p>
          <a:p>
            <a:r>
              <a:rPr lang="en-US" sz="2400" i="1" dirty="0" smtClean="0">
                <a:solidFill>
                  <a:srgbClr val="008000"/>
                </a:solidFill>
                <a:sym typeface="Symbol" pitchFamily="18" charset="2"/>
              </a:rPr>
              <a:t>  </a:t>
            </a:r>
          </a:p>
          <a:p>
            <a:r>
              <a:rPr lang="en-US" sz="2400" dirty="0" smtClean="0">
                <a:sym typeface="Symbol" pitchFamily="18" charset="2"/>
              </a:rPr>
              <a:t>For each choice of     , all points </a:t>
            </a:r>
            <a:r>
              <a:rPr lang="en-US" sz="2400" i="1" dirty="0" smtClean="0">
                <a:solidFill>
                  <a:srgbClr val="008000"/>
                </a:solidFill>
              </a:rPr>
              <a:t>P(</a:t>
            </a:r>
            <a:r>
              <a:rPr lang="en-US" sz="2400" i="1" dirty="0" smtClean="0">
                <a:solidFill>
                  <a:srgbClr val="008000"/>
                </a:solidFill>
                <a:sym typeface="Symbol" pitchFamily="18" charset="2"/>
              </a:rPr>
              <a:t>)</a:t>
            </a:r>
            <a:r>
              <a:rPr lang="en-US" sz="2400" dirty="0" smtClean="0">
                <a:sym typeface="Symbol" pitchFamily="18" charset="2"/>
              </a:rPr>
              <a:t> are</a:t>
            </a:r>
            <a:r>
              <a:rPr lang="en-US" sz="2400" dirty="0" smtClean="0">
                <a:solidFill>
                  <a:srgbClr val="0033CC"/>
                </a:solidFill>
                <a:sym typeface="Symbol" pitchFamily="18" charset="2"/>
              </a:rPr>
              <a:t> </a:t>
            </a:r>
            <a:r>
              <a:rPr lang="en-US" sz="2400" dirty="0" smtClean="0">
                <a:sym typeface="Symbol" pitchFamily="18" charset="2"/>
              </a:rPr>
              <a:t>mapped to the same image point :       is COP</a:t>
            </a:r>
            <a:endParaRPr lang="en-GB" sz="2400" dirty="0" smtClean="0">
              <a:sym typeface="Symbol" pitchFamily="18" charset="2"/>
            </a:endParaRPr>
          </a:p>
        </p:txBody>
      </p:sp>
      <p:graphicFrame>
        <p:nvGraphicFramePr>
          <p:cNvPr id="28674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554788" y="2755896"/>
          <a:ext cx="10922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0" name="משוואה" r:id="rId4" imgW="533160" imgH="241200" progId="Equation.3">
                  <p:embed/>
                </p:oleObj>
              </mc:Choice>
              <mc:Fallback>
                <p:oleObj name="משוואה" r:id="rId4" imgW="53316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4788" y="2755896"/>
                        <a:ext cx="1092200" cy="493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5"/>
          <p:cNvGraphicFramePr>
            <a:graphicFrameLocks noChangeAspect="1"/>
          </p:cNvGraphicFramePr>
          <p:nvPr/>
        </p:nvGraphicFramePr>
        <p:xfrm>
          <a:off x="4384675" y="4046534"/>
          <a:ext cx="277812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1" name="משוואה" r:id="rId6" imgW="1320480" imgH="241200" progId="Equation.3">
                  <p:embed/>
                </p:oleObj>
              </mc:Choice>
              <mc:Fallback>
                <p:oleObj name="משוואה" r:id="rId6" imgW="1320480" imgH="24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4675" y="4046534"/>
                        <a:ext cx="2778125" cy="506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6"/>
          <p:cNvGraphicFramePr>
            <a:graphicFrameLocks noChangeAspect="1"/>
          </p:cNvGraphicFramePr>
          <p:nvPr/>
        </p:nvGraphicFramePr>
        <p:xfrm>
          <a:off x="1308100" y="2298696"/>
          <a:ext cx="319088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2" name="משוואה" r:id="rId8" imgW="152280" imgH="203040" progId="Equation.3">
                  <p:embed/>
                </p:oleObj>
              </mc:Choice>
              <mc:Fallback>
                <p:oleObj name="משוואה" r:id="rId8" imgW="152280" imgH="203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8100" y="2298696"/>
                        <a:ext cx="319088" cy="427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7" name="Object 7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259263" y="2751134"/>
          <a:ext cx="31273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3" name="משוואה" r:id="rId10" imgW="152280" imgH="203040" progId="Equation.3">
                  <p:embed/>
                </p:oleObj>
              </mc:Choice>
              <mc:Fallback>
                <p:oleObj name="משוואה" r:id="rId10" imgW="152280" imgH="203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9263" y="2751134"/>
                        <a:ext cx="312737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8"/>
          <p:cNvGraphicFramePr>
            <a:graphicFrameLocks noChangeAspect="1"/>
          </p:cNvGraphicFramePr>
          <p:nvPr/>
        </p:nvGraphicFramePr>
        <p:xfrm>
          <a:off x="3187700" y="1887534"/>
          <a:ext cx="31273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4" name="משוואה" r:id="rId12" imgW="152280" imgH="215640" progId="Equation.3">
                  <p:embed/>
                </p:oleObj>
              </mc:Choice>
              <mc:Fallback>
                <p:oleObj name="משוואה" r:id="rId12" imgW="152280" imgH="2156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7700" y="1887534"/>
                        <a:ext cx="312738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9" name="Object 9"/>
          <p:cNvGraphicFramePr>
            <a:graphicFrameLocks noChangeAspect="1"/>
          </p:cNvGraphicFramePr>
          <p:nvPr/>
        </p:nvGraphicFramePr>
        <p:xfrm>
          <a:off x="3690938" y="3629021"/>
          <a:ext cx="109537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5" name="משוואה" r:id="rId14" imgW="533160" imgH="215640" progId="Equation.3">
                  <p:embed/>
                </p:oleObj>
              </mc:Choice>
              <mc:Fallback>
                <p:oleObj name="משוואה" r:id="rId14" imgW="533160" imgH="2156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0938" y="3629021"/>
                        <a:ext cx="1095375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0" name="Object 10"/>
          <p:cNvGraphicFramePr>
            <a:graphicFrameLocks noChangeAspect="1"/>
          </p:cNvGraphicFramePr>
          <p:nvPr/>
        </p:nvGraphicFramePr>
        <p:xfrm>
          <a:off x="879475" y="4537071"/>
          <a:ext cx="6488113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6" name="משוואה" r:id="rId16" imgW="3085920" imgH="241200" progId="Equation.3">
                  <p:embed/>
                </p:oleObj>
              </mc:Choice>
              <mc:Fallback>
                <p:oleObj name="משוואה" r:id="rId16" imgW="3085920" imgH="241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4537071"/>
                        <a:ext cx="6488113" cy="506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1" name="Object 11"/>
          <p:cNvGraphicFramePr>
            <a:graphicFrameLocks noChangeAspect="1"/>
          </p:cNvGraphicFramePr>
          <p:nvPr/>
        </p:nvGraphicFramePr>
        <p:xfrm>
          <a:off x="1925638" y="3630609"/>
          <a:ext cx="312737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7" name="משוואה" r:id="rId18" imgW="152280" imgH="215640" progId="Equation.3">
                  <p:embed/>
                </p:oleObj>
              </mc:Choice>
              <mc:Fallback>
                <p:oleObj name="משוואה" r:id="rId18" imgW="152280" imgH="2156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5638" y="3630609"/>
                        <a:ext cx="312737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2" name="Object 12"/>
          <p:cNvGraphicFramePr>
            <a:graphicFrameLocks noChangeAspect="1"/>
          </p:cNvGraphicFramePr>
          <p:nvPr/>
        </p:nvGraphicFramePr>
        <p:xfrm>
          <a:off x="2844800" y="4051296"/>
          <a:ext cx="31273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8" name="משוואה" r:id="rId20" imgW="152280" imgH="215640" progId="Equation.3">
                  <p:embed/>
                </p:oleObj>
              </mc:Choice>
              <mc:Fallback>
                <p:oleObj name="משוואה" r:id="rId20" imgW="152280" imgH="21564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800" y="4051296"/>
                        <a:ext cx="312738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3" name="Object 13"/>
          <p:cNvGraphicFramePr>
            <a:graphicFrameLocks noChangeAspect="1"/>
          </p:cNvGraphicFramePr>
          <p:nvPr/>
        </p:nvGraphicFramePr>
        <p:xfrm>
          <a:off x="3763963" y="4048121"/>
          <a:ext cx="319087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9" name="משוואה" r:id="rId22" imgW="152280" imgH="203040" progId="Equation.3">
                  <p:embed/>
                </p:oleObj>
              </mc:Choice>
              <mc:Fallback>
                <p:oleObj name="משוואה" r:id="rId22" imgW="152280" imgH="2030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3963" y="4048121"/>
                        <a:ext cx="319087" cy="427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6"/>
          <p:cNvGraphicFramePr>
            <a:graphicFrameLocks noChangeAspect="1"/>
          </p:cNvGraphicFramePr>
          <p:nvPr/>
        </p:nvGraphicFramePr>
        <p:xfrm>
          <a:off x="3411220" y="4938264"/>
          <a:ext cx="319088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40" name="משוואה" r:id="rId24" imgW="152280" imgH="203040" progId="Equation.3">
                  <p:embed/>
                </p:oleObj>
              </mc:Choice>
              <mc:Fallback>
                <p:oleObj name="משוואה" r:id="rId24" imgW="152280" imgH="20304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1220" y="4938264"/>
                        <a:ext cx="319088" cy="427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2"/>
          <p:cNvGraphicFramePr>
            <a:graphicFrameLocks noChangeAspect="1"/>
          </p:cNvGraphicFramePr>
          <p:nvPr/>
        </p:nvGraphicFramePr>
        <p:xfrm>
          <a:off x="4155440" y="5313168"/>
          <a:ext cx="31273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41" name="משוואה" r:id="rId26" imgW="152280" imgH="215640" progId="Equation.3">
                  <p:embed/>
                </p:oleObj>
              </mc:Choice>
              <mc:Fallback>
                <p:oleObj name="משוואה" r:id="rId26" imgW="152280" imgH="21564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5440" y="5313168"/>
                        <a:ext cx="312738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759" y="2811518"/>
            <a:ext cx="7772400" cy="1143000"/>
          </a:xfrm>
        </p:spPr>
        <p:txBody>
          <a:bodyPr/>
          <a:lstStyle/>
          <a:p>
            <a:r>
              <a:rPr lang="en-US" dirty="0" err="1" smtClean="0"/>
              <a:t>Tiangulation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B361004-0B03-4D3C-B933-9588E5AC75B5}" type="slidenum">
              <a:rPr lang="he-IL" altLang="en-US" smtClean="0"/>
              <a:pPr>
                <a:defRPr/>
              </a:pPr>
              <a:t>45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835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D2A8AAB1-C7D1-48E6-AF8C-C22FB5ECE003}" type="slidenum">
              <a:rPr kumimoji="0" lang="he-IL" altLang="en-US" sz="16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46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6803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 smtClean="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76804" name="Rectangle 28" descr="Recycled paper"/>
          <p:cNvSpPr>
            <a:spLocks noChangeArrowheads="1"/>
          </p:cNvSpPr>
          <p:nvPr/>
        </p:nvSpPr>
        <p:spPr bwMode="auto">
          <a:xfrm>
            <a:off x="2916238" y="3422650"/>
            <a:ext cx="1881187" cy="121602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76805" name="Rectangle 24" descr="Recycled paper"/>
          <p:cNvSpPr>
            <a:spLocks noChangeArrowheads="1"/>
          </p:cNvSpPr>
          <p:nvPr/>
        </p:nvSpPr>
        <p:spPr bwMode="auto">
          <a:xfrm>
            <a:off x="342900" y="3325813"/>
            <a:ext cx="1881188" cy="121602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76806" name="Rectangle 2"/>
          <p:cNvSpPr>
            <a:spLocks noGrp="1" noChangeArrowheads="1"/>
          </p:cNvSpPr>
          <p:nvPr>
            <p:ph type="title"/>
          </p:nvPr>
        </p:nvSpPr>
        <p:spPr>
          <a:xfrm>
            <a:off x="550863" y="425450"/>
            <a:ext cx="7772400" cy="1143000"/>
          </a:xfrm>
        </p:spPr>
        <p:txBody>
          <a:bodyPr/>
          <a:lstStyle/>
          <a:p>
            <a:r>
              <a:rPr lang="en-US" altLang="he-IL" smtClean="0"/>
              <a:t>A Simple Stereo System</a:t>
            </a:r>
          </a:p>
        </p:txBody>
      </p:sp>
      <p:sp>
        <p:nvSpPr>
          <p:cNvPr id="76807" name="Text Box 18"/>
          <p:cNvSpPr txBox="1">
            <a:spLocks noChangeArrowheads="1"/>
          </p:cNvSpPr>
          <p:nvPr/>
        </p:nvSpPr>
        <p:spPr bwMode="auto">
          <a:xfrm>
            <a:off x="3616325" y="5299075"/>
            <a:ext cx="6111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2000" b="1">
                <a:solidFill>
                  <a:srgbClr val="0033CC"/>
                </a:solidFill>
                <a:latin typeface="Comic Sans MS" panose="030F0702030302020204" pitchFamily="66" charset="0"/>
              </a:rPr>
              <a:t>Cop</a:t>
            </a:r>
            <a:endParaRPr kumimoji="0" lang="en-US" altLang="he-IL" sz="18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76808" name="Text Box 3"/>
          <p:cNvSpPr txBox="1">
            <a:spLocks noChangeArrowheads="1"/>
          </p:cNvSpPr>
          <p:nvPr/>
        </p:nvSpPr>
        <p:spPr bwMode="auto">
          <a:xfrm>
            <a:off x="3884613" y="4638675"/>
            <a:ext cx="1463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>
                <a:solidFill>
                  <a:schemeClr val="tx1"/>
                </a:solidFill>
                <a:latin typeface="Times New Roman (Hebrew)" panose="02020603050405020304" pitchFamily="18" charset="0"/>
              </a:rPr>
              <a:t>Right  Image</a:t>
            </a:r>
            <a:endParaRPr kumimoji="0" lang="en-US" altLang="he-IL" sz="18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76809" name="Text Box 4"/>
          <p:cNvSpPr txBox="1">
            <a:spLocks noChangeArrowheads="1"/>
          </p:cNvSpPr>
          <p:nvPr/>
        </p:nvSpPr>
        <p:spPr bwMode="auto">
          <a:xfrm>
            <a:off x="750888" y="5214938"/>
            <a:ext cx="611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rtl="1">
              <a:spcBef>
                <a:spcPct val="0"/>
              </a:spcBef>
              <a:buClrTx/>
              <a:buFontTx/>
              <a:buNone/>
            </a:pPr>
            <a:r>
              <a:rPr kumimoji="0" lang="en-US" altLang="he-IL" sz="2000" b="1">
                <a:solidFill>
                  <a:srgbClr val="0033CC"/>
                </a:solidFill>
                <a:latin typeface="Comic Sans MS" panose="030F0702030302020204" pitchFamily="66" charset="0"/>
              </a:rPr>
              <a:t>Cop</a:t>
            </a:r>
            <a:endParaRPr kumimoji="0" lang="en-US" altLang="he-IL" sz="18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76810" name="Text Box 7"/>
          <p:cNvSpPr txBox="1">
            <a:spLocks noChangeArrowheads="1"/>
          </p:cNvSpPr>
          <p:nvPr/>
        </p:nvSpPr>
        <p:spPr bwMode="auto">
          <a:xfrm>
            <a:off x="1108075" y="4889500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chemeClr val="tx1"/>
                </a:solidFill>
                <a:latin typeface="Times New Roman (Hebrew)" panose="02020603050405020304" pitchFamily="18" charset="0"/>
              </a:rPr>
              <a:t>+</a:t>
            </a:r>
            <a:endParaRPr kumimoji="0" lang="en-US" altLang="en-US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76811" name="Line 9"/>
          <p:cNvSpPr>
            <a:spLocks noChangeShapeType="1"/>
          </p:cNvSpPr>
          <p:nvPr/>
        </p:nvSpPr>
        <p:spPr bwMode="auto">
          <a:xfrm flipV="1">
            <a:off x="1309688" y="4002088"/>
            <a:ext cx="555625" cy="110013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6812" name="Line 10"/>
          <p:cNvSpPr>
            <a:spLocks noChangeShapeType="1"/>
          </p:cNvSpPr>
          <p:nvPr/>
        </p:nvSpPr>
        <p:spPr bwMode="auto">
          <a:xfrm flipV="1">
            <a:off x="2170113" y="2068513"/>
            <a:ext cx="598487" cy="13017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6813" name="Line 11"/>
          <p:cNvSpPr>
            <a:spLocks noChangeShapeType="1"/>
          </p:cNvSpPr>
          <p:nvPr/>
        </p:nvSpPr>
        <p:spPr bwMode="auto">
          <a:xfrm>
            <a:off x="2773363" y="2035175"/>
            <a:ext cx="571500" cy="15144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6814" name="Line 12"/>
          <p:cNvSpPr>
            <a:spLocks noChangeShapeType="1"/>
          </p:cNvSpPr>
          <p:nvPr/>
        </p:nvSpPr>
        <p:spPr bwMode="auto">
          <a:xfrm flipH="1" flipV="1">
            <a:off x="3632200" y="4243388"/>
            <a:ext cx="247650" cy="965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6815" name="Oval 13"/>
          <p:cNvSpPr>
            <a:spLocks noChangeArrowheads="1"/>
          </p:cNvSpPr>
          <p:nvPr/>
        </p:nvSpPr>
        <p:spPr bwMode="auto">
          <a:xfrm>
            <a:off x="1857375" y="3965575"/>
            <a:ext cx="49213" cy="66675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76816" name="Oval 14"/>
          <p:cNvSpPr>
            <a:spLocks noChangeArrowheads="1"/>
          </p:cNvSpPr>
          <p:nvPr/>
        </p:nvSpPr>
        <p:spPr bwMode="auto">
          <a:xfrm>
            <a:off x="3595688" y="4205288"/>
            <a:ext cx="49212" cy="66675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76817" name="Oval 15"/>
          <p:cNvSpPr>
            <a:spLocks noChangeArrowheads="1"/>
          </p:cNvSpPr>
          <p:nvPr/>
        </p:nvSpPr>
        <p:spPr bwMode="auto">
          <a:xfrm>
            <a:off x="2762250" y="2008188"/>
            <a:ext cx="49213" cy="66675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76818" name="Text Box 16"/>
          <p:cNvSpPr txBox="1">
            <a:spLocks noChangeArrowheads="1"/>
          </p:cNvSpPr>
          <p:nvPr/>
        </p:nvSpPr>
        <p:spPr bwMode="auto">
          <a:xfrm>
            <a:off x="2566988" y="1752600"/>
            <a:ext cx="132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800">
                <a:solidFill>
                  <a:schemeClr val="tx1"/>
                </a:solidFill>
                <a:latin typeface="Times New Roman (Hebrew)" panose="02020603050405020304" pitchFamily="18" charset="0"/>
              </a:rPr>
              <a:t>Object point</a:t>
            </a:r>
          </a:p>
        </p:txBody>
      </p:sp>
      <p:sp>
        <p:nvSpPr>
          <p:cNvPr id="76819" name="Text Box 17"/>
          <p:cNvSpPr txBox="1">
            <a:spLocks noChangeArrowheads="1"/>
          </p:cNvSpPr>
          <p:nvPr/>
        </p:nvSpPr>
        <p:spPr bwMode="auto">
          <a:xfrm>
            <a:off x="-7938" y="4541838"/>
            <a:ext cx="1263651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>
                <a:solidFill>
                  <a:schemeClr val="tx1"/>
                </a:solidFill>
                <a:latin typeface="Times New Roman (Hebrew)" panose="02020603050405020304" pitchFamily="18" charset="0"/>
              </a:rPr>
              <a:t>Left Image</a:t>
            </a:r>
          </a:p>
        </p:txBody>
      </p:sp>
      <p:sp>
        <p:nvSpPr>
          <p:cNvPr id="76820" name="Line 19"/>
          <p:cNvSpPr>
            <a:spLocks noChangeShapeType="1"/>
          </p:cNvSpPr>
          <p:nvPr/>
        </p:nvSpPr>
        <p:spPr bwMode="auto">
          <a:xfrm>
            <a:off x="1336675" y="5122863"/>
            <a:ext cx="2559050" cy="49212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6821" name="Freeform 20"/>
          <p:cNvSpPr>
            <a:spLocks/>
          </p:cNvSpPr>
          <p:nvPr/>
        </p:nvSpPr>
        <p:spPr bwMode="auto">
          <a:xfrm>
            <a:off x="1484313" y="4718050"/>
            <a:ext cx="234950" cy="331788"/>
          </a:xfrm>
          <a:custGeom>
            <a:avLst/>
            <a:gdLst>
              <a:gd name="T0" fmla="*/ 0 w 224"/>
              <a:gd name="T1" fmla="*/ 0 h 240"/>
              <a:gd name="T2" fmla="*/ 2147483646 w 224"/>
              <a:gd name="T3" fmla="*/ 2147483646 h 240"/>
              <a:gd name="T4" fmla="*/ 2147483646 w 224"/>
              <a:gd name="T5" fmla="*/ 2147483646 h 240"/>
              <a:gd name="T6" fmla="*/ 0 60000 65536"/>
              <a:gd name="T7" fmla="*/ 0 60000 65536"/>
              <a:gd name="T8" fmla="*/ 0 60000 65536"/>
              <a:gd name="T9" fmla="*/ 0 w 224"/>
              <a:gd name="T10" fmla="*/ 0 h 240"/>
              <a:gd name="T11" fmla="*/ 224 w 2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4" h="240">
                <a:moveTo>
                  <a:pt x="0" y="0"/>
                </a:moveTo>
                <a:cubicBezTo>
                  <a:pt x="80" y="28"/>
                  <a:pt x="160" y="56"/>
                  <a:pt x="192" y="96"/>
                </a:cubicBezTo>
                <a:cubicBezTo>
                  <a:pt x="224" y="136"/>
                  <a:pt x="208" y="188"/>
                  <a:pt x="192" y="240"/>
                </a:cubicBezTo>
              </a:path>
            </a:pathLst>
          </a:custGeom>
          <a:noFill/>
          <a:ln w="19050" cap="sq" cmpd="sng">
            <a:solidFill>
              <a:srgbClr val="66CC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6822" name="Freeform 21"/>
          <p:cNvSpPr>
            <a:spLocks/>
          </p:cNvSpPr>
          <p:nvPr/>
        </p:nvSpPr>
        <p:spPr bwMode="auto">
          <a:xfrm>
            <a:off x="3624263" y="4792663"/>
            <a:ext cx="117475" cy="331787"/>
          </a:xfrm>
          <a:custGeom>
            <a:avLst/>
            <a:gdLst>
              <a:gd name="T0" fmla="*/ 2147483646 w 112"/>
              <a:gd name="T1" fmla="*/ 0 h 240"/>
              <a:gd name="T2" fmla="*/ 2147483646 w 112"/>
              <a:gd name="T3" fmla="*/ 2147483646 h 240"/>
              <a:gd name="T4" fmla="*/ 2147483646 w 112"/>
              <a:gd name="T5" fmla="*/ 2147483646 h 240"/>
              <a:gd name="T6" fmla="*/ 0 60000 65536"/>
              <a:gd name="T7" fmla="*/ 0 60000 65536"/>
              <a:gd name="T8" fmla="*/ 0 60000 65536"/>
              <a:gd name="T9" fmla="*/ 0 w 112"/>
              <a:gd name="T10" fmla="*/ 0 h 240"/>
              <a:gd name="T11" fmla="*/ 112 w 112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2" h="240">
                <a:moveTo>
                  <a:pt x="112" y="0"/>
                </a:moveTo>
                <a:cubicBezTo>
                  <a:pt x="72" y="28"/>
                  <a:pt x="32" y="56"/>
                  <a:pt x="16" y="96"/>
                </a:cubicBezTo>
                <a:cubicBezTo>
                  <a:pt x="0" y="136"/>
                  <a:pt x="8" y="188"/>
                  <a:pt x="16" y="240"/>
                </a:cubicBezTo>
              </a:path>
            </a:pathLst>
          </a:custGeom>
          <a:noFill/>
          <a:ln w="28575" cap="sq" cmpd="sng">
            <a:solidFill>
              <a:srgbClr val="66CCFF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6823" name="Text Box 23"/>
          <p:cNvSpPr txBox="1">
            <a:spLocks noChangeArrowheads="1"/>
          </p:cNvSpPr>
          <p:nvPr/>
        </p:nvSpPr>
        <p:spPr bwMode="auto">
          <a:xfrm>
            <a:off x="3589338" y="4792663"/>
            <a:ext cx="350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2400">
                <a:solidFill>
                  <a:srgbClr val="66CCFF"/>
                </a:solidFill>
                <a:latin typeface="Symbol" panose="05050102010706020507" pitchFamily="18" charset="2"/>
              </a:rPr>
              <a:t>b</a:t>
            </a:r>
            <a:endParaRPr kumimoji="0" lang="en-US" altLang="he-IL" sz="240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76824" name="Line 26"/>
          <p:cNvSpPr>
            <a:spLocks noChangeShapeType="1"/>
          </p:cNvSpPr>
          <p:nvPr/>
        </p:nvSpPr>
        <p:spPr bwMode="auto">
          <a:xfrm flipH="1" flipV="1">
            <a:off x="1255713" y="3970338"/>
            <a:ext cx="0" cy="1143000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6825" name="Line 27"/>
          <p:cNvSpPr>
            <a:spLocks noChangeShapeType="1"/>
          </p:cNvSpPr>
          <p:nvPr/>
        </p:nvSpPr>
        <p:spPr bwMode="auto">
          <a:xfrm flipH="1" flipV="1">
            <a:off x="1230313" y="2214563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6826" name="Line 29"/>
          <p:cNvSpPr>
            <a:spLocks noChangeShapeType="1"/>
          </p:cNvSpPr>
          <p:nvPr/>
        </p:nvSpPr>
        <p:spPr bwMode="auto">
          <a:xfrm flipH="1" flipV="1">
            <a:off x="3883025" y="4086225"/>
            <a:ext cx="1588" cy="1143000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6827" name="Line 30"/>
          <p:cNvSpPr>
            <a:spLocks noChangeShapeType="1"/>
          </p:cNvSpPr>
          <p:nvPr/>
        </p:nvSpPr>
        <p:spPr bwMode="auto">
          <a:xfrm flipH="1" flipV="1">
            <a:off x="3871913" y="2255838"/>
            <a:ext cx="1587" cy="11430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76828" name="Oval 31"/>
          <p:cNvSpPr>
            <a:spLocks noChangeArrowheads="1"/>
          </p:cNvSpPr>
          <p:nvPr/>
        </p:nvSpPr>
        <p:spPr bwMode="auto">
          <a:xfrm>
            <a:off x="1230313" y="3887788"/>
            <a:ext cx="49212" cy="82550"/>
          </a:xfrm>
          <a:prstGeom prst="ellipse">
            <a:avLst/>
          </a:prstGeom>
          <a:solidFill>
            <a:srgbClr val="008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76829" name="Oval 32"/>
          <p:cNvSpPr>
            <a:spLocks noChangeArrowheads="1"/>
          </p:cNvSpPr>
          <p:nvPr/>
        </p:nvSpPr>
        <p:spPr bwMode="auto">
          <a:xfrm>
            <a:off x="3851275" y="4032250"/>
            <a:ext cx="49213" cy="82550"/>
          </a:xfrm>
          <a:prstGeom prst="ellipse">
            <a:avLst/>
          </a:prstGeom>
          <a:solidFill>
            <a:srgbClr val="008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76830" name="Text Box 33"/>
          <p:cNvSpPr txBox="1">
            <a:spLocks noChangeArrowheads="1"/>
          </p:cNvSpPr>
          <p:nvPr/>
        </p:nvSpPr>
        <p:spPr bwMode="auto">
          <a:xfrm>
            <a:off x="1146175" y="4271963"/>
            <a:ext cx="192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50000"/>
              </a:spcBef>
              <a:buClrTx/>
              <a:buFontTx/>
              <a:buNone/>
            </a:pPr>
            <a:r>
              <a:rPr kumimoji="0" lang="en-US" altLang="he-IL" sz="2400">
                <a:solidFill>
                  <a:srgbClr val="FF0000"/>
                </a:solidFill>
                <a:latin typeface="Times New Roman (Hebrew)" panose="02020603050405020304" pitchFamily="18" charset="0"/>
              </a:rPr>
              <a:t>f</a:t>
            </a:r>
          </a:p>
        </p:txBody>
      </p:sp>
      <p:sp>
        <p:nvSpPr>
          <p:cNvPr id="76831" name="Text Box 34"/>
          <p:cNvSpPr txBox="1">
            <a:spLocks noChangeArrowheads="1"/>
          </p:cNvSpPr>
          <p:nvPr/>
        </p:nvSpPr>
        <p:spPr bwMode="auto">
          <a:xfrm>
            <a:off x="3741738" y="4271963"/>
            <a:ext cx="190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 algn="r" rtl="1">
              <a:spcBef>
                <a:spcPct val="50000"/>
              </a:spcBef>
              <a:buClrTx/>
              <a:buFontTx/>
              <a:buNone/>
            </a:pPr>
            <a:r>
              <a:rPr kumimoji="0" lang="en-US" altLang="he-IL" sz="2400">
                <a:solidFill>
                  <a:srgbClr val="FF0000"/>
                </a:solidFill>
                <a:latin typeface="Times New Roman (Hebrew)" panose="02020603050405020304" pitchFamily="18" charset="0"/>
              </a:rPr>
              <a:t>f</a:t>
            </a:r>
          </a:p>
        </p:txBody>
      </p:sp>
      <p:sp>
        <p:nvSpPr>
          <p:cNvPr id="131107" name="Rectangle 35"/>
          <p:cNvSpPr>
            <a:spLocks noGrp="1" noChangeArrowheads="1"/>
          </p:cNvSpPr>
          <p:nvPr>
            <p:ph type="body" idx="1"/>
          </p:nvPr>
        </p:nvSpPr>
        <p:spPr>
          <a:xfrm>
            <a:off x="4470400" y="1822450"/>
            <a:ext cx="4673600" cy="3619500"/>
          </a:xfrm>
          <a:noFill/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altLang="he-IL" sz="2400" smtClean="0"/>
              <a:t>The two camera planes are coplanar</a:t>
            </a:r>
          </a:p>
          <a:p>
            <a:pPr lvl="1">
              <a:lnSpc>
                <a:spcPct val="90000"/>
              </a:lnSpc>
            </a:pPr>
            <a:r>
              <a:rPr lang="en-US" altLang="he-IL" sz="2400" smtClean="0"/>
              <a:t>The two optical axes are parallel</a:t>
            </a:r>
          </a:p>
          <a:p>
            <a:pPr lvl="1">
              <a:lnSpc>
                <a:spcPct val="90000"/>
              </a:lnSpc>
            </a:pPr>
            <a:r>
              <a:rPr lang="en-US" altLang="he-IL" sz="2400" smtClean="0"/>
              <a:t>The two focal lengths are identical</a:t>
            </a:r>
          </a:p>
          <a:p>
            <a:pPr lvl="1">
              <a:lnSpc>
                <a:spcPct val="90000"/>
              </a:lnSpc>
            </a:pPr>
            <a:r>
              <a:rPr lang="en-US" altLang="he-IL" sz="2400" smtClean="0"/>
              <a:t>The fixation point lies at infinity</a:t>
            </a:r>
          </a:p>
          <a:p>
            <a:pPr lvl="1">
              <a:lnSpc>
                <a:spcPct val="90000"/>
              </a:lnSpc>
            </a:pPr>
            <a:r>
              <a:rPr lang="en-US" altLang="he-IL" sz="2400" smtClean="0">
                <a:solidFill>
                  <a:srgbClr val="008000"/>
                </a:solidFill>
              </a:rPr>
              <a:t>The correspondence is given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he-IL" sz="2400" smtClean="0"/>
              <a:t> </a:t>
            </a:r>
          </a:p>
        </p:txBody>
      </p:sp>
      <p:sp>
        <p:nvSpPr>
          <p:cNvPr id="76833" name="Text Box 8"/>
          <p:cNvSpPr txBox="1">
            <a:spLocks noChangeArrowheads="1"/>
          </p:cNvSpPr>
          <p:nvPr/>
        </p:nvSpPr>
        <p:spPr bwMode="auto">
          <a:xfrm>
            <a:off x="3746500" y="4946650"/>
            <a:ext cx="35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 b="1">
                <a:solidFill>
                  <a:schemeClr val="tx1"/>
                </a:solidFill>
                <a:latin typeface="Times New Roman (Hebrew)" panose="02020603050405020304" pitchFamily="18" charset="0"/>
              </a:rPr>
              <a:t>+</a:t>
            </a:r>
            <a:endParaRPr kumimoji="0" lang="en-US" altLang="en-US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76834" name="Text Box 22"/>
          <p:cNvSpPr txBox="1">
            <a:spLocks noChangeArrowheads="1"/>
          </p:cNvSpPr>
          <p:nvPr/>
        </p:nvSpPr>
        <p:spPr bwMode="auto">
          <a:xfrm>
            <a:off x="1385888" y="4727575"/>
            <a:ext cx="527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en-US" sz="2400">
                <a:solidFill>
                  <a:srgbClr val="66CCFF"/>
                </a:solidFill>
                <a:latin typeface="Symbol" panose="05050102010706020507" pitchFamily="18" charset="2"/>
              </a:rPr>
              <a:t>a</a:t>
            </a:r>
            <a:endParaRPr kumimoji="0" lang="en-US" altLang="he-IL" sz="240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3258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16883D9A-6779-4F97-8E1D-11FB2EA684D8}" type="slidenum">
              <a:rPr kumimoji="0" lang="he-IL" altLang="en-US" sz="16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47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 smtClean="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grpSp>
        <p:nvGrpSpPr>
          <p:cNvPr id="2" name="Group 84"/>
          <p:cNvGrpSpPr>
            <a:grpSpLocks/>
          </p:cNvGrpSpPr>
          <p:nvPr/>
        </p:nvGrpSpPr>
        <p:grpSpPr bwMode="auto">
          <a:xfrm>
            <a:off x="4157663" y="2511425"/>
            <a:ext cx="2900362" cy="2365375"/>
            <a:chOff x="2624" y="1570"/>
            <a:chExt cx="1827" cy="1490"/>
          </a:xfrm>
        </p:grpSpPr>
        <p:sp>
          <p:nvSpPr>
            <p:cNvPr id="80936" name="Freeform 85"/>
            <p:cNvSpPr>
              <a:spLocks/>
            </p:cNvSpPr>
            <p:nvPr/>
          </p:nvSpPr>
          <p:spPr bwMode="auto">
            <a:xfrm>
              <a:off x="2624" y="1570"/>
              <a:ext cx="1827" cy="1490"/>
            </a:xfrm>
            <a:custGeom>
              <a:avLst/>
              <a:gdLst>
                <a:gd name="T0" fmla="*/ 475 w 1843"/>
                <a:gd name="T1" fmla="*/ 0 h 1506"/>
                <a:gd name="T2" fmla="*/ 0 w 1843"/>
                <a:gd name="T3" fmla="*/ 1377 h 1506"/>
                <a:gd name="T4" fmla="*/ 1719 w 1843"/>
                <a:gd name="T5" fmla="*/ 1383 h 1506"/>
                <a:gd name="T6" fmla="*/ 475 w 1843"/>
                <a:gd name="T7" fmla="*/ 0 h 150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3"/>
                <a:gd name="T13" fmla="*/ 0 h 1506"/>
                <a:gd name="T14" fmla="*/ 1843 w 1843"/>
                <a:gd name="T15" fmla="*/ 1506 h 150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3" h="1506">
                  <a:moveTo>
                    <a:pt x="507" y="0"/>
                  </a:moveTo>
                  <a:lnTo>
                    <a:pt x="0" y="1500"/>
                  </a:lnTo>
                  <a:lnTo>
                    <a:pt x="1843" y="1506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0033CC"/>
            </a:solidFill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0937" name="Text Box 86"/>
            <p:cNvSpPr txBox="1">
              <a:spLocks noChangeArrowheads="1"/>
            </p:cNvSpPr>
            <p:nvPr/>
          </p:nvSpPr>
          <p:spPr bwMode="auto">
            <a:xfrm>
              <a:off x="3083" y="2436"/>
              <a:ext cx="3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he-IL" sz="2000" b="1">
                  <a:solidFill>
                    <a:srgbClr val="FF0000"/>
                  </a:solidFill>
                  <a:latin typeface="Times New Roman (Hebrew)" panose="02020603050405020304" pitchFamily="18" charset="0"/>
                </a:rPr>
                <a:t>Z-f</a:t>
              </a:r>
              <a:endParaRPr kumimoji="0" lang="en-US" altLang="he-IL" sz="1600">
                <a:solidFill>
                  <a:srgbClr val="FF0000"/>
                </a:solidFill>
                <a:latin typeface="Times New Roman (Hebrew)" panose="02020603050405020304" pitchFamily="18" charset="0"/>
              </a:endParaRPr>
            </a:p>
          </p:txBody>
        </p:sp>
      </p:grpSp>
      <p:sp>
        <p:nvSpPr>
          <p:cNvPr id="98378" name="Freeform 74"/>
          <p:cNvSpPr>
            <a:spLocks/>
          </p:cNvSpPr>
          <p:nvPr/>
        </p:nvSpPr>
        <p:spPr bwMode="auto">
          <a:xfrm>
            <a:off x="3948113" y="2513013"/>
            <a:ext cx="3584575" cy="2935287"/>
          </a:xfrm>
          <a:custGeom>
            <a:avLst/>
            <a:gdLst>
              <a:gd name="T0" fmla="*/ 2147483646 w 2258"/>
              <a:gd name="T1" fmla="*/ 0 h 1849"/>
              <a:gd name="T2" fmla="*/ 0 w 2258"/>
              <a:gd name="T3" fmla="*/ 2147483646 h 1849"/>
              <a:gd name="T4" fmla="*/ 2147483646 w 2258"/>
              <a:gd name="T5" fmla="*/ 2147483646 h 1849"/>
              <a:gd name="T6" fmla="*/ 2147483646 w 2258"/>
              <a:gd name="T7" fmla="*/ 0 h 1849"/>
              <a:gd name="T8" fmla="*/ 0 60000 65536"/>
              <a:gd name="T9" fmla="*/ 0 60000 65536"/>
              <a:gd name="T10" fmla="*/ 0 60000 65536"/>
              <a:gd name="T11" fmla="*/ 0 60000 65536"/>
              <a:gd name="T12" fmla="*/ 0 w 2258"/>
              <a:gd name="T13" fmla="*/ 0 h 1849"/>
              <a:gd name="T14" fmla="*/ 2258 w 2258"/>
              <a:gd name="T15" fmla="*/ 1849 h 18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58" h="1849">
                <a:moveTo>
                  <a:pt x="649" y="0"/>
                </a:moveTo>
                <a:lnTo>
                  <a:pt x="0" y="1849"/>
                </a:lnTo>
                <a:lnTo>
                  <a:pt x="2258" y="1838"/>
                </a:lnTo>
                <a:lnTo>
                  <a:pt x="649" y="0"/>
                </a:lnTo>
                <a:close/>
              </a:path>
            </a:pathLst>
          </a:custGeom>
          <a:solidFill>
            <a:srgbClr val="66CCFF">
              <a:alpha val="50195"/>
            </a:srgbClr>
          </a:solidFill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809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Computing the Depth from Disparity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2725" y="3089275"/>
            <a:ext cx="3883025" cy="145097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he-IL" smtClean="0">
                <a:solidFill>
                  <a:srgbClr val="990099"/>
                </a:solidFill>
              </a:rPr>
              <a:t>The disparity: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he-IL" smtClean="0"/>
              <a:t>	</a:t>
            </a:r>
            <a:r>
              <a:rPr lang="en-US" altLang="he-IL" i="1" smtClean="0">
                <a:solidFill>
                  <a:srgbClr val="008000"/>
                </a:solidFill>
              </a:rPr>
              <a:t>d </a:t>
            </a:r>
            <a:r>
              <a:rPr lang="en-US" altLang="he-IL" smtClean="0">
                <a:solidFill>
                  <a:srgbClr val="008000"/>
                </a:solidFill>
              </a:rPr>
              <a:t>=x</a:t>
            </a:r>
            <a:r>
              <a:rPr lang="en-US" altLang="he-IL" baseline="-25000" smtClean="0">
                <a:solidFill>
                  <a:srgbClr val="008000"/>
                </a:solidFill>
              </a:rPr>
              <a:t>l</a:t>
            </a:r>
            <a:r>
              <a:rPr lang="en-US" altLang="he-IL" smtClean="0">
                <a:solidFill>
                  <a:srgbClr val="008000"/>
                </a:solidFill>
              </a:rPr>
              <a:t>-x</a:t>
            </a:r>
            <a:r>
              <a:rPr lang="en-US" altLang="he-IL" baseline="-25000" smtClean="0">
                <a:solidFill>
                  <a:srgbClr val="008000"/>
                </a:solidFill>
              </a:rPr>
              <a:t>r</a:t>
            </a:r>
            <a:endParaRPr lang="en-US" altLang="he-IL" smtClean="0">
              <a:solidFill>
                <a:srgbClr val="008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he-IL" smtClean="0">
              <a:solidFill>
                <a:srgbClr val="0080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he-IL" smtClean="0"/>
          </a:p>
        </p:txBody>
      </p:sp>
      <p:sp>
        <p:nvSpPr>
          <p:cNvPr id="80904" name="Line 47"/>
          <p:cNvSpPr>
            <a:spLocks noChangeShapeType="1"/>
          </p:cNvSpPr>
          <p:nvPr/>
        </p:nvSpPr>
        <p:spPr bwMode="auto">
          <a:xfrm>
            <a:off x="3387725" y="4867275"/>
            <a:ext cx="143192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80905" name="Text Box 48"/>
          <p:cNvSpPr txBox="1">
            <a:spLocks noChangeArrowheads="1"/>
          </p:cNvSpPr>
          <p:nvPr/>
        </p:nvSpPr>
        <p:spPr bwMode="auto">
          <a:xfrm>
            <a:off x="3625850" y="5459413"/>
            <a:ext cx="527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FF0000"/>
                </a:solidFill>
                <a:latin typeface="Times New Roman (Hebrew)" panose="02020603050405020304" pitchFamily="18" charset="0"/>
              </a:rPr>
              <a:t>cop</a:t>
            </a:r>
            <a:r>
              <a:rPr kumimoji="0" lang="en-US" altLang="he-IL" sz="1600" baseline="-25000">
                <a:solidFill>
                  <a:srgbClr val="FF0000"/>
                </a:solidFill>
                <a:latin typeface="Times New Roman (Hebrew)" panose="02020603050405020304" pitchFamily="18" charset="0"/>
              </a:rPr>
              <a:t>l</a:t>
            </a:r>
            <a:endParaRPr kumimoji="0" lang="en-US" altLang="he-IL" sz="1600">
              <a:solidFill>
                <a:srgbClr val="FF0000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06" name="Text Box 49"/>
          <p:cNvSpPr txBox="1">
            <a:spLocks noChangeArrowheads="1"/>
          </p:cNvSpPr>
          <p:nvPr/>
        </p:nvSpPr>
        <p:spPr bwMode="auto">
          <a:xfrm>
            <a:off x="7324725" y="5459413"/>
            <a:ext cx="550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008000"/>
                </a:solidFill>
                <a:latin typeface="Times New Roman (Hebrew)" panose="02020603050405020304" pitchFamily="18" charset="0"/>
              </a:rPr>
              <a:t>cop</a:t>
            </a:r>
            <a:r>
              <a:rPr kumimoji="0" lang="en-US" altLang="he-IL" sz="1600" b="1" baseline="-25000">
                <a:solidFill>
                  <a:srgbClr val="008000"/>
                </a:solidFill>
                <a:latin typeface="Times New Roman (Hebrew)" panose="02020603050405020304" pitchFamily="18" charset="0"/>
              </a:rPr>
              <a:t>r</a:t>
            </a:r>
            <a:endParaRPr kumimoji="0" lang="en-US" altLang="he-IL" sz="1600">
              <a:solidFill>
                <a:srgbClr val="FF0000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07" name="Oval 50"/>
          <p:cNvSpPr>
            <a:spLocks noChangeArrowheads="1"/>
          </p:cNvSpPr>
          <p:nvPr/>
        </p:nvSpPr>
        <p:spPr bwMode="auto">
          <a:xfrm>
            <a:off x="3865563" y="5360988"/>
            <a:ext cx="119062" cy="98425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08" name="Line 51"/>
          <p:cNvSpPr>
            <a:spLocks noChangeShapeType="1"/>
          </p:cNvSpPr>
          <p:nvPr/>
        </p:nvSpPr>
        <p:spPr bwMode="auto">
          <a:xfrm>
            <a:off x="6762750" y="4878388"/>
            <a:ext cx="143192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80909" name="Oval 52"/>
          <p:cNvSpPr>
            <a:spLocks noChangeArrowheads="1"/>
          </p:cNvSpPr>
          <p:nvPr/>
        </p:nvSpPr>
        <p:spPr bwMode="auto">
          <a:xfrm>
            <a:off x="7443788" y="5360988"/>
            <a:ext cx="119062" cy="98425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10" name="Line 53"/>
          <p:cNvSpPr>
            <a:spLocks noChangeShapeType="1"/>
          </p:cNvSpPr>
          <p:nvPr/>
        </p:nvSpPr>
        <p:spPr bwMode="auto">
          <a:xfrm flipV="1">
            <a:off x="3919538" y="2501900"/>
            <a:ext cx="0" cy="285908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80911" name="Line 54"/>
          <p:cNvSpPr>
            <a:spLocks noChangeShapeType="1"/>
          </p:cNvSpPr>
          <p:nvPr/>
        </p:nvSpPr>
        <p:spPr bwMode="auto">
          <a:xfrm flipV="1">
            <a:off x="7508875" y="2474913"/>
            <a:ext cx="0" cy="285908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98359" name="AutoShape 55"/>
          <p:cNvSpPr>
            <a:spLocks noChangeArrowheads="1"/>
          </p:cNvSpPr>
          <p:nvPr/>
        </p:nvSpPr>
        <p:spPr bwMode="auto">
          <a:xfrm>
            <a:off x="4799013" y="2381250"/>
            <a:ext cx="341312" cy="179388"/>
          </a:xfrm>
          <a:prstGeom prst="star5">
            <a:avLst/>
          </a:prstGeom>
          <a:solidFill>
            <a:srgbClr val="0033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0913" name="Line 56"/>
          <p:cNvSpPr>
            <a:spLocks noChangeShapeType="1"/>
          </p:cNvSpPr>
          <p:nvPr/>
        </p:nvSpPr>
        <p:spPr bwMode="auto">
          <a:xfrm flipH="1">
            <a:off x="3932238" y="2536825"/>
            <a:ext cx="1031875" cy="29241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80914" name="Line 57"/>
          <p:cNvSpPr>
            <a:spLocks noChangeShapeType="1"/>
          </p:cNvSpPr>
          <p:nvPr/>
        </p:nvSpPr>
        <p:spPr bwMode="auto">
          <a:xfrm>
            <a:off x="5013325" y="2509838"/>
            <a:ext cx="2495550" cy="29130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80915" name="Oval 58"/>
          <p:cNvSpPr>
            <a:spLocks noChangeArrowheads="1"/>
          </p:cNvSpPr>
          <p:nvPr/>
        </p:nvSpPr>
        <p:spPr bwMode="auto">
          <a:xfrm>
            <a:off x="7007225" y="4829175"/>
            <a:ext cx="119063" cy="98425"/>
          </a:xfrm>
          <a:prstGeom prst="ellipse">
            <a:avLst/>
          </a:prstGeom>
          <a:solidFill>
            <a:srgbClr val="008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16" name="Oval 59"/>
          <p:cNvSpPr>
            <a:spLocks noChangeArrowheads="1"/>
          </p:cNvSpPr>
          <p:nvPr/>
        </p:nvSpPr>
        <p:spPr bwMode="auto">
          <a:xfrm>
            <a:off x="4098925" y="4789488"/>
            <a:ext cx="119063" cy="98425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17" name="Oval 60"/>
          <p:cNvSpPr>
            <a:spLocks noChangeArrowheads="1"/>
          </p:cNvSpPr>
          <p:nvPr/>
        </p:nvSpPr>
        <p:spPr bwMode="auto">
          <a:xfrm>
            <a:off x="3835400" y="4787900"/>
            <a:ext cx="119063" cy="98425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18" name="Oval 61"/>
          <p:cNvSpPr>
            <a:spLocks noChangeArrowheads="1"/>
          </p:cNvSpPr>
          <p:nvPr/>
        </p:nvSpPr>
        <p:spPr bwMode="auto">
          <a:xfrm>
            <a:off x="7448550" y="4826000"/>
            <a:ext cx="119063" cy="100013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19" name="Text Box 62"/>
          <p:cNvSpPr txBox="1">
            <a:spLocks noChangeArrowheads="1"/>
          </p:cNvSpPr>
          <p:nvPr/>
        </p:nvSpPr>
        <p:spPr bwMode="auto">
          <a:xfrm>
            <a:off x="3840163" y="4554538"/>
            <a:ext cx="323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>
                <a:solidFill>
                  <a:srgbClr val="FF0000"/>
                </a:solidFill>
                <a:latin typeface="Times New Roman (Hebrew)" panose="02020603050405020304" pitchFamily="18" charset="0"/>
              </a:rPr>
              <a:t>x</a:t>
            </a:r>
            <a:r>
              <a:rPr kumimoji="0" lang="en-US" altLang="he-IL" sz="1600" baseline="-25000">
                <a:solidFill>
                  <a:srgbClr val="FF0000"/>
                </a:solidFill>
                <a:latin typeface="Times New Roman (Hebrew)" panose="02020603050405020304" pitchFamily="18" charset="0"/>
              </a:rPr>
              <a:t>l</a:t>
            </a:r>
            <a:endParaRPr kumimoji="0" lang="en-US" altLang="he-IL" sz="1600">
              <a:solidFill>
                <a:srgbClr val="FF0000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20" name="Text Box 63"/>
          <p:cNvSpPr txBox="1">
            <a:spLocks noChangeArrowheads="1"/>
          </p:cNvSpPr>
          <p:nvPr/>
        </p:nvSpPr>
        <p:spPr bwMode="auto">
          <a:xfrm>
            <a:off x="7081838" y="4584700"/>
            <a:ext cx="3476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008000"/>
                </a:solidFill>
                <a:latin typeface="Times New Roman (Hebrew)" panose="02020603050405020304" pitchFamily="18" charset="0"/>
              </a:rPr>
              <a:t>x</a:t>
            </a:r>
            <a:r>
              <a:rPr kumimoji="0" lang="en-US" altLang="he-IL" sz="1600" b="1" baseline="-25000">
                <a:solidFill>
                  <a:srgbClr val="008000"/>
                </a:solidFill>
                <a:latin typeface="Times New Roman (Hebrew)" panose="02020603050405020304" pitchFamily="18" charset="0"/>
              </a:rPr>
              <a:t>r</a:t>
            </a:r>
            <a:endParaRPr kumimoji="0" lang="en-US" altLang="he-IL" sz="1600">
              <a:solidFill>
                <a:srgbClr val="FF0000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21" name="Text Box 64"/>
          <p:cNvSpPr txBox="1">
            <a:spLocks noChangeArrowheads="1"/>
          </p:cNvSpPr>
          <p:nvPr/>
        </p:nvSpPr>
        <p:spPr bwMode="auto">
          <a:xfrm>
            <a:off x="3986213" y="4838700"/>
            <a:ext cx="4460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FF0000"/>
                </a:solidFill>
                <a:latin typeface="Times New Roman (Hebrew)" panose="02020603050405020304" pitchFamily="18" charset="0"/>
              </a:rPr>
              <a:t>p</a:t>
            </a:r>
            <a:r>
              <a:rPr kumimoji="0" lang="en-US" altLang="he-IL" sz="1600" baseline="-25000">
                <a:solidFill>
                  <a:srgbClr val="FF0000"/>
                </a:solidFill>
                <a:latin typeface="Times New Roman (Hebrew)" panose="02020603050405020304" pitchFamily="18" charset="0"/>
              </a:rPr>
              <a:t>l</a:t>
            </a:r>
            <a:endParaRPr kumimoji="0" lang="en-US" altLang="he-IL" sz="1600">
              <a:solidFill>
                <a:srgbClr val="FF0000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22" name="Text Box 65"/>
          <p:cNvSpPr txBox="1">
            <a:spLocks noChangeArrowheads="1"/>
          </p:cNvSpPr>
          <p:nvPr/>
        </p:nvSpPr>
        <p:spPr bwMode="auto">
          <a:xfrm>
            <a:off x="6875463" y="4906963"/>
            <a:ext cx="4746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008000"/>
                </a:solidFill>
                <a:latin typeface="Times New Roman (Hebrew)" panose="02020603050405020304" pitchFamily="18" charset="0"/>
              </a:rPr>
              <a:t>p</a:t>
            </a:r>
            <a:r>
              <a:rPr kumimoji="0" lang="en-US" altLang="he-IL" sz="1600" b="1" baseline="-25000">
                <a:solidFill>
                  <a:srgbClr val="008000"/>
                </a:solidFill>
                <a:latin typeface="Times New Roman (Hebrew)" panose="02020603050405020304" pitchFamily="18" charset="0"/>
              </a:rPr>
              <a:t>r</a:t>
            </a:r>
            <a:endParaRPr kumimoji="0" lang="en-US" altLang="he-IL" sz="1600">
              <a:solidFill>
                <a:srgbClr val="FF0000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23" name="Text Box 66"/>
          <p:cNvSpPr txBox="1">
            <a:spLocks noChangeArrowheads="1"/>
          </p:cNvSpPr>
          <p:nvPr/>
        </p:nvSpPr>
        <p:spPr bwMode="auto">
          <a:xfrm>
            <a:off x="3330575" y="4867275"/>
            <a:ext cx="3952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FF0000"/>
                </a:solidFill>
                <a:latin typeface="Times New Roman (Hebrew)" panose="02020603050405020304" pitchFamily="18" charset="0"/>
              </a:rPr>
              <a:t>f</a:t>
            </a:r>
            <a:r>
              <a:rPr kumimoji="0" lang="en-US" altLang="he-IL" sz="1600" baseline="-25000">
                <a:solidFill>
                  <a:srgbClr val="FF0000"/>
                </a:solidFill>
                <a:latin typeface="Times New Roman (Hebrew)" panose="02020603050405020304" pitchFamily="18" charset="0"/>
              </a:rPr>
              <a:t>l</a:t>
            </a:r>
            <a:endParaRPr kumimoji="0" lang="en-US" altLang="he-IL" sz="1600">
              <a:solidFill>
                <a:srgbClr val="FF0000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24" name="Text Box 67"/>
          <p:cNvSpPr txBox="1">
            <a:spLocks noChangeArrowheads="1"/>
          </p:cNvSpPr>
          <p:nvPr/>
        </p:nvSpPr>
        <p:spPr bwMode="auto">
          <a:xfrm>
            <a:off x="7518400" y="4976813"/>
            <a:ext cx="536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1600" b="1">
                <a:solidFill>
                  <a:srgbClr val="008000"/>
                </a:solidFill>
                <a:latin typeface="Times New Roman (Hebrew)" panose="02020603050405020304" pitchFamily="18" charset="0"/>
              </a:rPr>
              <a:t>f</a:t>
            </a:r>
            <a:r>
              <a:rPr kumimoji="0" lang="en-US" altLang="he-IL" sz="1600" b="1" baseline="-25000">
                <a:solidFill>
                  <a:srgbClr val="008000"/>
                </a:solidFill>
                <a:latin typeface="Times New Roman (Hebrew)" panose="02020603050405020304" pitchFamily="18" charset="0"/>
              </a:rPr>
              <a:t>r</a:t>
            </a:r>
            <a:r>
              <a:rPr kumimoji="0" lang="en-US" altLang="he-IL" sz="1600" b="1">
                <a:solidFill>
                  <a:srgbClr val="008000"/>
                </a:solidFill>
                <a:latin typeface="Times New Roman (Hebrew)" panose="02020603050405020304" pitchFamily="18" charset="0"/>
              </a:rPr>
              <a:t>=</a:t>
            </a:r>
            <a:r>
              <a:rPr kumimoji="0" lang="en-US" altLang="he-IL" sz="1600" b="1">
                <a:solidFill>
                  <a:srgbClr val="FF0000"/>
                </a:solidFill>
                <a:latin typeface="Times New Roman (Hebrew)" panose="02020603050405020304" pitchFamily="18" charset="0"/>
              </a:rPr>
              <a:t>f</a:t>
            </a:r>
            <a:r>
              <a:rPr kumimoji="0" lang="en-US" altLang="he-IL" sz="1600" b="1" baseline="-25000">
                <a:solidFill>
                  <a:srgbClr val="FF0000"/>
                </a:solidFill>
                <a:latin typeface="Times New Roman (Hebrew)" panose="02020603050405020304" pitchFamily="18" charset="0"/>
              </a:rPr>
              <a:t>l</a:t>
            </a:r>
            <a:endParaRPr kumimoji="0" lang="en-US" altLang="he-IL" sz="1600">
              <a:solidFill>
                <a:srgbClr val="FF0000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25" name="Line 68"/>
          <p:cNvSpPr>
            <a:spLocks noChangeShapeType="1"/>
          </p:cNvSpPr>
          <p:nvPr/>
        </p:nvSpPr>
        <p:spPr bwMode="auto">
          <a:xfrm flipV="1">
            <a:off x="3905250" y="5402263"/>
            <a:ext cx="3602038" cy="952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80926" name="Text Box 69"/>
          <p:cNvSpPr txBox="1">
            <a:spLocks noChangeArrowheads="1"/>
          </p:cNvSpPr>
          <p:nvPr/>
        </p:nvSpPr>
        <p:spPr bwMode="auto">
          <a:xfrm>
            <a:off x="5327650" y="5175250"/>
            <a:ext cx="441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2000" b="1">
                <a:solidFill>
                  <a:srgbClr val="990099"/>
                </a:solidFill>
                <a:latin typeface="Times New Roman (Hebrew)" panose="02020603050405020304" pitchFamily="18" charset="0"/>
              </a:rPr>
              <a:t>T</a:t>
            </a:r>
            <a:endParaRPr kumimoji="0" lang="en-US" altLang="he-IL" sz="1600">
              <a:solidFill>
                <a:srgbClr val="FF0000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27" name="Text Box 71"/>
          <p:cNvSpPr txBox="1">
            <a:spLocks noChangeArrowheads="1"/>
          </p:cNvSpPr>
          <p:nvPr/>
        </p:nvSpPr>
        <p:spPr bwMode="auto">
          <a:xfrm>
            <a:off x="4883150" y="3873500"/>
            <a:ext cx="444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2000" b="1">
                <a:solidFill>
                  <a:srgbClr val="0033CC"/>
                </a:solidFill>
                <a:latin typeface="Times New Roman (Hebrew)" panose="02020603050405020304" pitchFamily="18" charset="0"/>
              </a:rPr>
              <a:t>Z</a:t>
            </a:r>
            <a:endParaRPr kumimoji="0" lang="en-US" altLang="he-IL" sz="1600">
              <a:solidFill>
                <a:srgbClr val="FF0000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28" name="Text Box 72"/>
          <p:cNvSpPr txBox="1">
            <a:spLocks noChangeArrowheads="1"/>
          </p:cNvSpPr>
          <p:nvPr/>
        </p:nvSpPr>
        <p:spPr bwMode="auto">
          <a:xfrm>
            <a:off x="5081588" y="2020888"/>
            <a:ext cx="452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2000" b="1">
                <a:solidFill>
                  <a:srgbClr val="0033CC"/>
                </a:solidFill>
                <a:latin typeface="Times New Roman (Hebrew)" panose="02020603050405020304" pitchFamily="18" charset="0"/>
              </a:rPr>
              <a:t>P</a:t>
            </a:r>
            <a:endParaRPr kumimoji="0" lang="en-US" altLang="he-IL" sz="1600">
              <a:solidFill>
                <a:srgbClr val="FF0000"/>
              </a:solidFill>
              <a:latin typeface="Times New Roman (Hebrew)" panose="02020603050405020304" pitchFamily="18" charset="0"/>
            </a:endParaRPr>
          </a:p>
        </p:txBody>
      </p:sp>
      <p:graphicFrame>
        <p:nvGraphicFramePr>
          <p:cNvPr id="80929" name="Object 0"/>
          <p:cNvGraphicFramePr>
            <a:graphicFrameLocks noChangeAspect="1"/>
          </p:cNvGraphicFramePr>
          <p:nvPr/>
        </p:nvGraphicFramePr>
        <p:xfrm>
          <a:off x="523875" y="1925638"/>
          <a:ext cx="2274888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84" name="Equation" r:id="rId4" imgW="933579" imgH="390457" progId="Equation.3">
                  <p:embed/>
                </p:oleObj>
              </mc:Choice>
              <mc:Fallback>
                <p:oleObj name="Equation" r:id="rId4" imgW="933579" imgH="3904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5" y="1925638"/>
                        <a:ext cx="2274888" cy="9874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705" name="Object 1"/>
          <p:cNvGraphicFramePr>
            <a:graphicFrameLocks noChangeAspect="1"/>
          </p:cNvGraphicFramePr>
          <p:nvPr/>
        </p:nvGraphicFramePr>
        <p:xfrm>
          <a:off x="685800" y="4633913"/>
          <a:ext cx="1362075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85" name="Equation" r:id="rId6" imgW="495424" imgH="362085" progId="Equation.3">
                  <p:embed/>
                </p:oleObj>
              </mc:Choice>
              <mc:Fallback>
                <p:oleObj name="Equation" r:id="rId6" imgW="495424" imgH="3620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633913"/>
                        <a:ext cx="1362075" cy="102711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31" name="Line 70"/>
          <p:cNvSpPr>
            <a:spLocks noChangeShapeType="1"/>
          </p:cNvSpPr>
          <p:nvPr/>
        </p:nvSpPr>
        <p:spPr bwMode="auto">
          <a:xfrm>
            <a:off x="4960938" y="2536825"/>
            <a:ext cx="0" cy="289242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80932" name="Rectangle 78"/>
          <p:cNvSpPr>
            <a:spLocks noChangeArrowheads="1"/>
          </p:cNvSpPr>
          <p:nvPr/>
        </p:nvSpPr>
        <p:spPr bwMode="auto">
          <a:xfrm>
            <a:off x="3089275" y="4049713"/>
            <a:ext cx="4699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2000">
                <a:solidFill>
                  <a:srgbClr val="FF0000"/>
                </a:solidFill>
                <a:latin typeface="Times New Roman (Hebrew)" panose="02020603050405020304" pitchFamily="18" charset="0"/>
              </a:rPr>
              <a:t>O</a:t>
            </a:r>
            <a:r>
              <a:rPr kumimoji="0" lang="en-US" altLang="he-IL" sz="2000" baseline="-25000">
                <a:solidFill>
                  <a:srgbClr val="FF0000"/>
                </a:solidFill>
                <a:latin typeface="Times New Roman (Hebrew)" panose="02020603050405020304" pitchFamily="18" charset="0"/>
              </a:rPr>
              <a:t>L</a:t>
            </a:r>
          </a:p>
        </p:txBody>
      </p:sp>
      <p:sp>
        <p:nvSpPr>
          <p:cNvPr id="80933" name="Rectangle 79"/>
          <p:cNvSpPr>
            <a:spLocks noChangeArrowheads="1"/>
          </p:cNvSpPr>
          <p:nvPr/>
        </p:nvSpPr>
        <p:spPr bwMode="auto">
          <a:xfrm>
            <a:off x="7813675" y="4233863"/>
            <a:ext cx="423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2000">
                <a:solidFill>
                  <a:srgbClr val="008000"/>
                </a:solidFill>
                <a:latin typeface="Times New Roman (Hebrew)" panose="02020603050405020304" pitchFamily="18" charset="0"/>
              </a:rPr>
              <a:t>O</a:t>
            </a:r>
            <a:r>
              <a:rPr kumimoji="0" lang="en-US" altLang="he-IL" sz="2000" baseline="-25000">
                <a:solidFill>
                  <a:srgbClr val="008000"/>
                </a:solidFill>
                <a:latin typeface="Times New Roman (Hebrew)" panose="02020603050405020304" pitchFamily="18" charset="0"/>
              </a:rPr>
              <a:t>r</a:t>
            </a:r>
            <a:endParaRPr kumimoji="0" lang="en-US" altLang="he-IL" sz="2000">
              <a:solidFill>
                <a:srgbClr val="008000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0934" name="Line 80"/>
          <p:cNvSpPr>
            <a:spLocks noChangeShapeType="1"/>
          </p:cNvSpPr>
          <p:nvPr/>
        </p:nvSpPr>
        <p:spPr bwMode="auto">
          <a:xfrm>
            <a:off x="3546475" y="4491038"/>
            <a:ext cx="233363" cy="24288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80935" name="Line 81"/>
          <p:cNvSpPr>
            <a:spLocks noChangeShapeType="1"/>
          </p:cNvSpPr>
          <p:nvPr/>
        </p:nvSpPr>
        <p:spPr bwMode="auto">
          <a:xfrm flipH="1">
            <a:off x="7589838" y="4572000"/>
            <a:ext cx="314325" cy="203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he-IL"/>
          </a:p>
        </p:txBody>
      </p:sp>
      <p:graphicFrame>
        <p:nvGraphicFramePr>
          <p:cNvPr id="4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9097159"/>
              </p:ext>
            </p:extLst>
          </p:nvPr>
        </p:nvGraphicFramePr>
        <p:xfrm>
          <a:off x="604837" y="5797751"/>
          <a:ext cx="480377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86" name="Equation" r:id="rId8" imgW="2641600" imgH="444500" progId="Equation.3">
                  <p:embed/>
                </p:oleObj>
              </mc:Choice>
              <mc:Fallback>
                <p:oleObj name="Equation" r:id="rId8" imgW="26416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7" y="5797751"/>
                        <a:ext cx="4803775" cy="87471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461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fld id="{0BB4B19A-AC08-4E60-91DD-7EF5542F0090}" type="slidenum">
              <a:rPr kumimoji="0" lang="he-IL" altLang="en-US" sz="16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48</a:t>
            </a:fld>
            <a:endParaRPr kumimoji="0" lang="en-US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4995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en-US" sz="1400" smtClean="0">
                <a:solidFill>
                  <a:schemeClr val="tx1"/>
                </a:solidFill>
                <a:latin typeface="Arial" panose="020B0604020202020204" pitchFamily="34" charset="0"/>
              </a:rPr>
              <a:t>Computer Vision by Y. Moses</a:t>
            </a:r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General Case Triangulation</a:t>
            </a:r>
          </a:p>
        </p:txBody>
      </p:sp>
      <p:grpSp>
        <p:nvGrpSpPr>
          <p:cNvPr id="84997" name="Group 44"/>
          <p:cNvGrpSpPr>
            <a:grpSpLocks/>
          </p:cNvGrpSpPr>
          <p:nvPr/>
        </p:nvGrpSpPr>
        <p:grpSpPr bwMode="auto">
          <a:xfrm>
            <a:off x="423863" y="1946275"/>
            <a:ext cx="8375650" cy="3968750"/>
            <a:chOff x="267" y="1226"/>
            <a:chExt cx="5276" cy="2500"/>
          </a:xfrm>
        </p:grpSpPr>
        <p:sp>
          <p:nvSpPr>
            <p:cNvPr id="85000" name="Text Box 45"/>
            <p:cNvSpPr txBox="1">
              <a:spLocks noChangeArrowheads="1"/>
            </p:cNvSpPr>
            <p:nvPr/>
          </p:nvSpPr>
          <p:spPr bwMode="auto">
            <a:xfrm>
              <a:off x="4603" y="1898"/>
              <a:ext cx="9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he-IL" sz="1800">
                  <a:solidFill>
                    <a:schemeClr val="tx1"/>
                  </a:solidFill>
                  <a:latin typeface="Times New Roman (Hebrew)" panose="02020603050405020304" pitchFamily="18" charset="0"/>
                </a:rPr>
                <a:t>Right  Image</a:t>
              </a:r>
            </a:p>
          </p:txBody>
        </p:sp>
        <p:sp>
          <p:nvSpPr>
            <p:cNvPr id="85001" name="Rectangle 46" descr="Recycled paper"/>
            <p:cNvSpPr>
              <a:spLocks noChangeArrowheads="1"/>
            </p:cNvSpPr>
            <p:nvPr/>
          </p:nvSpPr>
          <p:spPr bwMode="auto">
            <a:xfrm rot="5400000">
              <a:off x="941" y="1922"/>
              <a:ext cx="1488" cy="1152"/>
            </a:xfrm>
            <a:prstGeom prst="parallelogram">
              <a:avLst>
                <a:gd name="adj" fmla="val 32292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marL="342900" indent="-3429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buClr>
                  <a:schemeClr val="accent2"/>
                </a:buClr>
                <a:buFont typeface="Monotype Sorts" pitchFamily="2" charset="2"/>
                <a:buChar char="z"/>
              </a:pPr>
              <a:endParaRPr lang="en-US" altLang="en-US"/>
            </a:p>
          </p:txBody>
        </p:sp>
        <p:sp>
          <p:nvSpPr>
            <p:cNvPr id="85002" name="AutoShape 47" descr="Recycled paper"/>
            <p:cNvSpPr>
              <a:spLocks noChangeArrowheads="1"/>
            </p:cNvSpPr>
            <p:nvPr/>
          </p:nvSpPr>
          <p:spPr bwMode="auto">
            <a:xfrm rot="16200000" flipH="1">
              <a:off x="3366" y="2089"/>
              <a:ext cx="1293" cy="1200"/>
            </a:xfrm>
            <a:prstGeom prst="parallelogram">
              <a:avLst>
                <a:gd name="adj" fmla="val 26937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buClr>
                  <a:schemeClr val="accent2"/>
                </a:buClr>
                <a:buFont typeface="Monotype Sorts" pitchFamily="2" charset="2"/>
                <a:buNone/>
              </a:pPr>
              <a:endParaRPr lang="en-US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5003" name="Text Box 48"/>
            <p:cNvSpPr txBox="1">
              <a:spLocks noChangeArrowheads="1"/>
            </p:cNvSpPr>
            <p:nvPr/>
          </p:nvSpPr>
          <p:spPr bwMode="auto">
            <a:xfrm>
              <a:off x="374" y="3013"/>
              <a:ext cx="3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400" b="1">
                  <a:solidFill>
                    <a:schemeClr val="tx1"/>
                  </a:solidFill>
                  <a:latin typeface="Times New Roman (Hebrew)" panose="02020603050405020304" pitchFamily="18" charset="0"/>
                </a:rPr>
                <a:t>+</a:t>
              </a:r>
              <a:endParaRPr kumimoji="0" lang="en-US" altLang="en-US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85004" name="Text Box 49"/>
            <p:cNvSpPr txBox="1">
              <a:spLocks noChangeArrowheads="1"/>
            </p:cNvSpPr>
            <p:nvPr/>
          </p:nvSpPr>
          <p:spPr bwMode="auto">
            <a:xfrm>
              <a:off x="4816" y="3065"/>
              <a:ext cx="3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400" b="1">
                  <a:solidFill>
                    <a:schemeClr val="tx1"/>
                  </a:solidFill>
                  <a:latin typeface="Times New Roman (Hebrew)" panose="02020603050405020304" pitchFamily="18" charset="0"/>
                </a:rPr>
                <a:t>+</a:t>
              </a:r>
              <a:endParaRPr kumimoji="0" lang="en-US" altLang="en-US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85005" name="Line 50"/>
            <p:cNvSpPr>
              <a:spLocks noChangeShapeType="1"/>
            </p:cNvSpPr>
            <p:nvPr/>
          </p:nvSpPr>
          <p:spPr bwMode="auto">
            <a:xfrm flipV="1">
              <a:off x="485" y="2570"/>
              <a:ext cx="1152" cy="57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5006" name="Line 51"/>
            <p:cNvSpPr>
              <a:spLocks noChangeShapeType="1"/>
            </p:cNvSpPr>
            <p:nvPr/>
          </p:nvSpPr>
          <p:spPr bwMode="auto">
            <a:xfrm flipV="1">
              <a:off x="2261" y="1370"/>
              <a:ext cx="1440" cy="81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5007" name="Line 52"/>
            <p:cNvSpPr>
              <a:spLocks noChangeShapeType="1"/>
            </p:cNvSpPr>
            <p:nvPr/>
          </p:nvSpPr>
          <p:spPr bwMode="auto">
            <a:xfrm>
              <a:off x="2261" y="1226"/>
              <a:ext cx="1440" cy="105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5008" name="Line 53"/>
            <p:cNvSpPr>
              <a:spLocks noChangeShapeType="1"/>
            </p:cNvSpPr>
            <p:nvPr/>
          </p:nvSpPr>
          <p:spPr bwMode="auto">
            <a:xfrm flipH="1" flipV="1">
              <a:off x="4181" y="2618"/>
              <a:ext cx="816" cy="62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5009" name="Oval 54"/>
            <p:cNvSpPr>
              <a:spLocks noChangeArrowheads="1"/>
            </p:cNvSpPr>
            <p:nvPr/>
          </p:nvSpPr>
          <p:spPr bwMode="auto">
            <a:xfrm>
              <a:off x="1589" y="2570"/>
              <a:ext cx="48" cy="48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he-IL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85010" name="Oval 55"/>
            <p:cNvSpPr>
              <a:spLocks noChangeArrowheads="1"/>
            </p:cNvSpPr>
            <p:nvPr/>
          </p:nvSpPr>
          <p:spPr bwMode="auto">
            <a:xfrm>
              <a:off x="4133" y="2570"/>
              <a:ext cx="48" cy="48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he-IL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85011" name="Oval 56"/>
            <p:cNvSpPr>
              <a:spLocks noChangeArrowheads="1"/>
            </p:cNvSpPr>
            <p:nvPr/>
          </p:nvSpPr>
          <p:spPr bwMode="auto">
            <a:xfrm>
              <a:off x="2981" y="1754"/>
              <a:ext cx="48" cy="48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he-IL" altLang="he-IL" sz="24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85012" name="Text Box 57"/>
            <p:cNvSpPr txBox="1">
              <a:spLocks noChangeArrowheads="1"/>
            </p:cNvSpPr>
            <p:nvPr/>
          </p:nvSpPr>
          <p:spPr bwMode="auto">
            <a:xfrm>
              <a:off x="3184" y="1658"/>
              <a:ext cx="8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he-IL" sz="1800">
                  <a:solidFill>
                    <a:schemeClr val="tx1"/>
                  </a:solidFill>
                  <a:latin typeface="Times New Roman (Hebrew)" panose="02020603050405020304" pitchFamily="18" charset="0"/>
                </a:rPr>
                <a:t>Object Point</a:t>
              </a:r>
            </a:p>
          </p:txBody>
        </p:sp>
        <p:sp>
          <p:nvSpPr>
            <p:cNvPr id="85013" name="Text Box 58"/>
            <p:cNvSpPr txBox="1">
              <a:spLocks noChangeArrowheads="1"/>
            </p:cNvSpPr>
            <p:nvPr/>
          </p:nvSpPr>
          <p:spPr bwMode="auto">
            <a:xfrm>
              <a:off x="267" y="1898"/>
              <a:ext cx="8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he-IL" sz="1800">
                  <a:solidFill>
                    <a:schemeClr val="tx1"/>
                  </a:solidFill>
                  <a:latin typeface="Times New Roman (Hebrew)" panose="02020603050405020304" pitchFamily="18" charset="0"/>
                </a:rPr>
                <a:t>Left Image</a:t>
              </a:r>
            </a:p>
          </p:txBody>
        </p:sp>
        <p:sp>
          <p:nvSpPr>
            <p:cNvPr id="85014" name="Text Box 59"/>
            <p:cNvSpPr txBox="1">
              <a:spLocks noChangeArrowheads="1"/>
            </p:cNvSpPr>
            <p:nvPr/>
          </p:nvSpPr>
          <p:spPr bwMode="auto">
            <a:xfrm>
              <a:off x="4337" y="3495"/>
              <a:ext cx="1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en-US" altLang="he-IL" sz="18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85015" name="Line 60"/>
            <p:cNvSpPr>
              <a:spLocks noChangeShapeType="1"/>
            </p:cNvSpPr>
            <p:nvPr/>
          </p:nvSpPr>
          <p:spPr bwMode="auto">
            <a:xfrm flipV="1">
              <a:off x="497" y="3191"/>
              <a:ext cx="1693" cy="3"/>
            </a:xfrm>
            <a:prstGeom prst="line">
              <a:avLst/>
            </a:prstGeom>
            <a:noFill/>
            <a:ln w="28575" cap="sq">
              <a:solidFill>
                <a:srgbClr val="66CC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5016" name="Freeform 61"/>
            <p:cNvSpPr>
              <a:spLocks/>
            </p:cNvSpPr>
            <p:nvPr/>
          </p:nvSpPr>
          <p:spPr bwMode="auto">
            <a:xfrm>
              <a:off x="833" y="2954"/>
              <a:ext cx="224" cy="240"/>
            </a:xfrm>
            <a:custGeom>
              <a:avLst/>
              <a:gdLst>
                <a:gd name="T0" fmla="*/ 0 w 224"/>
                <a:gd name="T1" fmla="*/ 0 h 240"/>
                <a:gd name="T2" fmla="*/ 192 w 224"/>
                <a:gd name="T3" fmla="*/ 96 h 240"/>
                <a:gd name="T4" fmla="*/ 192 w 224"/>
                <a:gd name="T5" fmla="*/ 240 h 240"/>
                <a:gd name="T6" fmla="*/ 0 60000 65536"/>
                <a:gd name="T7" fmla="*/ 0 60000 65536"/>
                <a:gd name="T8" fmla="*/ 0 60000 65536"/>
                <a:gd name="T9" fmla="*/ 0 w 224"/>
                <a:gd name="T10" fmla="*/ 0 h 240"/>
                <a:gd name="T11" fmla="*/ 224 w 224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4" h="240">
                  <a:moveTo>
                    <a:pt x="0" y="0"/>
                  </a:moveTo>
                  <a:cubicBezTo>
                    <a:pt x="80" y="28"/>
                    <a:pt x="160" y="56"/>
                    <a:pt x="192" y="96"/>
                  </a:cubicBezTo>
                  <a:cubicBezTo>
                    <a:pt x="224" y="136"/>
                    <a:pt x="208" y="188"/>
                    <a:pt x="192" y="240"/>
                  </a:cubicBezTo>
                </a:path>
              </a:pathLst>
            </a:custGeom>
            <a:noFill/>
            <a:ln w="19050" cap="sq" cmpd="sng">
              <a:solidFill>
                <a:srgbClr val="66CC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5017" name="Freeform 62"/>
            <p:cNvSpPr>
              <a:spLocks/>
            </p:cNvSpPr>
            <p:nvPr/>
          </p:nvSpPr>
          <p:spPr bwMode="auto">
            <a:xfrm>
              <a:off x="4561" y="3002"/>
              <a:ext cx="112" cy="240"/>
            </a:xfrm>
            <a:custGeom>
              <a:avLst/>
              <a:gdLst>
                <a:gd name="T0" fmla="*/ 112 w 112"/>
                <a:gd name="T1" fmla="*/ 0 h 240"/>
                <a:gd name="T2" fmla="*/ 16 w 112"/>
                <a:gd name="T3" fmla="*/ 96 h 240"/>
                <a:gd name="T4" fmla="*/ 16 w 112"/>
                <a:gd name="T5" fmla="*/ 240 h 240"/>
                <a:gd name="T6" fmla="*/ 0 60000 65536"/>
                <a:gd name="T7" fmla="*/ 0 60000 65536"/>
                <a:gd name="T8" fmla="*/ 0 60000 65536"/>
                <a:gd name="T9" fmla="*/ 0 w 112"/>
                <a:gd name="T10" fmla="*/ 0 h 240"/>
                <a:gd name="T11" fmla="*/ 112 w 112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2" h="240">
                  <a:moveTo>
                    <a:pt x="112" y="0"/>
                  </a:moveTo>
                  <a:cubicBezTo>
                    <a:pt x="72" y="28"/>
                    <a:pt x="32" y="56"/>
                    <a:pt x="16" y="96"/>
                  </a:cubicBezTo>
                  <a:cubicBezTo>
                    <a:pt x="0" y="136"/>
                    <a:pt x="8" y="188"/>
                    <a:pt x="16" y="240"/>
                  </a:cubicBezTo>
                </a:path>
              </a:pathLst>
            </a:custGeom>
            <a:noFill/>
            <a:ln w="28575" cap="sq" cmpd="sng">
              <a:solidFill>
                <a:srgbClr val="66CC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5018" name="Text Box 63"/>
            <p:cNvSpPr txBox="1">
              <a:spLocks noChangeArrowheads="1"/>
            </p:cNvSpPr>
            <p:nvPr/>
          </p:nvSpPr>
          <p:spPr bwMode="auto">
            <a:xfrm>
              <a:off x="545" y="2954"/>
              <a:ext cx="3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en-US" sz="2400">
                  <a:solidFill>
                    <a:srgbClr val="66CCFF"/>
                  </a:solidFill>
                  <a:latin typeface="Symbol" panose="05050102010706020507" pitchFamily="18" charset="2"/>
                </a:rPr>
                <a:t>a</a:t>
              </a:r>
              <a:endParaRPr kumimoji="0" lang="en-US" altLang="he-IL" sz="2400">
                <a:solidFill>
                  <a:schemeClr val="tx1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85019" name="Text Box 64"/>
            <p:cNvSpPr txBox="1">
              <a:spLocks noChangeArrowheads="1"/>
            </p:cNvSpPr>
            <p:nvPr/>
          </p:nvSpPr>
          <p:spPr bwMode="auto">
            <a:xfrm>
              <a:off x="4529" y="3002"/>
              <a:ext cx="3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he-IL" sz="2400">
                  <a:solidFill>
                    <a:srgbClr val="66CCFF"/>
                  </a:solidFill>
                  <a:latin typeface="Symbol" panose="05050102010706020507" pitchFamily="18" charset="2"/>
                </a:rPr>
                <a:t>b</a:t>
              </a:r>
              <a:endParaRPr kumimoji="0" lang="en-US" altLang="he-IL" sz="2400">
                <a:solidFill>
                  <a:schemeClr val="tx1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85020" name="Line 65"/>
            <p:cNvSpPr>
              <a:spLocks noChangeShapeType="1"/>
            </p:cNvSpPr>
            <p:nvPr/>
          </p:nvSpPr>
          <p:spPr bwMode="auto">
            <a:xfrm flipV="1">
              <a:off x="3556" y="3184"/>
              <a:ext cx="1335" cy="16"/>
            </a:xfrm>
            <a:prstGeom prst="line">
              <a:avLst/>
            </a:prstGeom>
            <a:noFill/>
            <a:ln w="28575" cap="sq">
              <a:solidFill>
                <a:srgbClr val="66CC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5021" name="Line 66"/>
            <p:cNvSpPr>
              <a:spLocks noChangeShapeType="1"/>
            </p:cNvSpPr>
            <p:nvPr/>
          </p:nvSpPr>
          <p:spPr bwMode="auto">
            <a:xfrm>
              <a:off x="2264" y="3195"/>
              <a:ext cx="1148" cy="3"/>
            </a:xfrm>
            <a:prstGeom prst="line">
              <a:avLst/>
            </a:prstGeom>
            <a:noFill/>
            <a:ln w="28575" cap="sq">
              <a:solidFill>
                <a:srgbClr val="66CC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85022" name="Text Box 67"/>
            <p:cNvSpPr txBox="1">
              <a:spLocks noChangeArrowheads="1"/>
            </p:cNvSpPr>
            <p:nvPr/>
          </p:nvSpPr>
          <p:spPr bwMode="auto">
            <a:xfrm>
              <a:off x="297" y="3208"/>
              <a:ext cx="38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 rtl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he-IL" sz="2000" b="1">
                  <a:solidFill>
                    <a:srgbClr val="0033CC"/>
                  </a:solidFill>
                  <a:latin typeface="Comic Sans MS" panose="030F0702030302020204" pitchFamily="66" charset="0"/>
                </a:rPr>
                <a:t>Cop</a:t>
              </a:r>
              <a:endParaRPr kumimoji="0" lang="en-US" altLang="he-IL" sz="18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85023" name="Text Box 68"/>
            <p:cNvSpPr txBox="1">
              <a:spLocks noChangeArrowheads="1"/>
            </p:cNvSpPr>
            <p:nvPr/>
          </p:nvSpPr>
          <p:spPr bwMode="auto">
            <a:xfrm>
              <a:off x="4775" y="3262"/>
              <a:ext cx="38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 rtl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he-IL" sz="2000" b="1">
                  <a:solidFill>
                    <a:srgbClr val="0033CC"/>
                  </a:solidFill>
                  <a:latin typeface="Comic Sans MS" panose="030F0702030302020204" pitchFamily="66" charset="0"/>
                </a:rPr>
                <a:t>Cop</a:t>
              </a:r>
              <a:endParaRPr kumimoji="0" lang="en-US" altLang="he-IL" sz="18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85024" name="Line 69"/>
            <p:cNvSpPr>
              <a:spLocks noChangeShapeType="1"/>
            </p:cNvSpPr>
            <p:nvPr/>
          </p:nvSpPr>
          <p:spPr bwMode="auto">
            <a:xfrm flipV="1">
              <a:off x="482" y="2533"/>
              <a:ext cx="723" cy="62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85025" name="Line 70"/>
            <p:cNvSpPr>
              <a:spLocks noChangeShapeType="1"/>
            </p:cNvSpPr>
            <p:nvPr/>
          </p:nvSpPr>
          <p:spPr bwMode="auto">
            <a:xfrm>
              <a:off x="4062" y="2986"/>
              <a:ext cx="875" cy="223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85026" name="Text Box 71"/>
            <p:cNvSpPr txBox="1">
              <a:spLocks noChangeArrowheads="1"/>
            </p:cNvSpPr>
            <p:nvPr/>
          </p:nvSpPr>
          <p:spPr bwMode="auto">
            <a:xfrm>
              <a:off x="981" y="2446"/>
              <a:ext cx="2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 rtl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he-IL" sz="1400" b="1">
                  <a:solidFill>
                    <a:srgbClr val="0033CC"/>
                  </a:solidFill>
                  <a:latin typeface="Comic Sans MS" panose="030F0702030302020204" pitchFamily="66" charset="0"/>
                </a:rPr>
                <a:t>O</a:t>
              </a:r>
              <a:endParaRPr kumimoji="0" lang="en-US" altLang="he-IL" sz="12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85027" name="Text Box 72"/>
            <p:cNvSpPr txBox="1">
              <a:spLocks noChangeArrowheads="1"/>
            </p:cNvSpPr>
            <p:nvPr/>
          </p:nvSpPr>
          <p:spPr bwMode="auto">
            <a:xfrm>
              <a:off x="3863" y="2947"/>
              <a:ext cx="2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3200">
                  <a:solidFill>
                    <a:srgbClr val="003399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800">
                  <a:solidFill>
                    <a:srgbClr val="003399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400">
                  <a:solidFill>
                    <a:srgbClr val="003399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990099"/>
                </a:buClr>
                <a:buFont typeface="Wingdings" panose="05000000000000000000" pitchFamily="2" charset="2"/>
                <a:buChar char="§"/>
                <a:defRPr kumimoji="1" sz="2000">
                  <a:solidFill>
                    <a:srgbClr val="003399"/>
                  </a:solidFill>
                  <a:latin typeface="Tahoma" panose="020B0604030504040204" pitchFamily="34" charset="0"/>
                </a:defRPr>
              </a:lvl9pPr>
            </a:lstStyle>
            <a:p>
              <a:pPr rtl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he-IL" sz="1400" b="1">
                  <a:solidFill>
                    <a:srgbClr val="0033CC"/>
                  </a:solidFill>
                  <a:latin typeface="Comic Sans MS" panose="030F0702030302020204" pitchFamily="66" charset="0"/>
                </a:rPr>
                <a:t>O</a:t>
              </a:r>
              <a:endParaRPr kumimoji="0" lang="en-US" altLang="he-IL" sz="1200">
                <a:solidFill>
                  <a:schemeClr val="tx1"/>
                </a:solidFill>
                <a:latin typeface="Times New Roman (Hebrew)" panose="02020603050405020304" pitchFamily="18" charset="0"/>
              </a:endParaRPr>
            </a:p>
          </p:txBody>
        </p:sp>
        <p:sp>
          <p:nvSpPr>
            <p:cNvPr id="85028" name="Line 73"/>
            <p:cNvSpPr>
              <a:spLocks noChangeShapeType="1"/>
            </p:cNvSpPr>
            <p:nvPr/>
          </p:nvSpPr>
          <p:spPr bwMode="auto">
            <a:xfrm>
              <a:off x="4067" y="2909"/>
              <a:ext cx="65" cy="2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85029" name="Line 74"/>
            <p:cNvSpPr>
              <a:spLocks noChangeShapeType="1"/>
            </p:cNvSpPr>
            <p:nvPr/>
          </p:nvSpPr>
          <p:spPr bwMode="auto">
            <a:xfrm>
              <a:off x="4132" y="2933"/>
              <a:ext cx="18" cy="7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85030" name="Line 75"/>
            <p:cNvSpPr>
              <a:spLocks noChangeShapeType="1"/>
            </p:cNvSpPr>
            <p:nvPr/>
          </p:nvSpPr>
          <p:spPr bwMode="auto">
            <a:xfrm>
              <a:off x="1123" y="2592"/>
              <a:ext cx="88" cy="53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  <p:sp>
          <p:nvSpPr>
            <p:cNvPr id="85031" name="Line 76"/>
            <p:cNvSpPr>
              <a:spLocks noChangeShapeType="1"/>
            </p:cNvSpPr>
            <p:nvPr/>
          </p:nvSpPr>
          <p:spPr bwMode="auto">
            <a:xfrm flipV="1">
              <a:off x="1205" y="2586"/>
              <a:ext cx="59" cy="5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4998" name="TextBox 37"/>
          <p:cNvSpPr txBox="1">
            <a:spLocks noChangeArrowheads="1"/>
          </p:cNvSpPr>
          <p:nvPr/>
        </p:nvSpPr>
        <p:spPr bwMode="auto">
          <a:xfrm>
            <a:off x="2057400" y="5486400"/>
            <a:ext cx="48942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he-IL" sz="2400" dirty="0">
                <a:solidFill>
                  <a:schemeClr val="tx1"/>
                </a:solidFill>
                <a:latin typeface="Times New Roman (Hebrew)" panose="02020603050405020304" pitchFamily="18" charset="0"/>
              </a:rPr>
              <a:t>Possible to use trigonometry but </a:t>
            </a:r>
            <a:r>
              <a:rPr kumimoji="0" lang="en-US" altLang="he-IL" sz="2400" dirty="0" smtClean="0">
                <a:solidFill>
                  <a:schemeClr val="tx1"/>
                </a:solidFill>
                <a:latin typeface="Times New Roman (Hebrew)" panose="02020603050405020304" pitchFamily="18" charset="0"/>
              </a:rPr>
              <a:t> projective geometry is nicer &amp; easier</a:t>
            </a:r>
            <a:endParaRPr kumimoji="0" lang="en-US" altLang="he-IL" sz="2400" dirty="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  <p:sp>
        <p:nvSpPr>
          <p:cNvPr id="84999" name="Rounded Rectangle 39"/>
          <p:cNvSpPr>
            <a:spLocks noChangeArrowheads="1"/>
          </p:cNvSpPr>
          <p:nvPr/>
        </p:nvSpPr>
        <p:spPr bwMode="auto">
          <a:xfrm>
            <a:off x="2112168" y="5500178"/>
            <a:ext cx="5097463" cy="855662"/>
          </a:xfrm>
          <a:prstGeom prst="roundRect">
            <a:avLst>
              <a:gd name="adj" fmla="val 16667"/>
            </a:avLst>
          </a:prstGeom>
          <a:solidFill>
            <a:schemeClr val="accent1">
              <a:alpha val="20000"/>
            </a:schemeClr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3200">
                <a:solidFill>
                  <a:srgbClr val="003399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800">
                <a:solidFill>
                  <a:srgbClr val="003399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400">
                <a:solidFill>
                  <a:srgbClr val="003399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Font typeface="Wingdings" panose="05000000000000000000" pitchFamily="2" charset="2"/>
              <a:buChar char="§"/>
              <a:defRPr kumimoji="1" sz="2000">
                <a:solidFill>
                  <a:srgbClr val="003399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he-IL" altLang="he-IL" sz="2400">
              <a:solidFill>
                <a:schemeClr val="tx1"/>
              </a:solidFill>
              <a:latin typeface="Times New Roman (Hebrew)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61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8" grpId="0"/>
      <p:bldP spid="8499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799FE71-7AD3-4A29-95DD-175BB36EBB8E}" type="slidenum">
              <a:rPr lang="he-IL" altLang="en-US" smtClean="0"/>
              <a:pPr/>
              <a:t>49</a:t>
            </a:fld>
            <a:endParaRPr lang="en-US" altLang="en-US" smtClean="0"/>
          </a:p>
        </p:txBody>
      </p:sp>
      <p:sp>
        <p:nvSpPr>
          <p:cNvPr id="51203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5120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Triangulation</a:t>
            </a:r>
          </a:p>
        </p:txBody>
      </p:sp>
      <p:sp>
        <p:nvSpPr>
          <p:cNvPr id="51205" name="Text Box 1039"/>
          <p:cNvSpPr txBox="1">
            <a:spLocks noChangeArrowheads="1"/>
          </p:cNvSpPr>
          <p:nvPr/>
        </p:nvSpPr>
        <p:spPr bwMode="auto">
          <a:xfrm>
            <a:off x="6738938" y="5795963"/>
            <a:ext cx="184150" cy="3667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 altLang="he-IL" sz="1800">
              <a:latin typeface="Times New Roman (Hebrew)" pitchFamily="18" charset="0"/>
            </a:endParaRPr>
          </a:p>
        </p:txBody>
      </p:sp>
      <p:grpSp>
        <p:nvGrpSpPr>
          <p:cNvPr id="51206" name="Group 1074"/>
          <p:cNvGrpSpPr>
            <a:grpSpLocks/>
          </p:cNvGrpSpPr>
          <p:nvPr/>
        </p:nvGrpSpPr>
        <p:grpSpPr bwMode="auto">
          <a:xfrm>
            <a:off x="3152775" y="3175000"/>
            <a:ext cx="4694238" cy="2725738"/>
            <a:chOff x="1986" y="2000"/>
            <a:chExt cx="2957" cy="1717"/>
          </a:xfrm>
        </p:grpSpPr>
        <p:sp>
          <p:nvSpPr>
            <p:cNvPr id="51210" name="Rectangle 1028" descr="Recycled paper"/>
            <p:cNvSpPr>
              <a:spLocks noChangeArrowheads="1"/>
            </p:cNvSpPr>
            <p:nvPr/>
          </p:nvSpPr>
          <p:spPr bwMode="auto">
            <a:xfrm rot="5400000">
              <a:off x="2421" y="2698"/>
              <a:ext cx="981" cy="591"/>
            </a:xfrm>
            <a:prstGeom prst="parallelogram">
              <a:avLst>
                <a:gd name="adj" fmla="val 41497"/>
              </a:avLst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342900" indent="-342900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Char char="z"/>
              </a:pPr>
              <a:endParaRPr kumimoji="1" lang="en-US" altLang="en-US" sz="3200">
                <a:solidFill>
                  <a:srgbClr val="003399"/>
                </a:solidFill>
                <a:latin typeface="Tahoma" pitchFamily="34" charset="0"/>
              </a:endParaRPr>
            </a:p>
          </p:txBody>
        </p:sp>
        <p:sp>
          <p:nvSpPr>
            <p:cNvPr id="51211" name="AutoShape 1029" descr="Recycled paper"/>
            <p:cNvSpPr>
              <a:spLocks noChangeArrowheads="1"/>
            </p:cNvSpPr>
            <p:nvPr/>
          </p:nvSpPr>
          <p:spPr bwMode="auto">
            <a:xfrm rot="16200000" flipH="1">
              <a:off x="3681" y="2811"/>
              <a:ext cx="852" cy="616"/>
            </a:xfrm>
            <a:prstGeom prst="parallelogram">
              <a:avLst>
                <a:gd name="adj" fmla="val 34578"/>
              </a:avLst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None/>
              </a:pPr>
              <a:endParaRPr kumimoji="1" lang="en-US" altLang="en-US">
                <a:latin typeface="Tahoma" pitchFamily="34" charset="0"/>
              </a:endParaRPr>
            </a:p>
          </p:txBody>
        </p:sp>
        <p:sp>
          <p:nvSpPr>
            <p:cNvPr id="51212" name="Line 1030"/>
            <p:cNvSpPr>
              <a:spLocks noChangeShapeType="1"/>
            </p:cNvSpPr>
            <p:nvPr/>
          </p:nvSpPr>
          <p:spPr bwMode="auto">
            <a:xfrm flipV="1">
              <a:off x="2296" y="3041"/>
              <a:ext cx="591" cy="38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3" name="Line 1031"/>
            <p:cNvSpPr>
              <a:spLocks noChangeShapeType="1"/>
            </p:cNvSpPr>
            <p:nvPr/>
          </p:nvSpPr>
          <p:spPr bwMode="auto">
            <a:xfrm flipV="1">
              <a:off x="3207" y="2250"/>
              <a:ext cx="740" cy="53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4" name="Line 1032"/>
            <p:cNvSpPr>
              <a:spLocks noChangeShapeType="1"/>
            </p:cNvSpPr>
            <p:nvPr/>
          </p:nvSpPr>
          <p:spPr bwMode="auto">
            <a:xfrm>
              <a:off x="3207" y="2155"/>
              <a:ext cx="740" cy="69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5" name="Line 1033"/>
            <p:cNvSpPr>
              <a:spLocks noChangeShapeType="1"/>
            </p:cNvSpPr>
            <p:nvPr/>
          </p:nvSpPr>
          <p:spPr bwMode="auto">
            <a:xfrm flipH="1" flipV="1">
              <a:off x="4193" y="3073"/>
              <a:ext cx="419" cy="411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6" name="Oval 1034"/>
            <p:cNvSpPr>
              <a:spLocks noChangeArrowheads="1"/>
            </p:cNvSpPr>
            <p:nvPr/>
          </p:nvSpPr>
          <p:spPr bwMode="auto">
            <a:xfrm>
              <a:off x="2863" y="3041"/>
              <a:ext cx="24" cy="3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1217" name="Oval 1035"/>
            <p:cNvSpPr>
              <a:spLocks noChangeArrowheads="1"/>
            </p:cNvSpPr>
            <p:nvPr/>
          </p:nvSpPr>
          <p:spPr bwMode="auto">
            <a:xfrm>
              <a:off x="4168" y="3041"/>
              <a:ext cx="25" cy="3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1218" name="Oval 1036"/>
            <p:cNvSpPr>
              <a:spLocks noChangeArrowheads="1"/>
            </p:cNvSpPr>
            <p:nvPr/>
          </p:nvSpPr>
          <p:spPr bwMode="auto">
            <a:xfrm>
              <a:off x="3577" y="2503"/>
              <a:ext cx="25" cy="3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1219" name="Text Box 1037"/>
            <p:cNvSpPr txBox="1">
              <a:spLocks noChangeArrowheads="1"/>
            </p:cNvSpPr>
            <p:nvPr/>
          </p:nvSpPr>
          <p:spPr bwMode="auto">
            <a:xfrm>
              <a:off x="3681" y="2440"/>
              <a:ext cx="840" cy="23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altLang="he-IL" sz="1800">
                  <a:latin typeface="Times New Roman (Hebrew)" pitchFamily="18" charset="0"/>
                </a:rPr>
                <a:t>Object Point</a:t>
              </a:r>
            </a:p>
          </p:txBody>
        </p:sp>
        <p:sp>
          <p:nvSpPr>
            <p:cNvPr id="51220" name="Line 1040"/>
            <p:cNvSpPr>
              <a:spLocks noChangeShapeType="1"/>
            </p:cNvSpPr>
            <p:nvPr/>
          </p:nvSpPr>
          <p:spPr bwMode="auto">
            <a:xfrm flipV="1">
              <a:off x="2302" y="3450"/>
              <a:ext cx="869" cy="2"/>
            </a:xfrm>
            <a:prstGeom prst="line">
              <a:avLst/>
            </a:prstGeom>
            <a:noFill/>
            <a:ln w="28575" cap="sq">
              <a:solidFill>
                <a:srgbClr val="66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21" name="Line 1041"/>
            <p:cNvSpPr>
              <a:spLocks noChangeShapeType="1"/>
            </p:cNvSpPr>
            <p:nvPr/>
          </p:nvSpPr>
          <p:spPr bwMode="auto">
            <a:xfrm flipV="1">
              <a:off x="3872" y="3446"/>
              <a:ext cx="685" cy="10"/>
            </a:xfrm>
            <a:prstGeom prst="line">
              <a:avLst/>
            </a:prstGeom>
            <a:noFill/>
            <a:ln w="28575" cap="sq">
              <a:solidFill>
                <a:srgbClr val="66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22" name="Line 1042"/>
            <p:cNvSpPr>
              <a:spLocks noChangeShapeType="1"/>
            </p:cNvSpPr>
            <p:nvPr/>
          </p:nvSpPr>
          <p:spPr bwMode="auto">
            <a:xfrm>
              <a:off x="3209" y="3453"/>
              <a:ext cx="589" cy="2"/>
            </a:xfrm>
            <a:prstGeom prst="line">
              <a:avLst/>
            </a:prstGeom>
            <a:noFill/>
            <a:ln w="28575" cap="sq">
              <a:solidFill>
                <a:srgbClr val="66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23" name="Text Box 1043"/>
            <p:cNvSpPr txBox="1">
              <a:spLocks noChangeArrowheads="1"/>
            </p:cNvSpPr>
            <p:nvPr/>
          </p:nvSpPr>
          <p:spPr bwMode="auto">
            <a:xfrm>
              <a:off x="1986" y="3443"/>
              <a:ext cx="385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rtl="1"/>
              <a:r>
                <a:rPr lang="en-US" altLang="he-IL" sz="2000" b="1">
                  <a:solidFill>
                    <a:srgbClr val="FF0000"/>
                  </a:solidFill>
                  <a:latin typeface="Comic Sans MS" pitchFamily="66" charset="0"/>
                </a:rPr>
                <a:t>Cop</a:t>
              </a:r>
              <a:endParaRPr lang="en-US" altLang="he-IL" sz="1800">
                <a:solidFill>
                  <a:srgbClr val="FF0000"/>
                </a:solidFill>
                <a:latin typeface="Times New Roman (Hebrew)" pitchFamily="18" charset="0"/>
              </a:endParaRPr>
            </a:p>
          </p:txBody>
        </p:sp>
        <p:sp>
          <p:nvSpPr>
            <p:cNvPr id="51224" name="Text Box 1044"/>
            <p:cNvSpPr txBox="1">
              <a:spLocks noChangeArrowheads="1"/>
            </p:cNvSpPr>
            <p:nvPr/>
          </p:nvSpPr>
          <p:spPr bwMode="auto">
            <a:xfrm>
              <a:off x="4558" y="3467"/>
              <a:ext cx="385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rtl="1"/>
              <a:r>
                <a:rPr lang="en-US" altLang="he-IL" sz="2000" b="1">
                  <a:solidFill>
                    <a:srgbClr val="008000"/>
                  </a:solidFill>
                  <a:latin typeface="Comic Sans MS" pitchFamily="66" charset="0"/>
                </a:rPr>
                <a:t>Cop</a:t>
              </a:r>
              <a:endParaRPr lang="en-US" altLang="he-IL" sz="1800">
                <a:solidFill>
                  <a:srgbClr val="008000"/>
                </a:solidFill>
                <a:latin typeface="Times New Roman (Hebrew)" pitchFamily="18" charset="0"/>
              </a:endParaRPr>
            </a:p>
          </p:txBody>
        </p:sp>
        <p:sp>
          <p:nvSpPr>
            <p:cNvPr id="51225" name="Line 1045"/>
            <p:cNvSpPr>
              <a:spLocks noChangeShapeType="1"/>
            </p:cNvSpPr>
            <p:nvPr/>
          </p:nvSpPr>
          <p:spPr bwMode="auto">
            <a:xfrm flipV="1">
              <a:off x="2294" y="3017"/>
              <a:ext cx="371" cy="41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6" name="Line 1046"/>
            <p:cNvSpPr>
              <a:spLocks noChangeShapeType="1"/>
            </p:cNvSpPr>
            <p:nvPr/>
          </p:nvSpPr>
          <p:spPr bwMode="auto">
            <a:xfrm>
              <a:off x="4132" y="3315"/>
              <a:ext cx="449" cy="147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27" name="Text Box 1047"/>
            <p:cNvSpPr txBox="1">
              <a:spLocks noChangeArrowheads="1"/>
            </p:cNvSpPr>
            <p:nvPr/>
          </p:nvSpPr>
          <p:spPr bwMode="auto">
            <a:xfrm>
              <a:off x="2545" y="2959"/>
              <a:ext cx="205" cy="19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rtl="1"/>
              <a:r>
                <a:rPr lang="en-US" altLang="he-IL" sz="1400" b="1">
                  <a:solidFill>
                    <a:srgbClr val="0033CC"/>
                  </a:solidFill>
                  <a:latin typeface="Comic Sans MS" pitchFamily="66" charset="0"/>
                </a:rPr>
                <a:t>O</a:t>
              </a:r>
              <a:endParaRPr lang="en-US" altLang="he-IL" sz="1200">
                <a:latin typeface="Times New Roman (Hebrew)" pitchFamily="18" charset="0"/>
              </a:endParaRPr>
            </a:p>
          </p:txBody>
        </p:sp>
        <p:sp>
          <p:nvSpPr>
            <p:cNvPr id="51228" name="Text Box 1048"/>
            <p:cNvSpPr txBox="1">
              <a:spLocks noChangeArrowheads="1"/>
            </p:cNvSpPr>
            <p:nvPr/>
          </p:nvSpPr>
          <p:spPr bwMode="auto">
            <a:xfrm>
              <a:off x="4024" y="3289"/>
              <a:ext cx="205" cy="19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rtl="1"/>
              <a:r>
                <a:rPr lang="en-US" altLang="he-IL" sz="1400" b="1">
                  <a:solidFill>
                    <a:srgbClr val="0033CC"/>
                  </a:solidFill>
                  <a:latin typeface="Comic Sans MS" pitchFamily="66" charset="0"/>
                </a:rPr>
                <a:t>O</a:t>
              </a:r>
              <a:endParaRPr lang="en-US" altLang="he-IL" sz="1200">
                <a:latin typeface="Times New Roman (Hebrew)" pitchFamily="18" charset="0"/>
              </a:endParaRPr>
            </a:p>
          </p:txBody>
        </p:sp>
        <p:sp>
          <p:nvSpPr>
            <p:cNvPr id="51229" name="Line 1049"/>
            <p:cNvSpPr>
              <a:spLocks noChangeShapeType="1"/>
            </p:cNvSpPr>
            <p:nvPr/>
          </p:nvSpPr>
          <p:spPr bwMode="auto">
            <a:xfrm>
              <a:off x="4134" y="3264"/>
              <a:ext cx="34" cy="1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0" name="Line 1050"/>
            <p:cNvSpPr>
              <a:spLocks noChangeShapeType="1"/>
            </p:cNvSpPr>
            <p:nvPr/>
          </p:nvSpPr>
          <p:spPr bwMode="auto">
            <a:xfrm>
              <a:off x="4168" y="3280"/>
              <a:ext cx="9" cy="4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1" name="Line 1051"/>
            <p:cNvSpPr>
              <a:spLocks noChangeShapeType="1"/>
            </p:cNvSpPr>
            <p:nvPr/>
          </p:nvSpPr>
          <p:spPr bwMode="auto">
            <a:xfrm>
              <a:off x="2623" y="3055"/>
              <a:ext cx="46" cy="3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2" name="Line 1052"/>
            <p:cNvSpPr>
              <a:spLocks noChangeShapeType="1"/>
            </p:cNvSpPr>
            <p:nvPr/>
          </p:nvSpPr>
          <p:spPr bwMode="auto">
            <a:xfrm flipV="1">
              <a:off x="2665" y="3051"/>
              <a:ext cx="31" cy="3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33" name="Text Box 1054"/>
            <p:cNvSpPr txBox="1">
              <a:spLocks noChangeArrowheads="1"/>
            </p:cNvSpPr>
            <p:nvPr/>
          </p:nvSpPr>
          <p:spPr bwMode="auto">
            <a:xfrm>
              <a:off x="2286" y="3038"/>
              <a:ext cx="411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srgbClr val="FF0000"/>
                  </a:solidFill>
                  <a:latin typeface="Times New Roman (Hebrew)" pitchFamily="18" charset="0"/>
                </a:rPr>
                <a:t>f</a:t>
              </a:r>
              <a:endParaRPr lang="en-GB" i="1">
                <a:solidFill>
                  <a:srgbClr val="FF0000"/>
                </a:solidFill>
                <a:latin typeface="Times New Roman (Hebrew)" pitchFamily="18" charset="0"/>
              </a:endParaRPr>
            </a:p>
          </p:txBody>
        </p:sp>
        <p:sp>
          <p:nvSpPr>
            <p:cNvPr id="51234" name="Oval 1055"/>
            <p:cNvSpPr>
              <a:spLocks noChangeArrowheads="1"/>
            </p:cNvSpPr>
            <p:nvPr/>
          </p:nvSpPr>
          <p:spPr bwMode="auto">
            <a:xfrm>
              <a:off x="2278" y="3407"/>
              <a:ext cx="35" cy="55"/>
            </a:xfrm>
            <a:prstGeom prst="ellipse">
              <a:avLst/>
            </a:prstGeom>
            <a:solidFill>
              <a:srgbClr val="00CCFF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1235" name="Oval 1056"/>
            <p:cNvSpPr>
              <a:spLocks noChangeArrowheads="1"/>
            </p:cNvSpPr>
            <p:nvPr/>
          </p:nvSpPr>
          <p:spPr bwMode="auto">
            <a:xfrm>
              <a:off x="4572" y="3444"/>
              <a:ext cx="35" cy="55"/>
            </a:xfrm>
            <a:prstGeom prst="ellipse">
              <a:avLst/>
            </a:prstGeom>
            <a:solidFill>
              <a:srgbClr val="00CCFF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1236" name="Text Box 1057"/>
            <p:cNvSpPr txBox="1">
              <a:spLocks noChangeArrowheads="1"/>
            </p:cNvSpPr>
            <p:nvPr/>
          </p:nvSpPr>
          <p:spPr bwMode="auto">
            <a:xfrm>
              <a:off x="2808" y="2994"/>
              <a:ext cx="288" cy="23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Times New Roman (Hebrew)" pitchFamily="18" charset="0"/>
                </a:rPr>
                <a:t>p</a:t>
              </a:r>
              <a:endParaRPr lang="en-GB" sz="1800">
                <a:solidFill>
                  <a:srgbClr val="FF0000"/>
                </a:solidFill>
                <a:latin typeface="Times New Roman (Hebrew)" pitchFamily="18" charset="0"/>
              </a:endParaRPr>
            </a:p>
          </p:txBody>
        </p:sp>
        <p:sp>
          <p:nvSpPr>
            <p:cNvPr id="51237" name="Text Box 1068"/>
            <p:cNvSpPr txBox="1">
              <a:spLocks noChangeArrowheads="1"/>
            </p:cNvSpPr>
            <p:nvPr/>
          </p:nvSpPr>
          <p:spPr bwMode="auto">
            <a:xfrm>
              <a:off x="4098" y="3024"/>
              <a:ext cx="288" cy="23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Times New Roman (Hebrew)" pitchFamily="18" charset="0"/>
                </a:rPr>
                <a:t>q</a:t>
              </a:r>
              <a:endParaRPr lang="en-GB" sz="1800">
                <a:solidFill>
                  <a:srgbClr val="FF0000"/>
                </a:solidFill>
                <a:latin typeface="Times New Roman (Hebrew)" pitchFamily="18" charset="0"/>
              </a:endParaRPr>
            </a:p>
          </p:txBody>
        </p:sp>
        <p:sp>
          <p:nvSpPr>
            <p:cNvPr id="51238" name="Text Box 1070"/>
            <p:cNvSpPr txBox="1">
              <a:spLocks noChangeArrowheads="1"/>
            </p:cNvSpPr>
            <p:nvPr/>
          </p:nvSpPr>
          <p:spPr bwMode="auto">
            <a:xfrm>
              <a:off x="3846" y="2036"/>
              <a:ext cx="414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GB" sz="2000">
                  <a:solidFill>
                    <a:srgbClr val="008000"/>
                  </a:solidFill>
                  <a:latin typeface="Tahoma" pitchFamily="34" charset="0"/>
                </a:rPr>
                <a:t>P(</a:t>
              </a:r>
              <a:r>
                <a:rPr kumimoji="1" lang="en-GB" sz="200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rPr>
                <a:t>)</a:t>
              </a:r>
            </a:p>
          </p:txBody>
        </p:sp>
        <p:sp>
          <p:nvSpPr>
            <p:cNvPr id="51239" name="Text Box 1071"/>
            <p:cNvSpPr txBox="1">
              <a:spLocks noChangeArrowheads="1"/>
            </p:cNvSpPr>
            <p:nvPr/>
          </p:nvSpPr>
          <p:spPr bwMode="auto">
            <a:xfrm>
              <a:off x="2970" y="2000"/>
              <a:ext cx="439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US" sz="2000">
                  <a:solidFill>
                    <a:srgbClr val="008000"/>
                  </a:solidFill>
                  <a:latin typeface="Tahoma" pitchFamily="34" charset="0"/>
                </a:rPr>
                <a:t>Q</a:t>
              </a:r>
              <a:r>
                <a:rPr kumimoji="1" lang="en-GB" sz="2000">
                  <a:solidFill>
                    <a:srgbClr val="008000"/>
                  </a:solidFill>
                  <a:latin typeface="Tahoma" pitchFamily="34" charset="0"/>
                </a:rPr>
                <a:t>(</a:t>
              </a:r>
              <a:r>
                <a:rPr kumimoji="1" lang="en-GB" sz="200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rPr>
                <a:t>)</a:t>
              </a:r>
            </a:p>
          </p:txBody>
        </p:sp>
        <p:sp>
          <p:nvSpPr>
            <p:cNvPr id="51240" name="Text Box 1072"/>
            <p:cNvSpPr txBox="1">
              <a:spLocks noChangeArrowheads="1"/>
            </p:cNvSpPr>
            <p:nvPr/>
          </p:nvSpPr>
          <p:spPr bwMode="auto">
            <a:xfrm>
              <a:off x="3456" y="2593"/>
              <a:ext cx="204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GB" sz="2000">
                  <a:solidFill>
                    <a:srgbClr val="008000"/>
                  </a:solidFill>
                  <a:latin typeface="Tahoma" pitchFamily="34" charset="0"/>
                </a:rPr>
                <a:t>P</a:t>
              </a:r>
              <a:endParaRPr kumimoji="1" lang="en-GB" sz="2000">
                <a:solidFill>
                  <a:srgbClr val="008000"/>
                </a:solidFill>
                <a:latin typeface="Tahoma" pitchFamily="34" charset="0"/>
                <a:sym typeface="Symbol" pitchFamily="18" charset="2"/>
              </a:endParaRPr>
            </a:p>
          </p:txBody>
        </p:sp>
      </p:grpSp>
      <p:sp>
        <p:nvSpPr>
          <p:cNvPr id="51207" name="Rectangle 1073"/>
          <p:cNvSpPr>
            <a:spLocks noChangeArrowheads="1"/>
          </p:cNvSpPr>
          <p:nvPr/>
        </p:nvSpPr>
        <p:spPr bwMode="auto">
          <a:xfrm>
            <a:off x="360363" y="1849438"/>
            <a:ext cx="8178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Clr>
                <a:srgbClr val="990099"/>
              </a:buClr>
              <a:buFont typeface="Wingdings" pitchFamily="2" charset="2"/>
              <a:buChar char="§"/>
            </a:pPr>
            <a:r>
              <a:rPr kumimoji="1" lang="en-US" altLang="he-IL" sz="3200" dirty="0">
                <a:solidFill>
                  <a:srgbClr val="003399"/>
                </a:solidFill>
                <a:latin typeface="Tahoma" pitchFamily="34" charset="0"/>
              </a:rPr>
              <a:t> We are looking for</a:t>
            </a:r>
            <a:r>
              <a:rPr kumimoji="1" lang="en-US" altLang="he-IL" sz="3200" dirty="0">
                <a:solidFill>
                  <a:srgbClr val="008000"/>
                </a:solidFill>
                <a:latin typeface="Tahoma" pitchFamily="34" charset="0"/>
              </a:rPr>
              <a:t> </a:t>
            </a:r>
            <a:r>
              <a:rPr kumimoji="1" lang="en-US" altLang="he-IL" sz="3200" i="1" dirty="0">
                <a:solidFill>
                  <a:srgbClr val="008000"/>
                </a:solidFill>
                <a:latin typeface="Tahoma" pitchFamily="34" charset="0"/>
              </a:rPr>
              <a:t>P</a:t>
            </a:r>
            <a:r>
              <a:rPr kumimoji="1" lang="en-US" altLang="he-IL" sz="3200" dirty="0">
                <a:solidFill>
                  <a:srgbClr val="003399"/>
                </a:solidFill>
                <a:latin typeface="Tahoma" pitchFamily="34" charset="0"/>
              </a:rPr>
              <a:t> such that:</a:t>
            </a:r>
          </a:p>
          <a:p>
            <a:r>
              <a:rPr kumimoji="1" lang="en-US" altLang="he-IL" sz="3200" dirty="0">
                <a:solidFill>
                  <a:srgbClr val="008000"/>
                </a:solidFill>
                <a:latin typeface="Tahoma" pitchFamily="34" charset="0"/>
              </a:rPr>
              <a:t>   </a:t>
            </a:r>
            <a:r>
              <a:rPr kumimoji="1" lang="en-US" altLang="he-IL" sz="3200" i="1" dirty="0" smtClean="0">
                <a:solidFill>
                  <a:srgbClr val="008000"/>
                </a:solidFill>
                <a:latin typeface="Tahoma" pitchFamily="34" charset="0"/>
              </a:rPr>
              <a:t>       </a:t>
            </a:r>
            <a:r>
              <a:rPr kumimoji="1" lang="en-US" altLang="he-IL" sz="3200" dirty="0" smtClean="0">
                <a:solidFill>
                  <a:srgbClr val="003399"/>
                </a:solidFill>
                <a:latin typeface="Tahoma" pitchFamily="34" charset="0"/>
              </a:rPr>
              <a:t>     and </a:t>
            </a:r>
            <a:endParaRPr kumimoji="1" lang="en-US" altLang="he-IL" sz="3200" i="1" dirty="0">
              <a:solidFill>
                <a:srgbClr val="008000"/>
              </a:solidFill>
              <a:latin typeface="Tahoma" pitchFamily="34" charset="0"/>
            </a:endParaRPr>
          </a:p>
          <a:p>
            <a:pPr>
              <a:buClr>
                <a:srgbClr val="990099"/>
              </a:buClr>
              <a:buFont typeface="Wingdings" pitchFamily="2" charset="2"/>
              <a:buChar char="§"/>
            </a:pPr>
            <a:r>
              <a:rPr kumimoji="1" lang="en-US" altLang="he-IL" sz="3200" dirty="0">
                <a:solidFill>
                  <a:srgbClr val="008000"/>
                </a:solidFill>
                <a:latin typeface="Tahoma" pitchFamily="34" charset="0"/>
              </a:rPr>
              <a:t> </a:t>
            </a:r>
            <a:r>
              <a:rPr kumimoji="1" lang="en-US" altLang="he-IL" sz="3200" i="1" dirty="0">
                <a:solidFill>
                  <a:srgbClr val="008000"/>
                </a:solidFill>
                <a:latin typeface="Tahoma" pitchFamily="34" charset="0"/>
              </a:rPr>
              <a:t>P</a:t>
            </a:r>
            <a:r>
              <a:rPr kumimoji="1" lang="en-US" altLang="he-IL" sz="3200" dirty="0">
                <a:solidFill>
                  <a:srgbClr val="008000"/>
                </a:solidFill>
                <a:latin typeface="Tahoma" pitchFamily="34" charset="0"/>
              </a:rPr>
              <a:t> </a:t>
            </a:r>
            <a:r>
              <a:rPr kumimoji="1" lang="en-US" altLang="he-IL" sz="3200" dirty="0">
                <a:solidFill>
                  <a:srgbClr val="003399"/>
                </a:solidFill>
                <a:latin typeface="Tahoma" pitchFamily="34" charset="0"/>
              </a:rPr>
              <a:t>is the </a:t>
            </a:r>
            <a:r>
              <a:rPr kumimoji="1" lang="en-US" altLang="he-IL" sz="3200" dirty="0" smtClean="0">
                <a:solidFill>
                  <a:srgbClr val="003399"/>
                </a:solidFill>
                <a:latin typeface="Tahoma" pitchFamily="34" charset="0"/>
              </a:rPr>
              <a:t>intersection</a:t>
            </a:r>
            <a:br>
              <a:rPr kumimoji="1" lang="en-US" altLang="he-IL" sz="3200" dirty="0" smtClean="0">
                <a:solidFill>
                  <a:srgbClr val="003399"/>
                </a:solidFill>
                <a:latin typeface="Tahoma" pitchFamily="34" charset="0"/>
              </a:rPr>
            </a:br>
            <a:r>
              <a:rPr kumimoji="1" lang="en-US" altLang="he-IL" sz="3200" dirty="0" smtClean="0">
                <a:solidFill>
                  <a:srgbClr val="003399"/>
                </a:solidFill>
                <a:latin typeface="Tahoma" pitchFamily="34" charset="0"/>
              </a:rPr>
              <a:t>   of the two lines</a:t>
            </a:r>
            <a:endParaRPr kumimoji="1" lang="en-US" altLang="he-IL" sz="3200" dirty="0">
              <a:solidFill>
                <a:srgbClr val="003399"/>
              </a:solidFill>
              <a:latin typeface="Tahoma" pitchFamily="34" charset="0"/>
            </a:endParaRPr>
          </a:p>
          <a:p>
            <a:r>
              <a:rPr kumimoji="1" lang="en-GB" sz="3200" i="1" dirty="0">
                <a:solidFill>
                  <a:srgbClr val="008000"/>
                </a:solidFill>
                <a:latin typeface="Tahoma" pitchFamily="34" charset="0"/>
              </a:rPr>
              <a:t> </a:t>
            </a:r>
            <a:r>
              <a:rPr kumimoji="1" lang="en-GB" sz="3200" i="1" dirty="0" smtClean="0">
                <a:solidFill>
                  <a:srgbClr val="008000"/>
                </a:solidFill>
                <a:latin typeface="Tahoma" pitchFamily="34" charset="0"/>
              </a:rPr>
              <a:t>  </a:t>
            </a:r>
            <a:r>
              <a:rPr kumimoji="1" lang="en-GB" sz="3200" i="1" dirty="0" smtClean="0">
                <a:solidFill>
                  <a:srgbClr val="008000"/>
                </a:solidFill>
                <a:latin typeface="Tahoma" pitchFamily="34" charset="0"/>
              </a:rPr>
              <a:t>P</a:t>
            </a:r>
            <a:r>
              <a:rPr kumimoji="1" lang="en-GB" sz="3200" i="1" dirty="0">
                <a:solidFill>
                  <a:srgbClr val="008000"/>
                </a:solidFill>
                <a:latin typeface="Tahoma" pitchFamily="34" charset="0"/>
              </a:rPr>
              <a:t>(</a:t>
            </a:r>
            <a:r>
              <a:rPr kumimoji="1" lang="en-GB" sz="3200" i="1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)</a:t>
            </a:r>
            <a:r>
              <a:rPr kumimoji="1" lang="en-US" sz="2000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 </a:t>
            </a:r>
            <a:r>
              <a:rPr kumimoji="1" lang="en-US" sz="3200" dirty="0">
                <a:solidFill>
                  <a:srgbClr val="003399"/>
                </a:solidFill>
                <a:latin typeface="Tahoma" pitchFamily="34" charset="0"/>
                <a:sym typeface="Symbol" pitchFamily="18" charset="2"/>
              </a:rPr>
              <a:t>and</a:t>
            </a:r>
            <a:r>
              <a:rPr kumimoji="1" lang="en-US" sz="2000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 </a:t>
            </a:r>
            <a:r>
              <a:rPr kumimoji="1" lang="en-US" sz="3200" i="1" dirty="0">
                <a:solidFill>
                  <a:srgbClr val="008000"/>
                </a:solidFill>
                <a:latin typeface="Tahoma" pitchFamily="34" charset="0"/>
              </a:rPr>
              <a:t>Q</a:t>
            </a:r>
            <a:r>
              <a:rPr kumimoji="1" lang="en-GB" sz="3200" i="1" dirty="0">
                <a:solidFill>
                  <a:srgbClr val="008000"/>
                </a:solidFill>
                <a:latin typeface="Tahoma" pitchFamily="34" charset="0"/>
              </a:rPr>
              <a:t>(</a:t>
            </a:r>
            <a:r>
              <a:rPr kumimoji="1" lang="en-GB" sz="3200" i="1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</a:t>
            </a:r>
            <a:r>
              <a:rPr kumimoji="1" lang="en-US" sz="3200" i="1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’</a:t>
            </a:r>
            <a:r>
              <a:rPr kumimoji="1" lang="en-GB" sz="3200" i="1" dirty="0" smtClean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)</a:t>
            </a:r>
            <a:endParaRPr kumimoji="1" lang="en-US" altLang="he-IL" sz="3200" i="1" dirty="0">
              <a:solidFill>
                <a:srgbClr val="008000"/>
              </a:solidFill>
              <a:latin typeface="Tahoma" pitchFamily="34" charset="0"/>
              <a:sym typeface="Symbol" pitchFamily="18" charset="2"/>
            </a:endParaRPr>
          </a:p>
        </p:txBody>
      </p:sp>
      <p:sp>
        <p:nvSpPr>
          <p:cNvPr id="408627" name="AutoShape 1075"/>
          <p:cNvSpPr>
            <a:spLocks noChangeArrowheads="1"/>
          </p:cNvSpPr>
          <p:nvPr/>
        </p:nvSpPr>
        <p:spPr bwMode="auto">
          <a:xfrm>
            <a:off x="800101" y="5169274"/>
            <a:ext cx="1773237" cy="946150"/>
          </a:xfrm>
          <a:prstGeom prst="wedgeRectCallout">
            <a:avLst>
              <a:gd name="adj1" fmla="val -6491"/>
              <a:gd name="adj2" fmla="val -138926"/>
            </a:avLst>
          </a:prstGeom>
          <a:solidFill>
            <a:srgbClr val="FFFF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en-US"/>
              <a:t>How to compute?</a:t>
            </a:r>
          </a:p>
        </p:txBody>
      </p:sp>
      <p:sp>
        <p:nvSpPr>
          <p:cNvPr id="408628" name="AutoShape 1076"/>
          <p:cNvSpPr>
            <a:spLocks noChangeArrowheads="1"/>
          </p:cNvSpPr>
          <p:nvPr/>
        </p:nvSpPr>
        <p:spPr bwMode="auto">
          <a:xfrm>
            <a:off x="7172325" y="2860675"/>
            <a:ext cx="1773238" cy="946150"/>
          </a:xfrm>
          <a:prstGeom prst="wedgeRectCallout">
            <a:avLst>
              <a:gd name="adj1" fmla="val -196644"/>
              <a:gd name="adj2" fmla="val -105199"/>
            </a:avLst>
          </a:prstGeom>
          <a:solidFill>
            <a:srgbClr val="FFFF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en-US"/>
              <a:t>How to compute?</a:t>
            </a:r>
          </a:p>
        </p:txBody>
      </p:sp>
      <p:graphicFrame>
        <p:nvGraphicFramePr>
          <p:cNvPr id="87041" name="Object 1053"/>
          <p:cNvGraphicFramePr>
            <a:graphicFrameLocks noChangeAspect="1"/>
          </p:cNvGraphicFramePr>
          <p:nvPr/>
        </p:nvGraphicFramePr>
        <p:xfrm>
          <a:off x="611759" y="2315401"/>
          <a:ext cx="148431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19" name="משוואה" r:id="rId5" imgW="647640" imgH="241200" progId="Equation.3">
                  <p:embed/>
                </p:oleObj>
              </mc:Choice>
              <mc:Fallback>
                <p:oleObj name="משוואה" r:id="rId5" imgW="647640" imgH="241200" progId="Equation.3">
                  <p:embed/>
                  <p:pic>
                    <p:nvPicPr>
                      <p:cNvPr id="0" name="Object 10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759" y="2315401"/>
                        <a:ext cx="1484313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2" name="Object 1053"/>
          <p:cNvGraphicFramePr>
            <a:graphicFrameLocks noChangeAspect="1"/>
          </p:cNvGraphicFramePr>
          <p:nvPr/>
        </p:nvGraphicFramePr>
        <p:xfrm>
          <a:off x="3067685" y="2395411"/>
          <a:ext cx="148431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20" name="משוואה" r:id="rId7" imgW="647640" imgH="241200" progId="Equation.3">
                  <p:embed/>
                </p:oleObj>
              </mc:Choice>
              <mc:Fallback>
                <p:oleObj name="משוואה" r:id="rId7" imgW="647640" imgH="241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685" y="2395411"/>
                        <a:ext cx="1484313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627" grpId="0" animBg="1"/>
      <p:bldP spid="4086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CF88AD8-E780-4168-9DCF-966C89093FB6}" type="slidenum">
              <a:rPr lang="he-IL" altLang="en-US" smtClean="0"/>
              <a:pPr/>
              <a:t>5</a:t>
            </a:fld>
            <a:endParaRPr lang="en-US" altLang="en-US" smtClean="0"/>
          </a:p>
        </p:txBody>
      </p:sp>
      <p:sp>
        <p:nvSpPr>
          <p:cNvPr id="2055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Homogenous Representation: points</a:t>
            </a:r>
          </a:p>
        </p:txBody>
      </p:sp>
      <p:sp>
        <p:nvSpPr>
          <p:cNvPr id="205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smtClean="0"/>
              <a:t> Inhomogeneous coordinates of a point:</a:t>
            </a:r>
          </a:p>
          <a:p>
            <a:endParaRPr lang="en-US" sz="2800" smtClean="0"/>
          </a:p>
          <a:p>
            <a:r>
              <a:rPr lang="en-US" sz="2800" smtClean="0"/>
              <a:t> Homogeneous coordinates of a point :</a:t>
            </a:r>
          </a:p>
          <a:p>
            <a:pPr>
              <a:buFont typeface="Wingdings" pitchFamily="2" charset="2"/>
              <a:buNone/>
            </a:pPr>
            <a:r>
              <a:rPr lang="en-US" sz="2800" smtClean="0"/>
              <a:t>                           where</a:t>
            </a:r>
          </a:p>
          <a:p>
            <a:endParaRPr lang="en-US" sz="2800" smtClean="0"/>
          </a:p>
          <a:p>
            <a:r>
              <a:rPr lang="en-US" sz="2800" smtClean="0"/>
              <a:t> Equivalent points:</a:t>
            </a:r>
          </a:p>
          <a:p>
            <a:endParaRPr lang="en-US" sz="2800" smtClean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1169988" y="3444875"/>
          <a:ext cx="215265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" name="Equation" r:id="rId4" imgW="838080" imgH="228600" progId="Equation.3">
                  <p:embed/>
                </p:oleObj>
              </mc:Choice>
              <mc:Fallback>
                <p:oleObj name="Equation" r:id="rId4" imgW="83808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9988" y="3444875"/>
                        <a:ext cx="2152650" cy="587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4203700" y="4457700"/>
          <a:ext cx="114141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" name="Equation" r:id="rId6" imgW="444240" imgH="203040" progId="Equation.3">
                  <p:embed/>
                </p:oleObj>
              </mc:Choice>
              <mc:Fallback>
                <p:oleObj name="Equation" r:id="rId6" imgW="44424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4457700"/>
                        <a:ext cx="1141413" cy="523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6"/>
          <p:cNvGraphicFramePr>
            <a:graphicFrameLocks noChangeAspect="1"/>
          </p:cNvGraphicFramePr>
          <p:nvPr/>
        </p:nvGraphicFramePr>
        <p:xfrm>
          <a:off x="3802063" y="2376488"/>
          <a:ext cx="1792287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" name="Equation" r:id="rId8" imgW="698400" imgH="228600" progId="Equation.3">
                  <p:embed/>
                </p:oleObj>
              </mc:Choice>
              <mc:Fallback>
                <p:oleObj name="Equation" r:id="rId8" imgW="6984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2063" y="2376488"/>
                        <a:ext cx="1792287" cy="587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7"/>
          <p:cNvGraphicFramePr>
            <a:graphicFrameLocks noChangeAspect="1"/>
          </p:cNvGraphicFramePr>
          <p:nvPr/>
        </p:nvGraphicFramePr>
        <p:xfrm>
          <a:off x="4906963" y="3282950"/>
          <a:ext cx="2282825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5" name="Equation" r:id="rId10" imgW="888840" imgH="393480" progId="Equation.3">
                  <p:embed/>
                </p:oleObj>
              </mc:Choice>
              <mc:Fallback>
                <p:oleObj name="Equation" r:id="rId10" imgW="888840" imgH="3934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6963" y="3282950"/>
                        <a:ext cx="2282825" cy="1011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4225F4C-7DA4-4414-A165-E3B39C6D26D0}" type="slidenum">
              <a:rPr lang="he-IL" altLang="en-US" smtClean="0"/>
              <a:pPr/>
              <a:t>50</a:t>
            </a:fld>
            <a:endParaRPr lang="en-US" altLang="en-US" smtClean="0"/>
          </a:p>
        </p:txBody>
      </p:sp>
      <p:sp>
        <p:nvSpPr>
          <p:cNvPr id="25604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242888"/>
            <a:ext cx="7772400" cy="1143000"/>
          </a:xfrm>
        </p:spPr>
        <p:txBody>
          <a:bodyPr/>
          <a:lstStyle/>
          <a:p>
            <a:r>
              <a:rPr lang="en-US" smtClean="0"/>
              <a:t>Back Projection Ray</a:t>
            </a:r>
            <a:endParaRPr lang="en-GB" smtClean="0"/>
          </a:p>
        </p:txBody>
      </p:sp>
      <p:sp>
        <p:nvSpPr>
          <p:cNvPr id="2560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68313" y="1479550"/>
            <a:ext cx="8178800" cy="4171950"/>
          </a:xfrm>
          <a:noFill/>
        </p:spPr>
        <p:txBody>
          <a:bodyPr/>
          <a:lstStyle/>
          <a:p>
            <a:r>
              <a:rPr lang="en-US" dirty="0" smtClean="0"/>
              <a:t>Let </a:t>
            </a:r>
            <a:r>
              <a:rPr lang="en-US" i="1" dirty="0" smtClean="0">
                <a:solidFill>
                  <a:srgbClr val="008000"/>
                </a:solidFill>
              </a:rPr>
              <a:t>M</a:t>
            </a:r>
            <a:r>
              <a:rPr lang="en-US" dirty="0" smtClean="0"/>
              <a:t> be the projection matrix</a:t>
            </a:r>
          </a:p>
          <a:p>
            <a:r>
              <a:rPr lang="en-US" dirty="0" smtClean="0"/>
              <a:t>Let </a:t>
            </a:r>
            <a:r>
              <a:rPr lang="en-US" i="1" dirty="0" smtClean="0">
                <a:solidFill>
                  <a:srgbClr val="FF0000"/>
                </a:solidFill>
              </a:rPr>
              <a:t>p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be an image point</a:t>
            </a:r>
          </a:p>
          <a:p>
            <a:r>
              <a:rPr lang="en-US" dirty="0" smtClean="0"/>
              <a:t>Let </a:t>
            </a:r>
            <a:r>
              <a:rPr lang="en-US" i="1" dirty="0" smtClean="0">
                <a:solidFill>
                  <a:srgbClr val="0033CC"/>
                </a:solidFill>
              </a:rPr>
              <a:t>P</a:t>
            </a:r>
            <a:r>
              <a:rPr lang="en-US" dirty="0" smtClean="0"/>
              <a:t> be a point in 3D </a:t>
            </a:r>
            <a:br>
              <a:rPr lang="en-US" dirty="0" smtClean="0"/>
            </a:br>
            <a:r>
              <a:rPr lang="en-US" dirty="0" smtClean="0"/>
              <a:t>that project to </a:t>
            </a:r>
            <a:r>
              <a:rPr lang="en-US" i="1" dirty="0" smtClean="0">
                <a:solidFill>
                  <a:srgbClr val="FF0000"/>
                </a:solidFill>
              </a:rPr>
              <a:t>p</a:t>
            </a:r>
          </a:p>
          <a:p>
            <a:r>
              <a:rPr lang="en-GB" dirty="0" smtClean="0"/>
              <a:t>The ray</a:t>
            </a:r>
            <a:r>
              <a:rPr lang="en-GB" dirty="0" smtClean="0">
                <a:solidFill>
                  <a:srgbClr val="008000"/>
                </a:solidFill>
              </a:rPr>
              <a:t> </a:t>
            </a:r>
            <a:r>
              <a:rPr lang="en-GB" i="1" dirty="0" smtClean="0">
                <a:solidFill>
                  <a:srgbClr val="008000"/>
                </a:solidFill>
              </a:rPr>
              <a:t>P(</a:t>
            </a:r>
            <a:r>
              <a:rPr lang="en-GB" i="1" dirty="0" smtClean="0">
                <a:solidFill>
                  <a:srgbClr val="008000"/>
                </a:solidFill>
                <a:sym typeface="Symbol" pitchFamily="18" charset="2"/>
              </a:rPr>
              <a:t>) </a:t>
            </a:r>
            <a:r>
              <a:rPr lang="en-GB" dirty="0" smtClean="0">
                <a:sym typeface="Symbol" pitchFamily="18" charset="2"/>
              </a:rPr>
              <a:t>is given by:</a:t>
            </a:r>
          </a:p>
          <a:p>
            <a:pPr>
              <a:buFont typeface="Wingdings" pitchFamily="2" charset="2"/>
              <a:buNone/>
            </a:pPr>
            <a:r>
              <a:rPr lang="en-GB" dirty="0" smtClean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  </a:t>
            </a:r>
            <a:r>
              <a:rPr lang="en-GB" i="1" dirty="0" smtClean="0">
                <a:solidFill>
                  <a:srgbClr val="008000"/>
                </a:solidFill>
              </a:rPr>
              <a:t>P(</a:t>
            </a:r>
            <a:r>
              <a:rPr lang="en-GB" i="1" dirty="0" smtClean="0">
                <a:solidFill>
                  <a:srgbClr val="008000"/>
                </a:solidFill>
                <a:sym typeface="Symbol" pitchFamily="18" charset="2"/>
              </a:rPr>
              <a:t>)</a:t>
            </a:r>
            <a:r>
              <a:rPr lang="en-US" i="1" dirty="0" smtClean="0">
                <a:solidFill>
                  <a:srgbClr val="008000"/>
                </a:solidFill>
                <a:sym typeface="Symbol" pitchFamily="18" charset="2"/>
              </a:rPr>
              <a:t>=</a:t>
            </a:r>
            <a:r>
              <a:rPr lang="en-GB" i="1" dirty="0" smtClean="0">
                <a:solidFill>
                  <a:srgbClr val="008000"/>
                </a:solidFill>
                <a:sym typeface="Symbol" pitchFamily="18" charset="2"/>
              </a:rPr>
              <a:t></a:t>
            </a:r>
            <a:r>
              <a:rPr lang="en-GB" i="1" dirty="0" smtClean="0">
                <a:solidFill>
                  <a:schemeClr val="tx1"/>
                </a:solidFill>
              </a:rPr>
              <a:t>C</a:t>
            </a:r>
            <a:r>
              <a:rPr lang="en-GB" i="1" dirty="0" smtClean="0">
                <a:solidFill>
                  <a:srgbClr val="008000"/>
                </a:solidFill>
              </a:rPr>
              <a:t>+(1- </a:t>
            </a:r>
            <a:r>
              <a:rPr lang="en-GB" i="1" dirty="0" smtClean="0">
                <a:solidFill>
                  <a:srgbClr val="008000"/>
                </a:solidFill>
                <a:sym typeface="Symbol" pitchFamily="18" charset="2"/>
              </a:rPr>
              <a:t>)</a:t>
            </a:r>
            <a:r>
              <a:rPr lang="en-US" i="1" dirty="0" smtClean="0">
                <a:sym typeface="Symbol" pitchFamily="18" charset="2"/>
              </a:rPr>
              <a:t>P</a:t>
            </a:r>
            <a:endParaRPr lang="en-GB" i="1" dirty="0" smtClean="0">
              <a:sym typeface="Symbol" pitchFamily="18" charset="2"/>
            </a:endParaRPr>
          </a:p>
        </p:txBody>
      </p:sp>
      <p:sp>
        <p:nvSpPr>
          <p:cNvPr id="25607" name="Text Box 5"/>
          <p:cNvSpPr txBox="1">
            <a:spLocks noChangeArrowheads="1"/>
          </p:cNvSpPr>
          <p:nvPr/>
        </p:nvSpPr>
        <p:spPr bwMode="auto">
          <a:xfrm>
            <a:off x="5465763" y="3492500"/>
            <a:ext cx="368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he-IL">
                <a:latin typeface="Comic Sans MS" pitchFamily="66" charset="0"/>
              </a:rPr>
              <a:t>C</a:t>
            </a:r>
          </a:p>
        </p:txBody>
      </p:sp>
      <p:grpSp>
        <p:nvGrpSpPr>
          <p:cNvPr id="25608" name="Group 22"/>
          <p:cNvGrpSpPr>
            <a:grpSpLocks/>
          </p:cNvGrpSpPr>
          <p:nvPr/>
        </p:nvGrpSpPr>
        <p:grpSpPr bwMode="auto">
          <a:xfrm>
            <a:off x="5792788" y="2272647"/>
            <a:ext cx="3011487" cy="2445404"/>
            <a:chOff x="3195" y="1441"/>
            <a:chExt cx="2752" cy="1827"/>
          </a:xfrm>
        </p:grpSpPr>
        <p:sp>
          <p:nvSpPr>
            <p:cNvPr id="25611" name="Line 11"/>
            <p:cNvSpPr>
              <a:spLocks noChangeShapeType="1"/>
            </p:cNvSpPr>
            <p:nvPr/>
          </p:nvSpPr>
          <p:spPr bwMode="auto">
            <a:xfrm flipH="1">
              <a:off x="3195" y="1895"/>
              <a:ext cx="2752" cy="619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12" name="Group 21"/>
            <p:cNvGrpSpPr>
              <a:grpSpLocks/>
            </p:cNvGrpSpPr>
            <p:nvPr/>
          </p:nvGrpSpPr>
          <p:grpSpPr bwMode="auto">
            <a:xfrm>
              <a:off x="3211" y="1441"/>
              <a:ext cx="2736" cy="1827"/>
              <a:chOff x="2843" y="1895"/>
              <a:chExt cx="2736" cy="1827"/>
            </a:xfrm>
          </p:grpSpPr>
          <p:sp>
            <p:nvSpPr>
              <p:cNvPr id="25613" name="AutoShape 6" descr="Recycled paper"/>
              <p:cNvSpPr>
                <a:spLocks noChangeArrowheads="1"/>
              </p:cNvSpPr>
              <p:nvPr/>
            </p:nvSpPr>
            <p:spPr bwMode="auto">
              <a:xfrm rot="16200000" flipH="1">
                <a:off x="3532" y="2452"/>
                <a:ext cx="1558" cy="982"/>
              </a:xfrm>
              <a:prstGeom prst="parallelogram">
                <a:avLst>
                  <a:gd name="adj" fmla="val 39664"/>
                </a:avLst>
              </a:pr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12700" cap="sq">
                <a:solidFill>
                  <a:srgbClr val="0033CC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25614" name="Line 7"/>
              <p:cNvSpPr>
                <a:spLocks noChangeShapeType="1"/>
              </p:cNvSpPr>
              <p:nvPr/>
            </p:nvSpPr>
            <p:spPr bwMode="auto">
              <a:xfrm flipV="1">
                <a:off x="2883" y="2989"/>
                <a:ext cx="2428" cy="12"/>
              </a:xfrm>
              <a:prstGeom prst="line">
                <a:avLst/>
              </a:prstGeom>
              <a:noFill/>
              <a:ln w="19050" cap="sq">
                <a:solidFill>
                  <a:srgbClr val="990099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" name="Rectangle 8" descr="Recycled paper"/>
              <p:cNvSpPr>
                <a:spLocks noChangeArrowheads="1"/>
              </p:cNvSpPr>
              <p:nvPr/>
            </p:nvSpPr>
            <p:spPr bwMode="auto">
              <a:xfrm>
                <a:off x="3812" y="2972"/>
                <a:ext cx="458" cy="94"/>
              </a:xfrm>
              <a:prstGeom prst="rect">
                <a:avLst/>
              </a:pr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25616" name="Oval 9"/>
              <p:cNvSpPr>
                <a:spLocks noChangeArrowheads="1"/>
              </p:cNvSpPr>
              <p:nvPr/>
            </p:nvSpPr>
            <p:spPr bwMode="auto">
              <a:xfrm>
                <a:off x="4245" y="2970"/>
                <a:ext cx="45" cy="44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25617" name="Oval 10"/>
              <p:cNvSpPr>
                <a:spLocks noChangeArrowheads="1"/>
              </p:cNvSpPr>
              <p:nvPr/>
            </p:nvSpPr>
            <p:spPr bwMode="auto">
              <a:xfrm>
                <a:off x="5129" y="2438"/>
                <a:ext cx="45" cy="44"/>
              </a:xfrm>
              <a:prstGeom prst="ellipse">
                <a:avLst/>
              </a:prstGeom>
              <a:solidFill>
                <a:srgbClr val="FF00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25618" name="Oval 12"/>
              <p:cNvSpPr>
                <a:spLocks noChangeArrowheads="1"/>
              </p:cNvSpPr>
              <p:nvPr/>
            </p:nvSpPr>
            <p:spPr bwMode="auto">
              <a:xfrm>
                <a:off x="4093" y="2664"/>
                <a:ext cx="45" cy="44"/>
              </a:xfrm>
              <a:prstGeom prst="ellipse">
                <a:avLst/>
              </a:prstGeom>
              <a:solidFill>
                <a:srgbClr val="FF0000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25619" name="Rectangle 13" descr="Recycled paper"/>
              <p:cNvSpPr>
                <a:spLocks noChangeArrowheads="1"/>
              </p:cNvSpPr>
              <p:nvPr/>
            </p:nvSpPr>
            <p:spPr bwMode="auto">
              <a:xfrm>
                <a:off x="3826" y="2669"/>
                <a:ext cx="275" cy="159"/>
              </a:xfrm>
              <a:prstGeom prst="rect">
                <a:avLst/>
              </a:pr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25620" name="Oval 14"/>
              <p:cNvSpPr>
                <a:spLocks noChangeArrowheads="1"/>
              </p:cNvSpPr>
              <p:nvPr/>
            </p:nvSpPr>
            <p:spPr bwMode="auto">
              <a:xfrm>
                <a:off x="2843" y="2966"/>
                <a:ext cx="45" cy="44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25621" name="Rectangle 15"/>
              <p:cNvSpPr>
                <a:spLocks noChangeArrowheads="1"/>
              </p:cNvSpPr>
              <p:nvPr/>
            </p:nvSpPr>
            <p:spPr bwMode="auto">
              <a:xfrm>
                <a:off x="5090" y="2439"/>
                <a:ext cx="217" cy="342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r>
                  <a:rPr kumimoji="1" lang="en-US" altLang="he-IL" dirty="0">
                    <a:solidFill>
                      <a:srgbClr val="0033CC"/>
                    </a:solidFill>
                    <a:latin typeface="Comic Sans MS" pitchFamily="66" charset="0"/>
                  </a:rPr>
                  <a:t>P</a:t>
                </a:r>
                <a:endParaRPr kumimoji="1" lang="en-US" dirty="0">
                  <a:solidFill>
                    <a:srgbClr val="0033CC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25622" name="Rectangle 16"/>
              <p:cNvSpPr>
                <a:spLocks noChangeArrowheads="1"/>
              </p:cNvSpPr>
              <p:nvPr/>
            </p:nvSpPr>
            <p:spPr bwMode="auto">
              <a:xfrm>
                <a:off x="4165" y="1895"/>
                <a:ext cx="317" cy="342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kumimoji="1" lang="en-US" altLang="he-IL" dirty="0">
                    <a:solidFill>
                      <a:srgbClr val="FF0000"/>
                    </a:solidFill>
                    <a:latin typeface="Comic Sans MS" pitchFamily="66" charset="0"/>
                  </a:rPr>
                  <a:t>p</a:t>
                </a:r>
                <a:endParaRPr kumimoji="1" lang="en-US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25623" name="Line 17"/>
              <p:cNvSpPr>
                <a:spLocks noChangeShapeType="1"/>
              </p:cNvSpPr>
              <p:nvPr/>
            </p:nvSpPr>
            <p:spPr bwMode="auto">
              <a:xfrm flipH="1">
                <a:off x="4088" y="2178"/>
                <a:ext cx="152" cy="429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sysDot"/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4" name="Text Box 18"/>
              <p:cNvSpPr txBox="1">
                <a:spLocks noChangeArrowheads="1"/>
              </p:cNvSpPr>
              <p:nvPr/>
            </p:nvSpPr>
            <p:spPr bwMode="auto">
              <a:xfrm>
                <a:off x="4979" y="2113"/>
                <a:ext cx="600" cy="296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r>
                  <a:rPr kumimoji="1" lang="en-GB" sz="2000">
                    <a:solidFill>
                      <a:srgbClr val="008000"/>
                    </a:solidFill>
                    <a:latin typeface="Tahoma" pitchFamily="34" charset="0"/>
                  </a:rPr>
                  <a:t>P(</a:t>
                </a:r>
                <a:r>
                  <a:rPr kumimoji="1" lang="en-GB" sz="200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)</a:t>
                </a:r>
              </a:p>
            </p:txBody>
          </p:sp>
        </p:grpSp>
      </p:grpSp>
      <p:sp>
        <p:nvSpPr>
          <p:cNvPr id="25609" name="Rectangle 19"/>
          <p:cNvSpPr>
            <a:spLocks noChangeArrowheads="1"/>
          </p:cNvSpPr>
          <p:nvPr/>
        </p:nvSpPr>
        <p:spPr bwMode="auto">
          <a:xfrm>
            <a:off x="512016" y="5822234"/>
            <a:ext cx="7977187" cy="523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990099"/>
              </a:buClr>
              <a:buFont typeface="Wingdings" pitchFamily="2" charset="2"/>
              <a:buNone/>
            </a:pPr>
            <a:r>
              <a:rPr kumimoji="1" lang="en-US" sz="2800" dirty="0">
                <a:solidFill>
                  <a:srgbClr val="00CCFF"/>
                </a:solidFill>
                <a:latin typeface="Tahoma" pitchFamily="34" charset="0"/>
                <a:sym typeface="Symbol" pitchFamily="18" charset="2"/>
              </a:rPr>
              <a:t>Note: </a:t>
            </a:r>
            <a:r>
              <a:rPr kumimoji="1" lang="en-US" sz="2800" dirty="0">
                <a:solidFill>
                  <a:srgbClr val="FF0000"/>
                </a:solidFill>
                <a:latin typeface="Tahoma" pitchFamily="34" charset="0"/>
                <a:sym typeface="Symbol" pitchFamily="18" charset="2"/>
              </a:rPr>
              <a:t>p</a:t>
            </a:r>
            <a:r>
              <a:rPr kumimoji="1" lang="en-US" sz="2800" dirty="0">
                <a:solidFill>
                  <a:srgbClr val="00CCFF"/>
                </a:solidFill>
                <a:latin typeface="Tahoma" pitchFamily="34" charset="0"/>
                <a:sym typeface="Symbol" pitchFamily="18" charset="2"/>
              </a:rPr>
              <a:t> and </a:t>
            </a:r>
            <a:r>
              <a:rPr kumimoji="1" lang="en-US" sz="2800" dirty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P</a:t>
            </a:r>
            <a:r>
              <a:rPr kumimoji="1" lang="en-US" sz="2800" dirty="0">
                <a:solidFill>
                  <a:srgbClr val="00CCFF"/>
                </a:solidFill>
                <a:latin typeface="Tahoma" pitchFamily="34" charset="0"/>
                <a:sym typeface="Symbol" pitchFamily="18" charset="2"/>
              </a:rPr>
              <a:t> are nonhomogeneous coordinates.</a:t>
            </a:r>
            <a:endParaRPr kumimoji="1" lang="en-GB" sz="2800" dirty="0">
              <a:solidFill>
                <a:srgbClr val="00CCFF"/>
              </a:solidFill>
              <a:latin typeface="Tahoma" pitchFamily="34" charset="0"/>
              <a:sym typeface="Symbol" pitchFamily="18" charset="2"/>
            </a:endParaRPr>
          </a:p>
        </p:txBody>
      </p:sp>
      <p:sp>
        <p:nvSpPr>
          <p:cNvPr id="25610" name="Line 23"/>
          <p:cNvSpPr>
            <a:spLocks noChangeShapeType="1"/>
          </p:cNvSpPr>
          <p:nvPr/>
        </p:nvSpPr>
        <p:spPr bwMode="auto">
          <a:xfrm flipH="1">
            <a:off x="7227888" y="3076575"/>
            <a:ext cx="869950" cy="24765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8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EEE5715-50E6-4893-956D-465AD97CE28A}" type="slidenum">
              <a:rPr lang="he-IL" altLang="en-US" smtClean="0"/>
              <a:pPr/>
              <a:t>51</a:t>
            </a:fld>
            <a:endParaRPr lang="en-US" altLang="en-US" smtClean="0"/>
          </a:p>
        </p:txBody>
      </p:sp>
      <p:sp>
        <p:nvSpPr>
          <p:cNvPr id="26629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266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Projection Ray</a:t>
            </a:r>
            <a:endParaRPr lang="en-GB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63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32816" y="1849374"/>
                <a:ext cx="8178800" cy="4171950"/>
              </a:xfrm>
              <a:noFill/>
            </p:spPr>
            <p:txBody>
              <a:bodyPr/>
              <a:lstStyle/>
              <a:p>
                <a:r>
                  <a:rPr lang="en-US" dirty="0" smtClean="0"/>
                  <a:t>Let </a:t>
                </a:r>
                <a:r>
                  <a:rPr lang="en-US" i="1" dirty="0" smtClean="0">
                    <a:solidFill>
                      <a:srgbClr val="FF0000"/>
                    </a:solidFill>
                  </a:rPr>
                  <a:t>p</a:t>
                </a:r>
                <a:r>
                  <a:rPr lang="en-US" dirty="0" smtClean="0">
                    <a:solidFill>
                      <a:srgbClr val="008000"/>
                    </a:solidFill>
                  </a:rPr>
                  <a:t> </a:t>
                </a:r>
                <a:r>
                  <a:rPr lang="en-US" dirty="0" smtClean="0"/>
                  <a:t>be an image point</a:t>
                </a:r>
              </a:p>
              <a:p>
                <a:r>
                  <a:rPr lang="en-US" dirty="0" smtClean="0"/>
                  <a:t>Let </a:t>
                </a:r>
                <a:r>
                  <a:rPr lang="en-US" i="1" dirty="0" smtClean="0">
                    <a:solidFill>
                      <a:srgbClr val="008000"/>
                    </a:solidFill>
                  </a:rPr>
                  <a:t>M</a:t>
                </a:r>
                <a:r>
                  <a:rPr lang="en-US" dirty="0" smtClean="0"/>
                  <a:t> be the projection </a:t>
                </a:r>
                <a:r>
                  <a:rPr lang="en-US" dirty="0" smtClean="0"/>
                  <a:t>matrix</a:t>
                </a:r>
              </a:p>
              <a:p>
                <a:r>
                  <a:rPr lang="en-US" dirty="0" smtClean="0"/>
                  <a:t>A point, </a:t>
                </a:r>
                <a:r>
                  <a:rPr lang="en-US" i="1" dirty="0" smtClean="0">
                    <a:solidFill>
                      <a:srgbClr val="0033CC"/>
                    </a:solidFill>
                  </a:rPr>
                  <a:t>P</a:t>
                </a:r>
                <a:r>
                  <a:rPr lang="en-US" dirty="0" smtClean="0"/>
                  <a:t>,  on </a:t>
                </a:r>
                <a:r>
                  <a:rPr lang="en-GB" i="1" dirty="0">
                    <a:solidFill>
                      <a:srgbClr val="008000"/>
                    </a:solidFill>
                  </a:rPr>
                  <a:t>P(</a:t>
                </a:r>
                <a:r>
                  <a:rPr lang="en-GB" i="1" dirty="0">
                    <a:solidFill>
                      <a:srgbClr val="008000"/>
                    </a:solidFill>
                    <a:sym typeface="Symbol" pitchFamily="18" charset="2"/>
                  </a:rPr>
                  <a:t></a:t>
                </a:r>
                <a:r>
                  <a:rPr lang="en-GB" i="1" dirty="0" smtClean="0">
                    <a:solidFill>
                      <a:srgbClr val="008000"/>
                    </a:solidFill>
                    <a:sym typeface="Symbol" pitchFamily="18" charset="2"/>
                  </a:rPr>
                  <a:t>) </a:t>
                </a:r>
                <a:r>
                  <a:rPr lang="en-GB" dirty="0" smtClean="0">
                    <a:sym typeface="Symbol" pitchFamily="18" charset="2"/>
                  </a:rPr>
                  <a:t>is</a:t>
                </a:r>
                <a:br>
                  <a:rPr lang="en-GB" dirty="0" smtClean="0">
                    <a:sym typeface="Symbol" pitchFamily="18" charset="2"/>
                  </a:rPr>
                </a:br>
                <a:r>
                  <a:rPr lang="en-GB" dirty="0" smtClean="0">
                    <a:sym typeface="Symbol" pitchFamily="18" charset="2"/>
                  </a:rPr>
                  <a:t> </a:t>
                </a:r>
                <a:r>
                  <a:rPr lang="en-GB" dirty="0">
                    <a:sym typeface="Symbol" pitchFamily="18" charset="2"/>
                  </a:rPr>
                  <a:t>given </a:t>
                </a:r>
                <a:r>
                  <a:rPr lang="en-GB" dirty="0" smtClean="0">
                    <a:sym typeface="Symbol" pitchFamily="18" charset="2"/>
                  </a:rPr>
                  <a:t>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+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</m:oMath>
                </a14:m>
                <a:r>
                  <a:rPr lang="en-US" b="0" dirty="0" smtClean="0">
                    <a:sym typeface="Symbol" pitchFamily="18" charset="2"/>
                  </a:rPr>
                  <a:t/>
                </a:r>
                <a:br>
                  <a:rPr lang="en-US" b="0" dirty="0" smtClean="0">
                    <a:sym typeface="Symbol" pitchFamily="18" charset="2"/>
                  </a:rPr>
                </a:br>
                <a:r>
                  <a:rPr lang="en-GB" dirty="0" smtClean="0">
                    <a:sym typeface="Symbol" pitchFamily="18" charset="2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𝑀</m:t>
                        </m:r>
                      </m:e>
                      <m:sup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GB" dirty="0" smtClean="0">
                    <a:sym typeface="Symbol" pitchFamily="18" charset="2"/>
                  </a:rPr>
                  <a:t> is the </a:t>
                </a:r>
                <a:br>
                  <a:rPr lang="en-GB" dirty="0" smtClean="0">
                    <a:sym typeface="Symbol" pitchFamily="18" charset="2"/>
                  </a:rPr>
                </a:br>
                <a:r>
                  <a:rPr lang="en-GB" dirty="0" smtClean="0">
                    <a:sym typeface="Symbol" pitchFamily="18" charset="2"/>
                  </a:rPr>
                  <a:t>pseudo inverse of </a:t>
                </a:r>
                <a:r>
                  <a:rPr lang="en-GB" i="1" dirty="0" smtClean="0">
                    <a:solidFill>
                      <a:srgbClr val="006600"/>
                    </a:solidFill>
                    <a:sym typeface="Symbol" pitchFamily="18" charset="2"/>
                  </a:rPr>
                  <a:t>M</a:t>
                </a:r>
                <a:r>
                  <a:rPr lang="en-GB" dirty="0" smtClean="0">
                    <a:sym typeface="Symbol" pitchFamily="18" charset="2"/>
                  </a:rPr>
                  <a:t> </a:t>
                </a:r>
                <a:endParaRPr lang="en-GB" dirty="0">
                  <a:sym typeface="Symbol" pitchFamily="18" charset="2"/>
                </a:endParaRPr>
              </a:p>
            </p:txBody>
          </p:sp>
        </mc:Choice>
        <mc:Fallback>
          <p:sp>
            <p:nvSpPr>
              <p:cNvPr id="266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32816" y="1849374"/>
                <a:ext cx="8178800" cy="4171950"/>
              </a:xfrm>
              <a:blipFill rotWithShape="0">
                <a:blip r:embed="rId3"/>
                <a:stretch>
                  <a:fillRect l="-1639" t="-189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32" name="AutoShape 4" descr="Recycled paper"/>
          <p:cNvSpPr>
            <a:spLocks noChangeArrowheads="1"/>
          </p:cNvSpPr>
          <p:nvPr/>
        </p:nvSpPr>
        <p:spPr bwMode="auto">
          <a:xfrm rot="16200000" flipH="1">
            <a:off x="5251450" y="4132263"/>
            <a:ext cx="2473325" cy="1558925"/>
          </a:xfrm>
          <a:prstGeom prst="parallelogram">
            <a:avLst>
              <a:gd name="adj" fmla="val 39664"/>
            </a:avLst>
          </a:prstGeom>
          <a:blipFill dpi="0" rotWithShape="0">
            <a:blip r:embed="rId4" cstate="print"/>
            <a:srcRect/>
            <a:tile tx="0" ty="0" sx="100000" sy="100000" flip="none" algn="tl"/>
          </a:blipFill>
          <a:ln w="12700" cap="sq">
            <a:solidFill>
              <a:srgbClr val="0033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6633" name="Line 5"/>
          <p:cNvSpPr>
            <a:spLocks noChangeShapeType="1"/>
          </p:cNvSpPr>
          <p:nvPr/>
        </p:nvSpPr>
        <p:spPr bwMode="auto">
          <a:xfrm flipV="1">
            <a:off x="4252913" y="4973638"/>
            <a:ext cx="3854450" cy="19050"/>
          </a:xfrm>
          <a:prstGeom prst="line">
            <a:avLst/>
          </a:prstGeom>
          <a:noFill/>
          <a:ln w="19050" cap="sq">
            <a:solidFill>
              <a:srgbClr val="990099"/>
            </a:solidFill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634" name="Rectangle 6" descr="Recycled paper"/>
          <p:cNvSpPr>
            <a:spLocks noChangeArrowheads="1"/>
          </p:cNvSpPr>
          <p:nvPr/>
        </p:nvSpPr>
        <p:spPr bwMode="auto">
          <a:xfrm>
            <a:off x="5727700" y="4946650"/>
            <a:ext cx="727075" cy="149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6635" name="Oval 7"/>
          <p:cNvSpPr>
            <a:spLocks noChangeArrowheads="1"/>
          </p:cNvSpPr>
          <p:nvPr/>
        </p:nvSpPr>
        <p:spPr bwMode="auto">
          <a:xfrm>
            <a:off x="6415088" y="4943475"/>
            <a:ext cx="71437" cy="6985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6636" name="Oval 8"/>
          <p:cNvSpPr>
            <a:spLocks noChangeArrowheads="1"/>
          </p:cNvSpPr>
          <p:nvPr/>
        </p:nvSpPr>
        <p:spPr bwMode="auto">
          <a:xfrm>
            <a:off x="7615238" y="4173538"/>
            <a:ext cx="71437" cy="6985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6637" name="Line 9"/>
          <p:cNvSpPr>
            <a:spLocks noChangeShapeType="1"/>
          </p:cNvSpPr>
          <p:nvPr/>
        </p:nvSpPr>
        <p:spPr bwMode="auto">
          <a:xfrm flipH="1">
            <a:off x="4235450" y="3990975"/>
            <a:ext cx="4368800" cy="982663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8" name="Oval 10"/>
          <p:cNvSpPr>
            <a:spLocks noChangeArrowheads="1"/>
          </p:cNvSpPr>
          <p:nvPr/>
        </p:nvSpPr>
        <p:spPr bwMode="auto">
          <a:xfrm>
            <a:off x="6207125" y="4502150"/>
            <a:ext cx="71438" cy="6985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6639" name="Rectangle 11" descr="Recycled paper"/>
          <p:cNvSpPr>
            <a:spLocks noChangeArrowheads="1"/>
          </p:cNvSpPr>
          <p:nvPr/>
        </p:nvSpPr>
        <p:spPr bwMode="auto">
          <a:xfrm>
            <a:off x="5749925" y="4465638"/>
            <a:ext cx="436563" cy="252412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6640" name="Oval 12"/>
          <p:cNvSpPr>
            <a:spLocks noChangeArrowheads="1"/>
          </p:cNvSpPr>
          <p:nvPr/>
        </p:nvSpPr>
        <p:spPr bwMode="auto">
          <a:xfrm>
            <a:off x="4189413" y="4937125"/>
            <a:ext cx="71437" cy="6985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6641" name="Rectangle 13"/>
          <p:cNvSpPr>
            <a:spLocks noChangeArrowheads="1"/>
          </p:cNvSpPr>
          <p:nvPr/>
        </p:nvSpPr>
        <p:spPr bwMode="auto">
          <a:xfrm>
            <a:off x="7499350" y="3663950"/>
            <a:ext cx="3429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r>
              <a:rPr kumimoji="1" lang="en-US" altLang="he-IL">
                <a:solidFill>
                  <a:srgbClr val="0033CC"/>
                </a:solidFill>
                <a:latin typeface="Comic Sans MS" pitchFamily="66" charset="0"/>
              </a:rPr>
              <a:t>P</a:t>
            </a:r>
            <a:endParaRPr kumimoji="1" lang="en-US">
              <a:solidFill>
                <a:srgbClr val="0033CC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42" name="Rectangle 14"/>
              <p:cNvSpPr>
                <a:spLocks noChangeArrowheads="1"/>
              </p:cNvSpPr>
              <p:nvPr/>
            </p:nvSpPr>
            <p:spPr bwMode="auto">
              <a:xfrm>
                <a:off x="6286500" y="3236913"/>
                <a:ext cx="444930" cy="46166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GB" dirty="0">
                    <a:solidFill>
                      <a:srgbClr val="FF0000"/>
                    </a:solidFill>
                    <a:sym typeface="Symbol" pitchFamily="18" charset="2"/>
                  </a:rPr>
                  <a:t> </a:t>
                </a:r>
                <a:endParaRPr kumimoji="1" lang="en-US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6642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0" y="3236913"/>
                <a:ext cx="44493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4110" r="-8219" b="-10526"/>
                </a:stretch>
              </a:blipFill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43" name="Line 15"/>
          <p:cNvSpPr>
            <a:spLocks noChangeShapeType="1"/>
          </p:cNvSpPr>
          <p:nvPr/>
        </p:nvSpPr>
        <p:spPr bwMode="auto">
          <a:xfrm flipH="1">
            <a:off x="6165850" y="3686175"/>
            <a:ext cx="241300" cy="681038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160090" y="3487780"/>
                <a:ext cx="888320" cy="468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US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008000"/>
                    </a:solidFill>
                    <a:sym typeface="Symbol" pitchFamily="18" charset="2"/>
                  </a:rPr>
                  <a:t> </a:t>
                </a:r>
                <a:endParaRPr lang="he-IL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090" y="3487780"/>
                <a:ext cx="888320" cy="468270"/>
              </a:xfrm>
              <a:prstGeom prst="rect">
                <a:avLst/>
              </a:prstGeom>
              <a:blipFill rotWithShape="0">
                <a:blip r:embed="rId9"/>
                <a:stretch>
                  <a:fillRect l="-2069" t="-6494" b="-194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13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1138194-7F54-423E-9BA8-4790AFFE61B5}" type="slidenum">
              <a:rPr lang="he-IL" altLang="en-US" smtClean="0"/>
              <a:pPr/>
              <a:t>52</a:t>
            </a:fld>
            <a:endParaRPr lang="en-US" altLang="en-US" smtClean="0"/>
          </a:p>
        </p:txBody>
      </p:sp>
      <p:sp>
        <p:nvSpPr>
          <p:cNvPr id="27656" name="Footer Placeholder 7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27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Pseudoinverse</a:t>
            </a:r>
            <a:endParaRPr lang="en-GB" smtClean="0"/>
          </a:p>
        </p:txBody>
      </p:sp>
      <p:sp>
        <p:nvSpPr>
          <p:cNvPr id="2765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85950"/>
            <a:ext cx="8015288" cy="4148138"/>
          </a:xfrm>
        </p:spPr>
        <p:txBody>
          <a:bodyPr/>
          <a:lstStyle/>
          <a:p>
            <a:r>
              <a:rPr lang="en-US" sz="2800" dirty="0" smtClean="0"/>
              <a:t> Let </a:t>
            </a:r>
            <a:r>
              <a:rPr lang="en-US" sz="2800" i="1" dirty="0" smtClean="0">
                <a:solidFill>
                  <a:srgbClr val="008000"/>
                </a:solidFill>
              </a:rPr>
              <a:t>A</a:t>
            </a:r>
            <a:r>
              <a:rPr lang="en-US" sz="2800" dirty="0" smtClean="0"/>
              <a:t> be a </a:t>
            </a:r>
            <a:r>
              <a:rPr lang="en-US" sz="2800" i="1" dirty="0" err="1" smtClean="0">
                <a:solidFill>
                  <a:srgbClr val="008000"/>
                </a:solidFill>
              </a:rPr>
              <a:t>n</a:t>
            </a:r>
            <a:r>
              <a:rPr lang="en-US" sz="2800" i="1" dirty="0" err="1" smtClean="0">
                <a:solidFill>
                  <a:srgbClr val="008000"/>
                </a:solidFill>
                <a:sym typeface="Symbol" pitchFamily="18" charset="2"/>
              </a:rPr>
              <a:t></a:t>
            </a:r>
            <a:r>
              <a:rPr lang="en-US" sz="2800" i="1" dirty="0" err="1" smtClean="0">
                <a:solidFill>
                  <a:srgbClr val="008000"/>
                </a:solidFill>
              </a:rPr>
              <a:t>m</a:t>
            </a:r>
            <a:r>
              <a:rPr lang="en-US" sz="2800" dirty="0" smtClean="0"/>
              <a:t> matrix where </a:t>
            </a:r>
            <a:r>
              <a:rPr lang="en-US" sz="2800" i="1" dirty="0" smtClean="0">
                <a:solidFill>
                  <a:srgbClr val="008000"/>
                </a:solidFill>
              </a:rPr>
              <a:t>n&lt;m</a:t>
            </a:r>
          </a:p>
          <a:p>
            <a:r>
              <a:rPr lang="en-US" sz="2800" dirty="0" smtClean="0"/>
              <a:t> Define </a:t>
            </a:r>
            <a:r>
              <a:rPr lang="en-US" sz="2800" i="1" dirty="0" smtClean="0">
                <a:solidFill>
                  <a:srgbClr val="008000"/>
                </a:solidFill>
              </a:rPr>
              <a:t>A</a:t>
            </a:r>
            <a:r>
              <a:rPr lang="en-US" sz="4000" i="1" baseline="30000" dirty="0" smtClean="0">
                <a:solidFill>
                  <a:srgbClr val="008000"/>
                </a:solidFill>
              </a:rPr>
              <a:t>+</a:t>
            </a:r>
            <a:r>
              <a:rPr lang="en-US" sz="2800" i="1" dirty="0" smtClean="0">
                <a:solidFill>
                  <a:srgbClr val="008000"/>
                </a:solidFill>
              </a:rPr>
              <a:t>=A</a:t>
            </a:r>
            <a:r>
              <a:rPr lang="en-US" sz="2800" i="1" baseline="30000" dirty="0" smtClean="0">
                <a:solidFill>
                  <a:srgbClr val="008000"/>
                </a:solidFill>
              </a:rPr>
              <a:t>T</a:t>
            </a:r>
            <a:r>
              <a:rPr lang="en-US" sz="2800" i="1" dirty="0" smtClean="0">
                <a:solidFill>
                  <a:srgbClr val="008000"/>
                </a:solidFill>
              </a:rPr>
              <a:t>(A A</a:t>
            </a:r>
            <a:r>
              <a:rPr lang="en-US" sz="2800" i="1" baseline="30000" dirty="0" smtClean="0">
                <a:solidFill>
                  <a:srgbClr val="008000"/>
                </a:solidFill>
              </a:rPr>
              <a:t>T</a:t>
            </a:r>
            <a:r>
              <a:rPr lang="en-US" sz="2800" i="1" dirty="0" smtClean="0">
                <a:solidFill>
                  <a:srgbClr val="008000"/>
                </a:solidFill>
              </a:rPr>
              <a:t>)</a:t>
            </a:r>
            <a:r>
              <a:rPr lang="en-US" sz="2800" i="1" baseline="30000" dirty="0" smtClean="0">
                <a:solidFill>
                  <a:srgbClr val="008000"/>
                </a:solidFill>
              </a:rPr>
              <a:t>-1</a:t>
            </a:r>
          </a:p>
          <a:p>
            <a:r>
              <a:rPr lang="en-US" sz="2800" dirty="0" smtClean="0"/>
              <a:t> </a:t>
            </a:r>
            <a:r>
              <a:rPr lang="en-US" sz="2800" i="1" dirty="0" smtClean="0">
                <a:solidFill>
                  <a:srgbClr val="008000"/>
                </a:solidFill>
              </a:rPr>
              <a:t>AA</a:t>
            </a:r>
            <a:r>
              <a:rPr lang="en-US" sz="4000" i="1" baseline="30000" dirty="0" smtClean="0">
                <a:solidFill>
                  <a:srgbClr val="008000"/>
                </a:solidFill>
              </a:rPr>
              <a:t>+</a:t>
            </a:r>
            <a:r>
              <a:rPr lang="en-US" sz="2800" i="1" dirty="0" smtClean="0">
                <a:solidFill>
                  <a:srgbClr val="008000"/>
                </a:solidFill>
              </a:rPr>
              <a:t>= I</a:t>
            </a:r>
          </a:p>
          <a:p>
            <a:r>
              <a:rPr lang="en-US" sz="2800" dirty="0" smtClean="0">
                <a:solidFill>
                  <a:srgbClr val="008000"/>
                </a:solidFill>
                <a:sym typeface="Symbol" pitchFamily="18" charset="2"/>
              </a:rPr>
              <a:t> </a:t>
            </a:r>
            <a:r>
              <a:rPr lang="en-US" sz="2800" dirty="0" smtClean="0">
                <a:sym typeface="Symbol" pitchFamily="18" charset="2"/>
              </a:rPr>
              <a:t>In our case, given an image point </a:t>
            </a:r>
            <a:r>
              <a:rPr lang="en-US" sz="2800" i="1" dirty="0" smtClean="0">
                <a:solidFill>
                  <a:srgbClr val="008000"/>
                </a:solidFill>
                <a:sym typeface="Symbol" pitchFamily="18" charset="2"/>
              </a:rPr>
              <a:t>   </a:t>
            </a:r>
            <a:r>
              <a:rPr lang="en-US" sz="2800" dirty="0" smtClean="0">
                <a:sym typeface="Symbol" pitchFamily="18" charset="2"/>
              </a:rPr>
              <a:t>, and a projection matrix </a:t>
            </a:r>
            <a:r>
              <a:rPr lang="en-US" sz="2800" i="1" dirty="0" smtClean="0">
                <a:solidFill>
                  <a:srgbClr val="008000"/>
                </a:solidFill>
                <a:sym typeface="Symbol" pitchFamily="18" charset="2"/>
              </a:rPr>
              <a:t>M</a:t>
            </a:r>
            <a:r>
              <a:rPr lang="en-US" sz="2800" dirty="0" smtClean="0">
                <a:sym typeface="Symbol" pitchFamily="18" charset="2"/>
              </a:rPr>
              <a:t>, the 3D point </a:t>
            </a:r>
          </a:p>
          <a:p>
            <a:pPr>
              <a:buFont typeface="Wingdings" pitchFamily="2" charset="2"/>
              <a:buNone/>
            </a:pPr>
            <a:r>
              <a:rPr lang="en-US" sz="2800" dirty="0" smtClean="0">
                <a:sym typeface="Symbol" pitchFamily="18" charset="2"/>
              </a:rPr>
              <a:t>   projects to the image point </a:t>
            </a:r>
            <a:r>
              <a:rPr lang="en-US" sz="2800" i="1" dirty="0" smtClean="0">
                <a:solidFill>
                  <a:srgbClr val="008000"/>
                </a:solidFill>
                <a:sym typeface="Symbol" pitchFamily="18" charset="2"/>
              </a:rPr>
              <a:t>   </a:t>
            </a:r>
            <a:r>
              <a:rPr lang="en-US" sz="2800" dirty="0" smtClean="0">
                <a:sym typeface="Symbol" pitchFamily="18" charset="2"/>
              </a:rPr>
              <a:t>:</a:t>
            </a:r>
            <a:endParaRPr lang="en-US" sz="2800" i="1" dirty="0" smtClean="0">
              <a:solidFill>
                <a:srgbClr val="008000"/>
              </a:solidFill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endParaRPr lang="en-US" sz="2800" dirty="0" smtClean="0">
              <a:solidFill>
                <a:srgbClr val="00CCFF"/>
              </a:solidFill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sz="2800" dirty="0" smtClean="0">
                <a:solidFill>
                  <a:srgbClr val="00CCFF"/>
                </a:solidFill>
                <a:sym typeface="Symbol" pitchFamily="18" charset="2"/>
              </a:rPr>
              <a:t>Note:     and    are homogeneous coordinates</a:t>
            </a:r>
            <a:endParaRPr lang="en-GB" sz="2800" dirty="0" smtClean="0">
              <a:solidFill>
                <a:srgbClr val="00CCFF"/>
              </a:solidFill>
              <a:sym typeface="Symbol" pitchFamily="18" charset="2"/>
            </a:endParaRPr>
          </a:p>
        </p:txBody>
      </p:sp>
      <p:graphicFrame>
        <p:nvGraphicFramePr>
          <p:cNvPr id="27650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821363" y="4387850"/>
          <a:ext cx="189547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88" name="משוואה" r:id="rId4" imgW="901440" imgH="228600" progId="Equation.3">
                  <p:embed/>
                </p:oleObj>
              </mc:Choice>
              <mc:Fallback>
                <p:oleObj name="משוואה" r:id="rId4" imgW="901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1363" y="4387850"/>
                        <a:ext cx="1895475" cy="481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Object 5"/>
          <p:cNvGraphicFramePr>
            <a:graphicFrameLocks noChangeAspect="1"/>
          </p:cNvGraphicFramePr>
          <p:nvPr/>
        </p:nvGraphicFramePr>
        <p:xfrm>
          <a:off x="5181600" y="4391025"/>
          <a:ext cx="39052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89" name="משוואה" r:id="rId6" imgW="152280" imgH="203040" progId="Equation.3">
                  <p:embed/>
                </p:oleObj>
              </mc:Choice>
              <mc:Fallback>
                <p:oleObj name="משוואה" r:id="rId6" imgW="152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4391025"/>
                        <a:ext cx="390525" cy="52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384925" y="3451225"/>
          <a:ext cx="401638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90" name="משוואה" r:id="rId8" imgW="152280" imgH="203040" progId="Equation.3">
                  <p:embed/>
                </p:oleObj>
              </mc:Choice>
              <mc:Fallback>
                <p:oleObj name="משוואה" r:id="rId8" imgW="152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4925" y="3451225"/>
                        <a:ext cx="401638" cy="534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7"/>
          <p:cNvGraphicFramePr>
            <a:graphicFrameLocks noChangeAspect="1"/>
          </p:cNvGraphicFramePr>
          <p:nvPr/>
        </p:nvGraphicFramePr>
        <p:xfrm>
          <a:off x="1490663" y="5441950"/>
          <a:ext cx="39052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91" name="משוואה" r:id="rId10" imgW="152280" imgH="203040" progId="Equation.3">
                  <p:embed/>
                </p:oleObj>
              </mc:Choice>
              <mc:Fallback>
                <p:oleObj name="משוואה" r:id="rId10" imgW="152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0663" y="5441950"/>
                        <a:ext cx="390525" cy="52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4" name="Object 8"/>
          <p:cNvGraphicFramePr>
            <a:graphicFrameLocks noChangeAspect="1"/>
          </p:cNvGraphicFramePr>
          <p:nvPr/>
        </p:nvGraphicFramePr>
        <p:xfrm>
          <a:off x="2582863" y="5403850"/>
          <a:ext cx="3905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92" name="משוואה" r:id="rId12" imgW="152280" imgH="190440" progId="Equation.3">
                  <p:embed/>
                </p:oleObj>
              </mc:Choice>
              <mc:Fallback>
                <p:oleObj name="משוואה" r:id="rId12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2863" y="5403850"/>
                        <a:ext cx="39052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70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E23DA14-3E5D-41BC-B860-D9DD7A0BF023}" type="slidenum">
              <a:rPr lang="he-IL" altLang="en-US" smtClean="0"/>
              <a:pPr/>
              <a:t>53</a:t>
            </a:fld>
            <a:endParaRPr lang="en-US" altLang="en-US" smtClean="0"/>
          </a:p>
        </p:txBody>
      </p:sp>
      <p:sp>
        <p:nvSpPr>
          <p:cNvPr id="29701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297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Back Projection Ray</a:t>
            </a:r>
            <a:endParaRPr lang="en-GB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70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</p:spPr>
            <p:txBody>
              <a:bodyPr/>
              <a:lstStyle/>
              <a:p>
                <a:r>
                  <a:rPr lang="en-US" dirty="0" smtClean="0"/>
                  <a:t>Let </a:t>
                </a:r>
                <a:r>
                  <a:rPr lang="en-US" i="1" dirty="0" smtClean="0">
                    <a:solidFill>
                      <a:srgbClr val="008000"/>
                    </a:solidFill>
                  </a:rPr>
                  <a:t>M</a:t>
                </a:r>
                <a:r>
                  <a:rPr lang="en-US" dirty="0" smtClean="0"/>
                  <a:t> be the projection matrix.</a:t>
                </a:r>
              </a:p>
              <a:p>
                <a:r>
                  <a:rPr lang="en-US" dirty="0" smtClean="0"/>
                  <a:t>Let </a:t>
                </a:r>
                <a:r>
                  <a:rPr lang="en-US" i="1" dirty="0" smtClean="0">
                    <a:solidFill>
                      <a:srgbClr val="FF0000"/>
                    </a:solidFill>
                  </a:rPr>
                  <a:t>p</a:t>
                </a:r>
                <a:r>
                  <a:rPr lang="en-US" dirty="0" smtClean="0">
                    <a:solidFill>
                      <a:srgbClr val="008000"/>
                    </a:solidFill>
                  </a:rPr>
                  <a:t> </a:t>
                </a:r>
                <a:r>
                  <a:rPr lang="en-US" dirty="0" smtClean="0"/>
                  <a:t>be an image point</a:t>
                </a:r>
              </a:p>
              <a:p>
                <a:r>
                  <a:rPr lang="en-GB" dirty="0" smtClean="0"/>
                  <a:t>The ray</a:t>
                </a:r>
                <a:r>
                  <a:rPr lang="en-GB" dirty="0" smtClean="0">
                    <a:solidFill>
                      <a:srgbClr val="008000"/>
                    </a:solidFill>
                  </a:rPr>
                  <a:t> </a:t>
                </a:r>
                <a:r>
                  <a:rPr lang="en-GB" i="1" dirty="0" smtClean="0">
                    <a:solidFill>
                      <a:srgbClr val="008000"/>
                    </a:solidFill>
                  </a:rPr>
                  <a:t>P(</a:t>
                </a:r>
                <a:r>
                  <a:rPr lang="en-GB" i="1" dirty="0" smtClean="0">
                    <a:solidFill>
                      <a:srgbClr val="008000"/>
                    </a:solidFill>
                    <a:sym typeface="Symbol" pitchFamily="18" charset="2"/>
                  </a:rPr>
                  <a:t>) </a:t>
                </a:r>
                <a:r>
                  <a:rPr lang="en-GB" dirty="0" smtClean="0">
                    <a:sym typeface="Symbol" pitchFamily="18" charset="2"/>
                  </a:rPr>
                  <a:t>is given by:</a:t>
                </a:r>
              </a:p>
              <a:p>
                <a:pPr>
                  <a:buFont typeface="Wingdings" pitchFamily="2" charset="2"/>
                  <a:buNone/>
                </a:pPr>
                <a:r>
                  <a:rPr lang="en-GB" dirty="0" smtClean="0">
                    <a:solidFill>
                      <a:srgbClr val="008000"/>
                    </a:solidFill>
                  </a:rPr>
                  <a:t> </a:t>
                </a:r>
                <a:r>
                  <a:rPr lang="en-US" dirty="0" smtClean="0">
                    <a:solidFill>
                      <a:srgbClr val="008000"/>
                    </a:solidFill>
                  </a:rPr>
                  <a:t>  </a:t>
                </a:r>
                <a:r>
                  <a:rPr lang="en-GB" i="1" dirty="0" smtClean="0">
                    <a:solidFill>
                      <a:srgbClr val="008000"/>
                    </a:solidFill>
                  </a:rPr>
                  <a:t>P(</a:t>
                </a:r>
                <a:r>
                  <a:rPr lang="en-GB" i="1" dirty="0" smtClean="0">
                    <a:solidFill>
                      <a:srgbClr val="008000"/>
                    </a:solidFill>
                    <a:sym typeface="Symbol" pitchFamily="18" charset="2"/>
                  </a:rPr>
                  <a:t>)</a:t>
                </a:r>
                <a:r>
                  <a:rPr lang="en-US" i="1" dirty="0" smtClean="0">
                    <a:solidFill>
                      <a:srgbClr val="008000"/>
                    </a:solidFill>
                    <a:sym typeface="Symbol" pitchFamily="18" charset="2"/>
                  </a:rPr>
                  <a:t>=</a:t>
                </a:r>
                <a:r>
                  <a:rPr lang="en-GB" i="1" dirty="0" smtClean="0">
                    <a:solidFill>
                      <a:srgbClr val="008000"/>
                    </a:solidFill>
                    <a:sym typeface="Symbol" pitchFamily="18" charset="2"/>
                  </a:rPr>
                  <a:t></a:t>
                </a:r>
                <a:r>
                  <a:rPr lang="en-GB" i="1" dirty="0" smtClean="0">
                    <a:solidFill>
                      <a:srgbClr val="008000"/>
                    </a:solidFill>
                  </a:rPr>
                  <a:t>C+(1- </a:t>
                </a:r>
                <a:r>
                  <a:rPr lang="en-GB" i="1" dirty="0" smtClean="0">
                    <a:solidFill>
                      <a:srgbClr val="008000"/>
                    </a:solidFill>
                    <a:sym typeface="Symbol" pitchFamily="18" charset="2"/>
                  </a:rPr>
                  <a:t>)</a:t>
                </a:r>
                <a:r>
                  <a:rPr lang="en-US" i="1" dirty="0" smtClean="0">
                    <a:solidFill>
                      <a:srgbClr val="008000"/>
                    </a:solidFill>
                    <a:sym typeface="Symbol" pitchFamily="18" charset="2"/>
                  </a:rPr>
                  <a:t>P</a:t>
                </a:r>
                <a:endParaRPr lang="en-GB" i="1" dirty="0">
                  <a:solidFill>
                    <a:srgbClr val="008000"/>
                  </a:solidFill>
                  <a:sym typeface="Symbol" pitchFamily="18" charset="2"/>
                </a:endParaRPr>
              </a:p>
              <a:p>
                <a:pPr>
                  <a:buNone/>
                </a:pPr>
                <a:r>
                  <a:rPr lang="en-GB" i="1" dirty="0" smtClean="0">
                    <a:solidFill>
                      <a:srgbClr val="008000"/>
                    </a:solidFill>
                    <a:sym typeface="Symbol" pitchFamily="18" charset="2"/>
                  </a:rPr>
                  <a:t>  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0" i="1" dirty="0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𝑃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𝑀</m:t>
                        </m:r>
                      </m:e>
                      <m:sup>
                        <m:r>
                          <a:rPr 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+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𝑝</m:t>
                        </m:r>
                      </m:e>
                    </m:acc>
                  </m:oMath>
                </a14:m>
                <a:endParaRPr lang="en-GB" i="1" dirty="0" smtClean="0">
                  <a:solidFill>
                    <a:srgbClr val="008000"/>
                  </a:solidFill>
                  <a:sym typeface="Symbol" pitchFamily="18" charset="2"/>
                </a:endParaRPr>
              </a:p>
            </p:txBody>
          </p:sp>
        </mc:Choice>
        <mc:Fallback>
          <p:sp>
            <p:nvSpPr>
              <p:cNvPr id="297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 l="-1639" t="-189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704" name="Text Box 4"/>
          <p:cNvSpPr txBox="1">
            <a:spLocks noChangeArrowheads="1"/>
          </p:cNvSpPr>
          <p:nvPr/>
        </p:nvSpPr>
        <p:spPr bwMode="auto">
          <a:xfrm>
            <a:off x="4413250" y="4310063"/>
            <a:ext cx="368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he-IL">
                <a:latin typeface="Comic Sans MS" pitchFamily="66" charset="0"/>
              </a:rPr>
              <a:t>C</a:t>
            </a:r>
          </a:p>
        </p:txBody>
      </p:sp>
      <p:sp>
        <p:nvSpPr>
          <p:cNvPr id="29705" name="AutoShape 5" descr="Recycled paper"/>
          <p:cNvSpPr>
            <a:spLocks noChangeArrowheads="1"/>
          </p:cNvSpPr>
          <p:nvPr/>
        </p:nvSpPr>
        <p:spPr bwMode="auto">
          <a:xfrm rot="16200000" flipH="1">
            <a:off x="5607050" y="3892550"/>
            <a:ext cx="2473325" cy="1558925"/>
          </a:xfrm>
          <a:prstGeom prst="parallelogram">
            <a:avLst>
              <a:gd name="adj" fmla="val 39664"/>
            </a:avLst>
          </a:prstGeom>
          <a:blipFill dpi="0" rotWithShape="0">
            <a:blip r:embed="rId4" cstate="print"/>
            <a:srcRect/>
            <a:tile tx="0" ty="0" sx="100000" sy="100000" flip="none" algn="tl"/>
          </a:blipFill>
          <a:ln w="12700" cap="sq">
            <a:solidFill>
              <a:srgbClr val="0033CC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9706" name="Line 6"/>
          <p:cNvSpPr>
            <a:spLocks noChangeShapeType="1"/>
          </p:cNvSpPr>
          <p:nvPr/>
        </p:nvSpPr>
        <p:spPr bwMode="auto">
          <a:xfrm flipV="1">
            <a:off x="4576763" y="4745038"/>
            <a:ext cx="3854450" cy="19050"/>
          </a:xfrm>
          <a:prstGeom prst="line">
            <a:avLst/>
          </a:prstGeom>
          <a:noFill/>
          <a:ln w="19050" cap="sq">
            <a:solidFill>
              <a:srgbClr val="990099"/>
            </a:solidFill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707" name="Rectangle 7" descr="Recycled paper"/>
          <p:cNvSpPr>
            <a:spLocks noChangeArrowheads="1"/>
          </p:cNvSpPr>
          <p:nvPr/>
        </p:nvSpPr>
        <p:spPr bwMode="auto">
          <a:xfrm>
            <a:off x="6051550" y="4718050"/>
            <a:ext cx="727075" cy="149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9708" name="Oval 8"/>
          <p:cNvSpPr>
            <a:spLocks noChangeArrowheads="1"/>
          </p:cNvSpPr>
          <p:nvPr/>
        </p:nvSpPr>
        <p:spPr bwMode="auto">
          <a:xfrm>
            <a:off x="6738938" y="4714875"/>
            <a:ext cx="71437" cy="6985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9709" name="Oval 9"/>
          <p:cNvSpPr>
            <a:spLocks noChangeArrowheads="1"/>
          </p:cNvSpPr>
          <p:nvPr/>
        </p:nvSpPr>
        <p:spPr bwMode="auto">
          <a:xfrm>
            <a:off x="8142288" y="3870325"/>
            <a:ext cx="71437" cy="6985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9710" name="Line 10"/>
          <p:cNvSpPr>
            <a:spLocks noChangeShapeType="1"/>
          </p:cNvSpPr>
          <p:nvPr/>
        </p:nvSpPr>
        <p:spPr bwMode="auto">
          <a:xfrm flipH="1">
            <a:off x="4643438" y="3729038"/>
            <a:ext cx="4368800" cy="982662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1" name="Oval 11"/>
          <p:cNvSpPr>
            <a:spLocks noChangeArrowheads="1"/>
          </p:cNvSpPr>
          <p:nvPr/>
        </p:nvSpPr>
        <p:spPr bwMode="auto">
          <a:xfrm>
            <a:off x="6497638" y="4229100"/>
            <a:ext cx="71437" cy="6985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9712" name="Rectangle 12" descr="Recycled paper"/>
          <p:cNvSpPr>
            <a:spLocks noChangeArrowheads="1"/>
          </p:cNvSpPr>
          <p:nvPr/>
        </p:nvSpPr>
        <p:spPr bwMode="auto">
          <a:xfrm>
            <a:off x="6073775" y="4237038"/>
            <a:ext cx="436563" cy="252412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9713" name="Oval 13"/>
          <p:cNvSpPr>
            <a:spLocks noChangeArrowheads="1"/>
          </p:cNvSpPr>
          <p:nvPr/>
        </p:nvSpPr>
        <p:spPr bwMode="auto">
          <a:xfrm>
            <a:off x="4513263" y="4708525"/>
            <a:ext cx="71437" cy="6985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9714" name="Rectangle 14"/>
          <p:cNvSpPr>
            <a:spLocks noChangeArrowheads="1"/>
          </p:cNvSpPr>
          <p:nvPr/>
        </p:nvSpPr>
        <p:spPr bwMode="auto">
          <a:xfrm>
            <a:off x="6610350" y="3008313"/>
            <a:ext cx="347663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US" altLang="he-IL">
                <a:solidFill>
                  <a:srgbClr val="FF0000"/>
                </a:solidFill>
                <a:latin typeface="Comic Sans MS" pitchFamily="66" charset="0"/>
              </a:rPr>
              <a:t>p</a:t>
            </a:r>
            <a:endParaRPr kumimoji="1" lang="en-US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9715" name="Line 15"/>
          <p:cNvSpPr>
            <a:spLocks noChangeShapeType="1"/>
          </p:cNvSpPr>
          <p:nvPr/>
        </p:nvSpPr>
        <p:spPr bwMode="auto">
          <a:xfrm flipH="1">
            <a:off x="6489700" y="3457575"/>
            <a:ext cx="241300" cy="681038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716" name="Text Box 16"/>
          <p:cNvSpPr txBox="1">
            <a:spLocks noChangeArrowheads="1"/>
          </p:cNvSpPr>
          <p:nvPr/>
        </p:nvSpPr>
        <p:spPr bwMode="auto">
          <a:xfrm>
            <a:off x="7902575" y="3354388"/>
            <a:ext cx="657225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GB" sz="2000">
                <a:solidFill>
                  <a:srgbClr val="008000"/>
                </a:solidFill>
                <a:latin typeface="Tahoma" pitchFamily="34" charset="0"/>
              </a:rPr>
              <a:t>P(</a:t>
            </a:r>
            <a:r>
              <a:rPr kumimoji="1" lang="en-GB" sz="200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)</a:t>
            </a:r>
          </a:p>
        </p:txBody>
      </p:sp>
    </p:spTree>
    <p:extLst>
      <p:ext uri="{BB962C8B-B14F-4D97-AF65-F5344CB8AC3E}">
        <p14:creationId xmlns:p14="http://schemas.microsoft.com/office/powerpoint/2010/main" val="335832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211FC3C-E403-410D-9746-B6F91DD27C6D}" type="slidenum">
              <a:rPr lang="he-IL" altLang="en-US" smtClean="0"/>
              <a:pPr/>
              <a:t>54</a:t>
            </a:fld>
            <a:endParaRPr lang="en-US" altLang="en-US" smtClean="0"/>
          </a:p>
        </p:txBody>
      </p:sp>
      <p:sp>
        <p:nvSpPr>
          <p:cNvPr id="52227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Triangulation</a:t>
            </a:r>
          </a:p>
        </p:txBody>
      </p:sp>
      <p:sp>
        <p:nvSpPr>
          <p:cNvPr id="52229" name="Text Box 3"/>
          <p:cNvSpPr txBox="1">
            <a:spLocks noChangeArrowheads="1"/>
          </p:cNvSpPr>
          <p:nvPr/>
        </p:nvSpPr>
        <p:spPr bwMode="auto">
          <a:xfrm>
            <a:off x="7877460" y="5795963"/>
            <a:ext cx="184150" cy="3667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 altLang="he-IL" sz="1800">
              <a:latin typeface="Times New Roman (Hebrew)" pitchFamily="18" charset="0"/>
            </a:endParaRPr>
          </a:p>
        </p:txBody>
      </p:sp>
      <p:grpSp>
        <p:nvGrpSpPr>
          <p:cNvPr id="52230" name="Group 4"/>
          <p:cNvGrpSpPr>
            <a:grpSpLocks/>
          </p:cNvGrpSpPr>
          <p:nvPr/>
        </p:nvGrpSpPr>
        <p:grpSpPr bwMode="auto">
          <a:xfrm>
            <a:off x="4291297" y="3175000"/>
            <a:ext cx="4694238" cy="2725738"/>
            <a:chOff x="1986" y="2000"/>
            <a:chExt cx="2957" cy="1717"/>
          </a:xfrm>
        </p:grpSpPr>
        <p:sp>
          <p:nvSpPr>
            <p:cNvPr id="52232" name="Rectangle 5" descr="Recycled paper"/>
            <p:cNvSpPr>
              <a:spLocks noChangeArrowheads="1"/>
            </p:cNvSpPr>
            <p:nvPr/>
          </p:nvSpPr>
          <p:spPr bwMode="auto">
            <a:xfrm rot="5400000">
              <a:off x="2421" y="2698"/>
              <a:ext cx="981" cy="591"/>
            </a:xfrm>
            <a:prstGeom prst="parallelogram">
              <a:avLst>
                <a:gd name="adj" fmla="val 41497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342900" indent="-342900">
                <a:lnSpc>
                  <a:spcPct val="90000"/>
                </a:lnSpc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Char char="z"/>
              </a:pPr>
              <a:endParaRPr kumimoji="1" lang="en-US" altLang="en-US" sz="3200">
                <a:solidFill>
                  <a:srgbClr val="003399"/>
                </a:solidFill>
                <a:latin typeface="Tahoma" pitchFamily="34" charset="0"/>
              </a:endParaRPr>
            </a:p>
          </p:txBody>
        </p:sp>
        <p:sp>
          <p:nvSpPr>
            <p:cNvPr id="52233" name="AutoShape 6" descr="Recycled paper"/>
            <p:cNvSpPr>
              <a:spLocks noChangeArrowheads="1"/>
            </p:cNvSpPr>
            <p:nvPr/>
          </p:nvSpPr>
          <p:spPr bwMode="auto">
            <a:xfrm rot="16200000" flipH="1">
              <a:off x="3681" y="2811"/>
              <a:ext cx="852" cy="616"/>
            </a:xfrm>
            <a:prstGeom prst="parallelogram">
              <a:avLst>
                <a:gd name="adj" fmla="val 34578"/>
              </a:avLst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None/>
              </a:pPr>
              <a:endParaRPr kumimoji="1" lang="en-US" altLang="en-US">
                <a:latin typeface="Tahoma" pitchFamily="34" charset="0"/>
              </a:endParaRPr>
            </a:p>
          </p:txBody>
        </p:sp>
        <p:sp>
          <p:nvSpPr>
            <p:cNvPr id="52234" name="Line 7"/>
            <p:cNvSpPr>
              <a:spLocks noChangeShapeType="1"/>
            </p:cNvSpPr>
            <p:nvPr/>
          </p:nvSpPr>
          <p:spPr bwMode="auto">
            <a:xfrm flipV="1">
              <a:off x="2296" y="3041"/>
              <a:ext cx="591" cy="38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35" name="Line 8"/>
            <p:cNvSpPr>
              <a:spLocks noChangeShapeType="1"/>
            </p:cNvSpPr>
            <p:nvPr/>
          </p:nvSpPr>
          <p:spPr bwMode="auto">
            <a:xfrm flipV="1">
              <a:off x="3207" y="2250"/>
              <a:ext cx="740" cy="53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36" name="Line 9"/>
            <p:cNvSpPr>
              <a:spLocks noChangeShapeType="1"/>
            </p:cNvSpPr>
            <p:nvPr/>
          </p:nvSpPr>
          <p:spPr bwMode="auto">
            <a:xfrm>
              <a:off x="3207" y="2155"/>
              <a:ext cx="740" cy="69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37" name="Line 10"/>
            <p:cNvSpPr>
              <a:spLocks noChangeShapeType="1"/>
            </p:cNvSpPr>
            <p:nvPr/>
          </p:nvSpPr>
          <p:spPr bwMode="auto">
            <a:xfrm flipH="1" flipV="1">
              <a:off x="4193" y="3073"/>
              <a:ext cx="419" cy="411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38" name="Oval 11"/>
            <p:cNvSpPr>
              <a:spLocks noChangeArrowheads="1"/>
            </p:cNvSpPr>
            <p:nvPr/>
          </p:nvSpPr>
          <p:spPr bwMode="auto">
            <a:xfrm>
              <a:off x="2863" y="3041"/>
              <a:ext cx="24" cy="3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2239" name="Oval 12"/>
            <p:cNvSpPr>
              <a:spLocks noChangeArrowheads="1"/>
            </p:cNvSpPr>
            <p:nvPr/>
          </p:nvSpPr>
          <p:spPr bwMode="auto">
            <a:xfrm>
              <a:off x="4168" y="3041"/>
              <a:ext cx="25" cy="3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2240" name="Oval 13"/>
            <p:cNvSpPr>
              <a:spLocks noChangeArrowheads="1"/>
            </p:cNvSpPr>
            <p:nvPr/>
          </p:nvSpPr>
          <p:spPr bwMode="auto">
            <a:xfrm>
              <a:off x="3577" y="2503"/>
              <a:ext cx="25" cy="3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2241" name="Text Box 14"/>
            <p:cNvSpPr txBox="1">
              <a:spLocks noChangeArrowheads="1"/>
            </p:cNvSpPr>
            <p:nvPr/>
          </p:nvSpPr>
          <p:spPr bwMode="auto">
            <a:xfrm>
              <a:off x="3681" y="2440"/>
              <a:ext cx="840" cy="23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lang="en-US" altLang="he-IL" sz="1800">
                  <a:latin typeface="Times New Roman (Hebrew)" pitchFamily="18" charset="0"/>
                </a:rPr>
                <a:t>Object Point</a:t>
              </a:r>
            </a:p>
          </p:txBody>
        </p:sp>
        <p:sp>
          <p:nvSpPr>
            <p:cNvPr id="52242" name="Line 15"/>
            <p:cNvSpPr>
              <a:spLocks noChangeShapeType="1"/>
            </p:cNvSpPr>
            <p:nvPr/>
          </p:nvSpPr>
          <p:spPr bwMode="auto">
            <a:xfrm flipV="1">
              <a:off x="2302" y="3450"/>
              <a:ext cx="869" cy="2"/>
            </a:xfrm>
            <a:prstGeom prst="line">
              <a:avLst/>
            </a:prstGeom>
            <a:noFill/>
            <a:ln w="28575" cap="sq">
              <a:solidFill>
                <a:srgbClr val="66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3" name="Line 16"/>
            <p:cNvSpPr>
              <a:spLocks noChangeShapeType="1"/>
            </p:cNvSpPr>
            <p:nvPr/>
          </p:nvSpPr>
          <p:spPr bwMode="auto">
            <a:xfrm flipV="1">
              <a:off x="3872" y="3446"/>
              <a:ext cx="685" cy="10"/>
            </a:xfrm>
            <a:prstGeom prst="line">
              <a:avLst/>
            </a:prstGeom>
            <a:noFill/>
            <a:ln w="28575" cap="sq">
              <a:solidFill>
                <a:srgbClr val="66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4" name="Line 17"/>
            <p:cNvSpPr>
              <a:spLocks noChangeShapeType="1"/>
            </p:cNvSpPr>
            <p:nvPr/>
          </p:nvSpPr>
          <p:spPr bwMode="auto">
            <a:xfrm>
              <a:off x="3209" y="3453"/>
              <a:ext cx="589" cy="2"/>
            </a:xfrm>
            <a:prstGeom prst="line">
              <a:avLst/>
            </a:prstGeom>
            <a:noFill/>
            <a:ln w="28575" cap="sq">
              <a:solidFill>
                <a:srgbClr val="66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5" name="Text Box 18"/>
            <p:cNvSpPr txBox="1">
              <a:spLocks noChangeArrowheads="1"/>
            </p:cNvSpPr>
            <p:nvPr/>
          </p:nvSpPr>
          <p:spPr bwMode="auto">
            <a:xfrm>
              <a:off x="1986" y="3443"/>
              <a:ext cx="385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rtl="1"/>
              <a:r>
                <a:rPr lang="en-US" altLang="he-IL" sz="2000" b="1">
                  <a:solidFill>
                    <a:srgbClr val="FF0000"/>
                  </a:solidFill>
                  <a:latin typeface="Comic Sans MS" pitchFamily="66" charset="0"/>
                </a:rPr>
                <a:t>Cop</a:t>
              </a:r>
              <a:endParaRPr lang="en-US" altLang="he-IL" sz="1800">
                <a:solidFill>
                  <a:srgbClr val="FF0000"/>
                </a:solidFill>
                <a:latin typeface="Times New Roman (Hebrew)" pitchFamily="18" charset="0"/>
              </a:endParaRPr>
            </a:p>
          </p:txBody>
        </p:sp>
        <p:sp>
          <p:nvSpPr>
            <p:cNvPr id="52246" name="Text Box 19"/>
            <p:cNvSpPr txBox="1">
              <a:spLocks noChangeArrowheads="1"/>
            </p:cNvSpPr>
            <p:nvPr/>
          </p:nvSpPr>
          <p:spPr bwMode="auto">
            <a:xfrm>
              <a:off x="4558" y="3467"/>
              <a:ext cx="385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rtl="1"/>
              <a:r>
                <a:rPr lang="en-US" altLang="he-IL" sz="2000" b="1">
                  <a:solidFill>
                    <a:srgbClr val="008000"/>
                  </a:solidFill>
                  <a:latin typeface="Comic Sans MS" pitchFamily="66" charset="0"/>
                </a:rPr>
                <a:t>Cop</a:t>
              </a:r>
              <a:endParaRPr lang="en-US" altLang="he-IL" sz="1800">
                <a:solidFill>
                  <a:srgbClr val="008000"/>
                </a:solidFill>
                <a:latin typeface="Times New Roman (Hebrew)" pitchFamily="18" charset="0"/>
              </a:endParaRPr>
            </a:p>
          </p:txBody>
        </p:sp>
        <p:sp>
          <p:nvSpPr>
            <p:cNvPr id="52247" name="Line 20"/>
            <p:cNvSpPr>
              <a:spLocks noChangeShapeType="1"/>
            </p:cNvSpPr>
            <p:nvPr/>
          </p:nvSpPr>
          <p:spPr bwMode="auto">
            <a:xfrm flipV="1">
              <a:off x="2294" y="3017"/>
              <a:ext cx="371" cy="41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8" name="Line 21"/>
            <p:cNvSpPr>
              <a:spLocks noChangeShapeType="1"/>
            </p:cNvSpPr>
            <p:nvPr/>
          </p:nvSpPr>
          <p:spPr bwMode="auto">
            <a:xfrm>
              <a:off x="4132" y="3315"/>
              <a:ext cx="449" cy="147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49" name="Text Box 22"/>
            <p:cNvSpPr txBox="1">
              <a:spLocks noChangeArrowheads="1"/>
            </p:cNvSpPr>
            <p:nvPr/>
          </p:nvSpPr>
          <p:spPr bwMode="auto">
            <a:xfrm>
              <a:off x="2545" y="2959"/>
              <a:ext cx="205" cy="19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rtl="1"/>
              <a:r>
                <a:rPr lang="en-US" altLang="he-IL" sz="1400" b="1">
                  <a:solidFill>
                    <a:srgbClr val="0033CC"/>
                  </a:solidFill>
                  <a:latin typeface="Comic Sans MS" pitchFamily="66" charset="0"/>
                </a:rPr>
                <a:t>O</a:t>
              </a:r>
              <a:endParaRPr lang="en-US" altLang="he-IL" sz="1200">
                <a:latin typeface="Times New Roman (Hebrew)" pitchFamily="18" charset="0"/>
              </a:endParaRPr>
            </a:p>
          </p:txBody>
        </p:sp>
        <p:sp>
          <p:nvSpPr>
            <p:cNvPr id="52250" name="Text Box 23"/>
            <p:cNvSpPr txBox="1">
              <a:spLocks noChangeArrowheads="1"/>
            </p:cNvSpPr>
            <p:nvPr/>
          </p:nvSpPr>
          <p:spPr bwMode="auto">
            <a:xfrm>
              <a:off x="4024" y="3289"/>
              <a:ext cx="205" cy="19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rtl="1"/>
              <a:r>
                <a:rPr lang="en-US" altLang="he-IL" sz="1400" b="1">
                  <a:solidFill>
                    <a:srgbClr val="0033CC"/>
                  </a:solidFill>
                  <a:latin typeface="Comic Sans MS" pitchFamily="66" charset="0"/>
                </a:rPr>
                <a:t>O</a:t>
              </a:r>
              <a:endParaRPr lang="en-US" altLang="he-IL" sz="1200">
                <a:latin typeface="Times New Roman (Hebrew)" pitchFamily="18" charset="0"/>
              </a:endParaRPr>
            </a:p>
          </p:txBody>
        </p:sp>
        <p:sp>
          <p:nvSpPr>
            <p:cNvPr id="52251" name="Line 24"/>
            <p:cNvSpPr>
              <a:spLocks noChangeShapeType="1"/>
            </p:cNvSpPr>
            <p:nvPr/>
          </p:nvSpPr>
          <p:spPr bwMode="auto">
            <a:xfrm>
              <a:off x="4134" y="3264"/>
              <a:ext cx="34" cy="1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52" name="Line 25"/>
            <p:cNvSpPr>
              <a:spLocks noChangeShapeType="1"/>
            </p:cNvSpPr>
            <p:nvPr/>
          </p:nvSpPr>
          <p:spPr bwMode="auto">
            <a:xfrm>
              <a:off x="4168" y="3280"/>
              <a:ext cx="9" cy="4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53" name="Line 26"/>
            <p:cNvSpPr>
              <a:spLocks noChangeShapeType="1"/>
            </p:cNvSpPr>
            <p:nvPr/>
          </p:nvSpPr>
          <p:spPr bwMode="auto">
            <a:xfrm>
              <a:off x="2623" y="3055"/>
              <a:ext cx="46" cy="3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54" name="Line 27"/>
            <p:cNvSpPr>
              <a:spLocks noChangeShapeType="1"/>
            </p:cNvSpPr>
            <p:nvPr/>
          </p:nvSpPr>
          <p:spPr bwMode="auto">
            <a:xfrm flipV="1">
              <a:off x="2665" y="3051"/>
              <a:ext cx="31" cy="3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255" name="Text Box 28"/>
            <p:cNvSpPr txBox="1">
              <a:spLocks noChangeArrowheads="1"/>
            </p:cNvSpPr>
            <p:nvPr/>
          </p:nvSpPr>
          <p:spPr bwMode="auto">
            <a:xfrm>
              <a:off x="2286" y="3038"/>
              <a:ext cx="411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srgbClr val="FF0000"/>
                  </a:solidFill>
                  <a:latin typeface="Times New Roman (Hebrew)" pitchFamily="18" charset="0"/>
                </a:rPr>
                <a:t>f</a:t>
              </a:r>
              <a:endParaRPr lang="en-GB" i="1">
                <a:solidFill>
                  <a:srgbClr val="FF0000"/>
                </a:solidFill>
                <a:latin typeface="Times New Roman (Hebrew)" pitchFamily="18" charset="0"/>
              </a:endParaRPr>
            </a:p>
          </p:txBody>
        </p:sp>
        <p:sp>
          <p:nvSpPr>
            <p:cNvPr id="52256" name="Oval 29"/>
            <p:cNvSpPr>
              <a:spLocks noChangeArrowheads="1"/>
            </p:cNvSpPr>
            <p:nvPr/>
          </p:nvSpPr>
          <p:spPr bwMode="auto">
            <a:xfrm>
              <a:off x="2278" y="3407"/>
              <a:ext cx="35" cy="55"/>
            </a:xfrm>
            <a:prstGeom prst="ellipse">
              <a:avLst/>
            </a:prstGeom>
            <a:solidFill>
              <a:srgbClr val="00CCFF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2257" name="Oval 30"/>
            <p:cNvSpPr>
              <a:spLocks noChangeArrowheads="1"/>
            </p:cNvSpPr>
            <p:nvPr/>
          </p:nvSpPr>
          <p:spPr bwMode="auto">
            <a:xfrm>
              <a:off x="4572" y="3444"/>
              <a:ext cx="35" cy="55"/>
            </a:xfrm>
            <a:prstGeom prst="ellipse">
              <a:avLst/>
            </a:prstGeom>
            <a:solidFill>
              <a:srgbClr val="00CCFF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2258" name="Text Box 31"/>
            <p:cNvSpPr txBox="1">
              <a:spLocks noChangeArrowheads="1"/>
            </p:cNvSpPr>
            <p:nvPr/>
          </p:nvSpPr>
          <p:spPr bwMode="auto">
            <a:xfrm>
              <a:off x="2808" y="2994"/>
              <a:ext cx="288" cy="23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Times New Roman (Hebrew)" pitchFamily="18" charset="0"/>
                </a:rPr>
                <a:t>p</a:t>
              </a:r>
              <a:endParaRPr lang="en-GB" sz="1800">
                <a:solidFill>
                  <a:srgbClr val="FF0000"/>
                </a:solidFill>
                <a:latin typeface="Times New Roman (Hebrew)" pitchFamily="18" charset="0"/>
              </a:endParaRPr>
            </a:p>
          </p:txBody>
        </p:sp>
        <p:sp>
          <p:nvSpPr>
            <p:cNvPr id="52259" name="Text Box 32"/>
            <p:cNvSpPr txBox="1">
              <a:spLocks noChangeArrowheads="1"/>
            </p:cNvSpPr>
            <p:nvPr/>
          </p:nvSpPr>
          <p:spPr bwMode="auto">
            <a:xfrm>
              <a:off x="4098" y="3024"/>
              <a:ext cx="288" cy="23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Times New Roman (Hebrew)" pitchFamily="18" charset="0"/>
                </a:rPr>
                <a:t>q</a:t>
              </a:r>
              <a:endParaRPr lang="en-GB" sz="1800">
                <a:solidFill>
                  <a:srgbClr val="FF0000"/>
                </a:solidFill>
                <a:latin typeface="Times New Roman (Hebrew)" pitchFamily="18" charset="0"/>
              </a:endParaRPr>
            </a:p>
          </p:txBody>
        </p:sp>
        <p:sp>
          <p:nvSpPr>
            <p:cNvPr id="52260" name="Text Box 33"/>
            <p:cNvSpPr txBox="1">
              <a:spLocks noChangeArrowheads="1"/>
            </p:cNvSpPr>
            <p:nvPr/>
          </p:nvSpPr>
          <p:spPr bwMode="auto">
            <a:xfrm>
              <a:off x="3846" y="2036"/>
              <a:ext cx="490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GB" sz="2000">
                  <a:solidFill>
                    <a:srgbClr val="008000"/>
                  </a:solidFill>
                  <a:latin typeface="Tahoma" pitchFamily="34" charset="0"/>
                </a:rPr>
                <a:t>P(</a:t>
              </a:r>
              <a:r>
                <a:rPr kumimoji="1" lang="en-GB" sz="200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rPr>
                <a:t></a:t>
              </a:r>
              <a:r>
                <a:rPr kumimoji="1" lang="en-US" sz="2000" baseline="-2500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rPr>
                <a:t>Ll</a:t>
              </a:r>
              <a:r>
                <a:rPr kumimoji="1" lang="en-GB" sz="200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rPr>
                <a:t>)</a:t>
              </a:r>
            </a:p>
          </p:txBody>
        </p:sp>
        <p:sp>
          <p:nvSpPr>
            <p:cNvPr id="52261" name="Text Box 34"/>
            <p:cNvSpPr txBox="1">
              <a:spLocks noChangeArrowheads="1"/>
            </p:cNvSpPr>
            <p:nvPr/>
          </p:nvSpPr>
          <p:spPr bwMode="auto">
            <a:xfrm>
              <a:off x="2970" y="2000"/>
              <a:ext cx="504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US" sz="2000">
                  <a:solidFill>
                    <a:srgbClr val="008000"/>
                  </a:solidFill>
                  <a:latin typeface="Tahoma" pitchFamily="34" charset="0"/>
                </a:rPr>
                <a:t>Q</a:t>
              </a:r>
              <a:r>
                <a:rPr kumimoji="1" lang="en-GB" sz="2000">
                  <a:solidFill>
                    <a:srgbClr val="008000"/>
                  </a:solidFill>
                  <a:latin typeface="Tahoma" pitchFamily="34" charset="0"/>
                </a:rPr>
                <a:t>(</a:t>
              </a:r>
              <a:r>
                <a:rPr kumimoji="1" lang="en-GB" sz="200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rPr>
                <a:t></a:t>
              </a:r>
              <a:r>
                <a:rPr kumimoji="1" lang="en-US" sz="2000" baseline="-2500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rPr>
                <a:t>R</a:t>
              </a:r>
              <a:r>
                <a:rPr kumimoji="1" lang="en-GB" sz="200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rPr>
                <a:t>)</a:t>
              </a:r>
            </a:p>
          </p:txBody>
        </p:sp>
        <p:sp>
          <p:nvSpPr>
            <p:cNvPr id="52262" name="Text Box 35"/>
            <p:cNvSpPr txBox="1">
              <a:spLocks noChangeArrowheads="1"/>
            </p:cNvSpPr>
            <p:nvPr/>
          </p:nvSpPr>
          <p:spPr bwMode="auto">
            <a:xfrm>
              <a:off x="3456" y="2593"/>
              <a:ext cx="204" cy="2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r>
                <a:rPr kumimoji="1" lang="en-GB" sz="2000">
                  <a:solidFill>
                    <a:srgbClr val="008000"/>
                  </a:solidFill>
                  <a:latin typeface="Tahoma" pitchFamily="34" charset="0"/>
                </a:rPr>
                <a:t>P</a:t>
              </a:r>
              <a:endParaRPr kumimoji="1" lang="en-GB" sz="2000">
                <a:solidFill>
                  <a:srgbClr val="008000"/>
                </a:solidFill>
                <a:latin typeface="Tahoma" pitchFamily="34" charset="0"/>
                <a:sym typeface="Symbol" pitchFamily="18" charset="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2231" name="Rectangle 36"/>
              <p:cNvSpPr>
                <a:spLocks noChangeArrowheads="1"/>
              </p:cNvSpPr>
              <p:nvPr/>
            </p:nvSpPr>
            <p:spPr bwMode="auto">
              <a:xfrm>
                <a:off x="301625" y="1922463"/>
                <a:ext cx="8178800" cy="4171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buClr>
                    <a:srgbClr val="990099"/>
                  </a:buClr>
                  <a:buFont typeface="Wingdings" pitchFamily="2" charset="2"/>
                  <a:buChar char="§"/>
                </a:pPr>
                <a:r>
                  <a:rPr kumimoji="1" lang="en-US" altLang="he-IL" sz="3200" dirty="0" smtClean="0">
                    <a:solidFill>
                      <a:srgbClr val="003399"/>
                    </a:solidFill>
                    <a:latin typeface="Tahoma" pitchFamily="34" charset="0"/>
                  </a:rPr>
                  <a:t> We are looking for</a:t>
                </a:r>
                <a:r>
                  <a:rPr kumimoji="1" lang="en-US" altLang="he-IL" sz="3200" dirty="0">
                    <a:solidFill>
                      <a:srgbClr val="008000"/>
                    </a:solidFill>
                    <a:latin typeface="Tahoma" pitchFamily="34" charset="0"/>
                  </a:rPr>
                  <a:t> </a:t>
                </a:r>
                <a:r>
                  <a:rPr kumimoji="1" lang="en-US" altLang="he-IL" sz="3200" i="1" dirty="0">
                    <a:solidFill>
                      <a:srgbClr val="008000"/>
                    </a:solidFill>
                    <a:latin typeface="Tahoma" pitchFamily="34" charset="0"/>
                  </a:rPr>
                  <a:t>P</a:t>
                </a:r>
                <a:r>
                  <a:rPr kumimoji="1" lang="en-US" altLang="he-IL" sz="3200" dirty="0">
                    <a:solidFill>
                      <a:srgbClr val="003399"/>
                    </a:solidFill>
                    <a:latin typeface="Tahoma" pitchFamily="34" charset="0"/>
                  </a:rPr>
                  <a:t> such that</a:t>
                </a:r>
                <a:r>
                  <a:rPr kumimoji="1" lang="en-US" altLang="he-IL" sz="3200" dirty="0" smtClean="0">
                    <a:solidFill>
                      <a:srgbClr val="003399"/>
                    </a:solidFill>
                    <a:latin typeface="Tahoma" pitchFamily="34" charset="0"/>
                  </a:rPr>
                  <a:t>:</a:t>
                </a:r>
                <a:br>
                  <a:rPr kumimoji="1" lang="en-US" altLang="he-IL" sz="3200" dirty="0" smtClean="0">
                    <a:solidFill>
                      <a:srgbClr val="003399"/>
                    </a:solidFill>
                    <a:latin typeface="Tahoma" pitchFamily="34" charset="0"/>
                  </a:rPr>
                </a:br>
                <a:r>
                  <a:rPr kumimoji="1" lang="en-US" altLang="he-IL" sz="3200" dirty="0">
                    <a:solidFill>
                      <a:srgbClr val="003399"/>
                    </a:solidFill>
                    <a:latin typeface="Tahoma" pitchFamily="34" charset="0"/>
                  </a:rPr>
                  <a:t> </a:t>
                </a:r>
                <a:r>
                  <a:rPr kumimoji="1" lang="en-US" altLang="he-IL" sz="3200" dirty="0" smtClean="0">
                    <a:solidFill>
                      <a:srgbClr val="003399"/>
                    </a:solidFill>
                    <a:latin typeface="Tahoma" pitchFamily="34" charset="0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he-IL" sz="320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he-IL" sz="32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kumimoji="1" lang="en-US" altLang="he-IL" sz="3200" i="1" dirty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he-IL" sz="3200" i="1" dirty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𝑀𝐿</m:t>
                    </m:r>
                    <m:r>
                      <a:rPr kumimoji="1" lang="en-US" altLang="he-IL" sz="3200" b="0" i="1" dirty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kumimoji="1" lang="en-US" altLang="he-IL" sz="32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he-IL" sz="32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kumimoji="1" lang="en-US" altLang="he-IL" sz="3200" i="1" dirty="0">
                        <a:solidFill>
                          <a:srgbClr val="00339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he-IL" sz="3200" b="0" i="1" dirty="0" smtClean="0">
                        <a:solidFill>
                          <a:srgbClr val="00339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he-IL" sz="3200" dirty="0">
                    <a:solidFill>
                      <a:srgbClr val="003399"/>
                    </a:solidFill>
                    <a:latin typeface="Tahoma" pitchFamily="34" charset="0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he-IL" sz="3200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he-IL" sz="32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kumimoji="1" lang="en-US" altLang="he-IL" sz="3200" i="1" dirty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he-IL" sz="32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he-IL" sz="3200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he-IL" sz="32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1" lang="en-US" altLang="he-IL" sz="3200" i="1" dirty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kumimoji="1" lang="en-US" altLang="he-IL" sz="3200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he-IL" sz="3200" i="1" dirty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kumimoji="1" lang="en-US" altLang="he-IL" sz="3200" b="0" i="1" dirty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he-IL" sz="3200" i="1" dirty="0" smtClean="0">
                  <a:solidFill>
                    <a:srgbClr val="008000"/>
                  </a:solidFill>
                  <a:latin typeface="Tahoma" pitchFamily="34" charset="0"/>
                </a:endParaRPr>
              </a:p>
              <a:p>
                <a:pPr>
                  <a:buClr>
                    <a:srgbClr val="990099"/>
                  </a:buClr>
                  <a:buFont typeface="Wingdings" pitchFamily="2" charset="2"/>
                  <a:buChar char="§"/>
                </a:pPr>
                <a:endParaRPr kumimoji="1" lang="en-US" altLang="he-IL" sz="3200" i="1" dirty="0" smtClean="0">
                  <a:solidFill>
                    <a:srgbClr val="008000"/>
                  </a:solidFill>
                  <a:latin typeface="Tahoma" pitchFamily="34" charset="0"/>
                </a:endParaRPr>
              </a:p>
              <a:p>
                <a:pPr>
                  <a:buClr>
                    <a:srgbClr val="990099"/>
                  </a:buClr>
                  <a:buFont typeface="Wingdings" pitchFamily="2" charset="2"/>
                  <a:buChar char="§"/>
                </a:pPr>
                <a:r>
                  <a:rPr kumimoji="1" lang="en-US" altLang="he-IL" sz="3200" i="1" dirty="0" smtClean="0">
                    <a:solidFill>
                      <a:srgbClr val="008000"/>
                    </a:solidFill>
                    <a:latin typeface="Tahoma" pitchFamily="34" charset="0"/>
                  </a:rPr>
                  <a:t>P</a:t>
                </a:r>
                <a:r>
                  <a:rPr kumimoji="1" lang="en-US" altLang="he-IL" sz="3200" dirty="0" smtClean="0">
                    <a:solidFill>
                      <a:srgbClr val="008000"/>
                    </a:solidFill>
                    <a:latin typeface="Tahoma" pitchFamily="34" charset="0"/>
                  </a:rPr>
                  <a:t> </a:t>
                </a:r>
                <a:r>
                  <a:rPr kumimoji="1" lang="en-US" altLang="he-IL" sz="3200" dirty="0">
                    <a:solidFill>
                      <a:srgbClr val="003399"/>
                    </a:solidFill>
                    <a:latin typeface="Tahoma" pitchFamily="34" charset="0"/>
                  </a:rPr>
                  <a:t>is the intersection</a:t>
                </a:r>
              </a:p>
              <a:p>
                <a:r>
                  <a:rPr kumimoji="1" lang="en-US" altLang="he-IL" sz="3200" dirty="0">
                    <a:solidFill>
                      <a:srgbClr val="003399"/>
                    </a:solidFill>
                    <a:latin typeface="Tahoma" pitchFamily="34" charset="0"/>
                  </a:rPr>
                  <a:t>   of</a:t>
                </a:r>
                <a:r>
                  <a:rPr kumimoji="1" lang="en-US" altLang="he-IL" sz="3200" dirty="0">
                    <a:solidFill>
                      <a:srgbClr val="008000"/>
                    </a:solidFill>
                    <a:latin typeface="Tahoma" pitchFamily="34" charset="0"/>
                  </a:rPr>
                  <a:t> </a:t>
                </a:r>
                <a:r>
                  <a:rPr kumimoji="1" lang="en-GB" sz="3200" i="1" dirty="0">
                    <a:solidFill>
                      <a:srgbClr val="008000"/>
                    </a:solidFill>
                    <a:latin typeface="Tahoma" pitchFamily="34" charset="0"/>
                  </a:rPr>
                  <a:t>P(</a:t>
                </a:r>
                <a:r>
                  <a:rPr kumimoji="1" lang="en-GB" sz="3200" i="1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</a:t>
                </a:r>
                <a:r>
                  <a:rPr kumimoji="1" lang="en-US" sz="3200" i="1" baseline="-25000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R</a:t>
                </a:r>
                <a:r>
                  <a:rPr kumimoji="1" lang="en-GB" sz="3200" i="1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)</a:t>
                </a:r>
                <a:r>
                  <a:rPr kumimoji="1" lang="en-US" sz="2000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 </a:t>
                </a:r>
                <a:r>
                  <a:rPr kumimoji="1" lang="en-US" sz="3200" dirty="0">
                    <a:solidFill>
                      <a:srgbClr val="003399"/>
                    </a:solidFill>
                    <a:latin typeface="Tahoma" pitchFamily="34" charset="0"/>
                    <a:sym typeface="Symbol" pitchFamily="18" charset="2"/>
                  </a:rPr>
                  <a:t>and</a:t>
                </a:r>
                <a:r>
                  <a:rPr kumimoji="1" lang="en-US" sz="2000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 </a:t>
                </a:r>
                <a:r>
                  <a:rPr kumimoji="1" lang="en-US" sz="3200" i="1" dirty="0">
                    <a:solidFill>
                      <a:srgbClr val="008000"/>
                    </a:solidFill>
                    <a:latin typeface="Tahoma" pitchFamily="34" charset="0"/>
                  </a:rPr>
                  <a:t>Q</a:t>
                </a:r>
                <a:r>
                  <a:rPr kumimoji="1" lang="en-GB" sz="3200" i="1" dirty="0">
                    <a:solidFill>
                      <a:srgbClr val="008000"/>
                    </a:solidFill>
                    <a:latin typeface="Tahoma" pitchFamily="34" charset="0"/>
                  </a:rPr>
                  <a:t>(</a:t>
                </a:r>
                <a:r>
                  <a:rPr kumimoji="1" lang="en-GB" sz="3200" i="1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</a:t>
                </a:r>
                <a:r>
                  <a:rPr kumimoji="1" lang="en-US" sz="3200" i="1" baseline="-25000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L</a:t>
                </a:r>
                <a:r>
                  <a:rPr kumimoji="1" lang="en-GB" sz="3200" i="1" dirty="0" smtClean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)</a:t>
                </a:r>
                <a:endParaRPr kumimoji="1" lang="en-US" altLang="he-IL" sz="3200" dirty="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endParaRPr>
              </a:p>
            </p:txBody>
          </p:sp>
        </mc:Choice>
        <mc:Fallback>
          <p:sp>
            <p:nvSpPr>
              <p:cNvPr id="52231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1625" y="1922463"/>
                <a:ext cx="8178800" cy="4171950"/>
              </a:xfrm>
              <a:prstGeom prst="rect">
                <a:avLst/>
              </a:prstGeom>
              <a:blipFill rotWithShape="0">
                <a:blip r:embed="rId4"/>
                <a:stretch>
                  <a:fillRect l="-1639" t="-189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57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5AB092D-4754-40D5-9840-9B5D9188B023}" type="slidenum">
              <a:rPr lang="he-IL" altLang="en-US" smtClean="0"/>
              <a:pPr/>
              <a:t>55</a:t>
            </a:fld>
            <a:endParaRPr lang="en-US" altLang="en-US" smtClean="0"/>
          </a:p>
        </p:txBody>
      </p:sp>
      <p:sp>
        <p:nvSpPr>
          <p:cNvPr id="53251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Triangulation</a:t>
            </a:r>
          </a:p>
        </p:txBody>
      </p:sp>
      <p:sp>
        <p:nvSpPr>
          <p:cNvPr id="53253" name="Text Box 3"/>
          <p:cNvSpPr txBox="1">
            <a:spLocks noChangeArrowheads="1"/>
          </p:cNvSpPr>
          <p:nvPr/>
        </p:nvSpPr>
        <p:spPr bwMode="auto">
          <a:xfrm>
            <a:off x="6738938" y="5795963"/>
            <a:ext cx="184150" cy="3667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 altLang="he-IL" sz="1800">
              <a:latin typeface="Times New Roman (Hebrew)" pitchFamily="18" charset="0"/>
            </a:endParaRPr>
          </a:p>
        </p:txBody>
      </p:sp>
      <p:sp>
        <p:nvSpPr>
          <p:cNvPr id="53254" name="Rectangle 4" descr="Recycled paper"/>
          <p:cNvSpPr>
            <a:spLocks noGrp="1" noChangeArrowheads="1"/>
          </p:cNvSpPr>
          <p:nvPr>
            <p:ph type="body" idx="1"/>
          </p:nvPr>
        </p:nvSpPr>
        <p:spPr>
          <a:xfrm rot="5400000">
            <a:off x="3843338" y="4283075"/>
            <a:ext cx="1557337" cy="938213"/>
          </a:xfrm>
          <a:prstGeom prst="parallelogram">
            <a:avLst>
              <a:gd name="adj" fmla="val 41497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txBody>
          <a:bodyPr/>
          <a:lstStyle/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Char char="z"/>
            </a:pPr>
            <a:endParaRPr lang="en-US" altLang="en-US" smtClean="0"/>
          </a:p>
        </p:txBody>
      </p:sp>
      <p:sp>
        <p:nvSpPr>
          <p:cNvPr id="53255" name="AutoShape 5" descr="Recycled paper"/>
          <p:cNvSpPr>
            <a:spLocks noChangeArrowheads="1"/>
          </p:cNvSpPr>
          <p:nvPr/>
        </p:nvSpPr>
        <p:spPr bwMode="auto">
          <a:xfrm rot="16200000" flipH="1">
            <a:off x="5843588" y="4462463"/>
            <a:ext cx="1352550" cy="977900"/>
          </a:xfrm>
          <a:prstGeom prst="parallelogram">
            <a:avLst>
              <a:gd name="adj" fmla="val 34578"/>
            </a:avLst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endParaRPr kumimoji="1" lang="en-US" altLang="en-US">
              <a:latin typeface="Tahoma" pitchFamily="34" charset="0"/>
            </a:endParaRPr>
          </a:p>
        </p:txBody>
      </p:sp>
      <p:sp>
        <p:nvSpPr>
          <p:cNvPr id="53256" name="Line 6"/>
          <p:cNvSpPr>
            <a:spLocks noChangeShapeType="1"/>
          </p:cNvSpPr>
          <p:nvPr/>
        </p:nvSpPr>
        <p:spPr bwMode="auto">
          <a:xfrm flipV="1">
            <a:off x="3644900" y="4827588"/>
            <a:ext cx="938213" cy="6032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7" name="Line 7"/>
          <p:cNvSpPr>
            <a:spLocks noChangeShapeType="1"/>
          </p:cNvSpPr>
          <p:nvPr/>
        </p:nvSpPr>
        <p:spPr bwMode="auto">
          <a:xfrm flipV="1">
            <a:off x="5091113" y="4048125"/>
            <a:ext cx="488950" cy="3778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8" name="Line 8"/>
          <p:cNvSpPr>
            <a:spLocks noChangeShapeType="1"/>
          </p:cNvSpPr>
          <p:nvPr/>
        </p:nvSpPr>
        <p:spPr bwMode="auto">
          <a:xfrm>
            <a:off x="5634038" y="3811588"/>
            <a:ext cx="717550" cy="6762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9" name="Line 9"/>
          <p:cNvSpPr>
            <a:spLocks noChangeShapeType="1"/>
          </p:cNvSpPr>
          <p:nvPr/>
        </p:nvSpPr>
        <p:spPr bwMode="auto">
          <a:xfrm flipH="1" flipV="1">
            <a:off x="6656388" y="4878388"/>
            <a:ext cx="665162" cy="6524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0" name="Oval 10"/>
          <p:cNvSpPr>
            <a:spLocks noChangeArrowheads="1"/>
          </p:cNvSpPr>
          <p:nvPr/>
        </p:nvSpPr>
        <p:spPr bwMode="auto">
          <a:xfrm>
            <a:off x="4545013" y="4827588"/>
            <a:ext cx="38100" cy="50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3261" name="Oval 11"/>
          <p:cNvSpPr>
            <a:spLocks noChangeArrowheads="1"/>
          </p:cNvSpPr>
          <p:nvPr/>
        </p:nvSpPr>
        <p:spPr bwMode="auto">
          <a:xfrm>
            <a:off x="6616700" y="4827588"/>
            <a:ext cx="39688" cy="50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3262" name="Oval 12"/>
          <p:cNvSpPr>
            <a:spLocks noChangeArrowheads="1"/>
          </p:cNvSpPr>
          <p:nvPr/>
        </p:nvSpPr>
        <p:spPr bwMode="auto">
          <a:xfrm>
            <a:off x="5611813" y="4040188"/>
            <a:ext cx="39687" cy="50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3263" name="Text Box 13"/>
          <p:cNvSpPr txBox="1">
            <a:spLocks noChangeArrowheads="1"/>
          </p:cNvSpPr>
          <p:nvPr/>
        </p:nvSpPr>
        <p:spPr bwMode="auto">
          <a:xfrm>
            <a:off x="5843588" y="3873500"/>
            <a:ext cx="1333500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800">
                <a:latin typeface="Times New Roman (Hebrew)" pitchFamily="18" charset="0"/>
              </a:rPr>
              <a:t>Object Point</a:t>
            </a:r>
          </a:p>
        </p:txBody>
      </p:sp>
      <p:sp>
        <p:nvSpPr>
          <p:cNvPr id="53264" name="Line 14"/>
          <p:cNvSpPr>
            <a:spLocks noChangeShapeType="1"/>
          </p:cNvSpPr>
          <p:nvPr/>
        </p:nvSpPr>
        <p:spPr bwMode="auto">
          <a:xfrm flipV="1">
            <a:off x="3654425" y="5476875"/>
            <a:ext cx="1379538" cy="3175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5" name="Line 15"/>
          <p:cNvSpPr>
            <a:spLocks noChangeShapeType="1"/>
          </p:cNvSpPr>
          <p:nvPr/>
        </p:nvSpPr>
        <p:spPr bwMode="auto">
          <a:xfrm flipV="1">
            <a:off x="6146800" y="5470525"/>
            <a:ext cx="1087438" cy="15875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6" name="Line 16"/>
          <p:cNvSpPr>
            <a:spLocks noChangeShapeType="1"/>
          </p:cNvSpPr>
          <p:nvPr/>
        </p:nvSpPr>
        <p:spPr bwMode="auto">
          <a:xfrm>
            <a:off x="5094288" y="5481638"/>
            <a:ext cx="935037" cy="3175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67" name="Text Box 17"/>
          <p:cNvSpPr txBox="1">
            <a:spLocks noChangeArrowheads="1"/>
          </p:cNvSpPr>
          <p:nvPr/>
        </p:nvSpPr>
        <p:spPr bwMode="auto">
          <a:xfrm>
            <a:off x="3152775" y="5465763"/>
            <a:ext cx="611188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2000" b="1">
                <a:solidFill>
                  <a:srgbClr val="FF0000"/>
                </a:solidFill>
                <a:latin typeface="Comic Sans MS" pitchFamily="66" charset="0"/>
              </a:rPr>
              <a:t>Cop</a:t>
            </a:r>
            <a:endParaRPr lang="en-US" altLang="he-IL" sz="18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53268" name="Text Box 18"/>
          <p:cNvSpPr txBox="1">
            <a:spLocks noChangeArrowheads="1"/>
          </p:cNvSpPr>
          <p:nvPr/>
        </p:nvSpPr>
        <p:spPr bwMode="auto">
          <a:xfrm>
            <a:off x="7235825" y="5503863"/>
            <a:ext cx="611188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2000" b="1">
                <a:solidFill>
                  <a:srgbClr val="008000"/>
                </a:solidFill>
                <a:latin typeface="Comic Sans MS" pitchFamily="66" charset="0"/>
              </a:rPr>
              <a:t>Cop</a:t>
            </a:r>
            <a:endParaRPr lang="en-US" altLang="he-IL" sz="1800">
              <a:solidFill>
                <a:srgbClr val="008000"/>
              </a:solidFill>
              <a:latin typeface="Times New Roman (Hebrew)" pitchFamily="18" charset="0"/>
            </a:endParaRPr>
          </a:p>
        </p:txBody>
      </p:sp>
      <p:sp>
        <p:nvSpPr>
          <p:cNvPr id="53269" name="Line 19"/>
          <p:cNvSpPr>
            <a:spLocks noChangeShapeType="1"/>
          </p:cNvSpPr>
          <p:nvPr/>
        </p:nvSpPr>
        <p:spPr bwMode="auto">
          <a:xfrm flipV="1">
            <a:off x="3641725" y="4789488"/>
            <a:ext cx="588963" cy="6572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3270" name="Line 20"/>
          <p:cNvSpPr>
            <a:spLocks noChangeShapeType="1"/>
          </p:cNvSpPr>
          <p:nvPr/>
        </p:nvSpPr>
        <p:spPr bwMode="auto">
          <a:xfrm>
            <a:off x="6559550" y="5262563"/>
            <a:ext cx="712788" cy="2333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3271" name="Text Box 21"/>
          <p:cNvSpPr txBox="1">
            <a:spLocks noChangeArrowheads="1"/>
          </p:cNvSpPr>
          <p:nvPr/>
        </p:nvSpPr>
        <p:spPr bwMode="auto">
          <a:xfrm>
            <a:off x="4040188" y="4697413"/>
            <a:ext cx="325437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1400" b="1">
                <a:solidFill>
                  <a:srgbClr val="0033CC"/>
                </a:solidFill>
                <a:latin typeface="Comic Sans MS" pitchFamily="66" charset="0"/>
              </a:rPr>
              <a:t>O</a:t>
            </a:r>
            <a:endParaRPr lang="en-US" altLang="he-IL" sz="1200">
              <a:latin typeface="Times New Roman (Hebrew)" pitchFamily="18" charset="0"/>
            </a:endParaRPr>
          </a:p>
        </p:txBody>
      </p:sp>
      <p:sp>
        <p:nvSpPr>
          <p:cNvPr id="53272" name="Text Box 22"/>
          <p:cNvSpPr txBox="1">
            <a:spLocks noChangeArrowheads="1"/>
          </p:cNvSpPr>
          <p:nvPr/>
        </p:nvSpPr>
        <p:spPr bwMode="auto">
          <a:xfrm>
            <a:off x="6388100" y="5221288"/>
            <a:ext cx="325438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1400" b="1">
                <a:solidFill>
                  <a:srgbClr val="0033CC"/>
                </a:solidFill>
                <a:latin typeface="Comic Sans MS" pitchFamily="66" charset="0"/>
              </a:rPr>
              <a:t>O</a:t>
            </a:r>
            <a:endParaRPr lang="en-US" altLang="he-IL" sz="1200">
              <a:latin typeface="Times New Roman (Hebrew)" pitchFamily="18" charset="0"/>
            </a:endParaRPr>
          </a:p>
        </p:txBody>
      </p:sp>
      <p:sp>
        <p:nvSpPr>
          <p:cNvPr id="53273" name="Line 23"/>
          <p:cNvSpPr>
            <a:spLocks noChangeShapeType="1"/>
          </p:cNvSpPr>
          <p:nvPr/>
        </p:nvSpPr>
        <p:spPr bwMode="auto">
          <a:xfrm>
            <a:off x="6562725" y="5181600"/>
            <a:ext cx="53975" cy="25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3274" name="Line 24"/>
          <p:cNvSpPr>
            <a:spLocks noChangeShapeType="1"/>
          </p:cNvSpPr>
          <p:nvPr/>
        </p:nvSpPr>
        <p:spPr bwMode="auto">
          <a:xfrm>
            <a:off x="6616700" y="5207000"/>
            <a:ext cx="14288" cy="730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3275" name="Line 25"/>
          <p:cNvSpPr>
            <a:spLocks noChangeShapeType="1"/>
          </p:cNvSpPr>
          <p:nvPr/>
        </p:nvSpPr>
        <p:spPr bwMode="auto">
          <a:xfrm>
            <a:off x="4164013" y="4849813"/>
            <a:ext cx="73025" cy="555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3276" name="Line 26"/>
          <p:cNvSpPr>
            <a:spLocks noChangeShapeType="1"/>
          </p:cNvSpPr>
          <p:nvPr/>
        </p:nvSpPr>
        <p:spPr bwMode="auto">
          <a:xfrm flipV="1">
            <a:off x="4230688" y="4843463"/>
            <a:ext cx="49212" cy="6191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3277" name="Text Box 27"/>
          <p:cNvSpPr txBox="1">
            <a:spLocks noChangeArrowheads="1"/>
          </p:cNvSpPr>
          <p:nvPr/>
        </p:nvSpPr>
        <p:spPr bwMode="auto">
          <a:xfrm>
            <a:off x="3629025" y="4822825"/>
            <a:ext cx="652463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srgbClr val="FF0000"/>
                </a:solidFill>
                <a:latin typeface="Times New Roman (Hebrew)" pitchFamily="18" charset="0"/>
              </a:rPr>
              <a:t>f</a:t>
            </a:r>
            <a:endParaRPr lang="en-GB" i="1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53278" name="Oval 28"/>
          <p:cNvSpPr>
            <a:spLocks noChangeArrowheads="1"/>
          </p:cNvSpPr>
          <p:nvPr/>
        </p:nvSpPr>
        <p:spPr bwMode="auto">
          <a:xfrm>
            <a:off x="3616325" y="5408613"/>
            <a:ext cx="55563" cy="87312"/>
          </a:xfrm>
          <a:prstGeom prst="ellipse">
            <a:avLst/>
          </a:prstGeom>
          <a:solidFill>
            <a:srgbClr val="00CC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3279" name="Oval 29"/>
          <p:cNvSpPr>
            <a:spLocks noChangeArrowheads="1"/>
          </p:cNvSpPr>
          <p:nvPr/>
        </p:nvSpPr>
        <p:spPr bwMode="auto">
          <a:xfrm>
            <a:off x="7258050" y="5467350"/>
            <a:ext cx="55563" cy="87313"/>
          </a:xfrm>
          <a:prstGeom prst="ellipse">
            <a:avLst/>
          </a:prstGeom>
          <a:solidFill>
            <a:srgbClr val="00CC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53280" name="Text Box 30"/>
          <p:cNvSpPr txBox="1">
            <a:spLocks noChangeArrowheads="1"/>
          </p:cNvSpPr>
          <p:nvPr/>
        </p:nvSpPr>
        <p:spPr bwMode="auto">
          <a:xfrm>
            <a:off x="4457700" y="4752975"/>
            <a:ext cx="457200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Times New Roman (Hebrew)" pitchFamily="18" charset="0"/>
              </a:rPr>
              <a:t>p</a:t>
            </a:r>
            <a:endParaRPr lang="en-GB" sz="18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53281" name="Text Box 31"/>
          <p:cNvSpPr txBox="1">
            <a:spLocks noChangeArrowheads="1"/>
          </p:cNvSpPr>
          <p:nvPr/>
        </p:nvSpPr>
        <p:spPr bwMode="auto">
          <a:xfrm>
            <a:off x="6505575" y="4800600"/>
            <a:ext cx="457200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Times New Roman (Hebrew)" pitchFamily="18" charset="0"/>
              </a:rPr>
              <a:t>q</a:t>
            </a:r>
            <a:endParaRPr lang="en-GB" sz="18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53282" name="Text Box 32"/>
          <p:cNvSpPr txBox="1">
            <a:spLocks noChangeArrowheads="1"/>
          </p:cNvSpPr>
          <p:nvPr/>
        </p:nvSpPr>
        <p:spPr bwMode="auto">
          <a:xfrm>
            <a:off x="5486400" y="4116388"/>
            <a:ext cx="32385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GB" sz="2000">
                <a:solidFill>
                  <a:srgbClr val="008000"/>
                </a:solidFill>
                <a:latin typeface="Tahoma" pitchFamily="34" charset="0"/>
              </a:rPr>
              <a:t>P</a:t>
            </a:r>
            <a:endParaRPr kumimoji="1" lang="en-GB" sz="2000">
              <a:solidFill>
                <a:srgbClr val="008000"/>
              </a:solidFill>
              <a:latin typeface="Tahoma" pitchFamily="34" charset="0"/>
              <a:sym typeface="Symbol" pitchFamily="18" charset="2"/>
            </a:endParaRPr>
          </a:p>
        </p:txBody>
      </p:sp>
      <p:sp>
        <p:nvSpPr>
          <p:cNvPr id="53283" name="Rectangle 33"/>
          <p:cNvSpPr>
            <a:spLocks noChangeArrowheads="1"/>
          </p:cNvSpPr>
          <p:nvPr/>
        </p:nvSpPr>
        <p:spPr bwMode="auto">
          <a:xfrm>
            <a:off x="360363" y="1849438"/>
            <a:ext cx="8178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kumimoji="1" lang="en-US" altLang="he-IL" sz="3200">
                <a:solidFill>
                  <a:srgbClr val="003399"/>
                </a:solidFill>
                <a:latin typeface="Tahoma" pitchFamily="34" charset="0"/>
              </a:rPr>
              <a:t>When </a:t>
            </a:r>
            <a:r>
              <a:rPr kumimoji="1" lang="en-GB" sz="3200">
                <a:solidFill>
                  <a:srgbClr val="008000"/>
                </a:solidFill>
                <a:latin typeface="Tahoma" pitchFamily="34" charset="0"/>
              </a:rPr>
              <a:t>P(</a:t>
            </a:r>
            <a:r>
              <a:rPr kumimoji="1" lang="en-GB" sz="320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)</a:t>
            </a:r>
            <a:r>
              <a:rPr kumimoji="1" lang="en-US" sz="200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 </a:t>
            </a:r>
            <a:r>
              <a:rPr kumimoji="1" lang="en-US" sz="3200">
                <a:solidFill>
                  <a:srgbClr val="003399"/>
                </a:solidFill>
                <a:latin typeface="Tahoma" pitchFamily="34" charset="0"/>
                <a:sym typeface="Symbol" pitchFamily="18" charset="2"/>
              </a:rPr>
              <a:t>and</a:t>
            </a:r>
            <a:r>
              <a:rPr kumimoji="1" lang="en-US" sz="200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 </a:t>
            </a:r>
            <a:r>
              <a:rPr kumimoji="1" lang="en-US" sz="3200">
                <a:solidFill>
                  <a:srgbClr val="008000"/>
                </a:solidFill>
                <a:latin typeface="Tahoma" pitchFamily="34" charset="0"/>
              </a:rPr>
              <a:t>Q</a:t>
            </a:r>
            <a:r>
              <a:rPr kumimoji="1" lang="en-GB" sz="3200">
                <a:solidFill>
                  <a:srgbClr val="008000"/>
                </a:solidFill>
                <a:latin typeface="Tahoma" pitchFamily="34" charset="0"/>
              </a:rPr>
              <a:t>(</a:t>
            </a:r>
            <a:r>
              <a:rPr kumimoji="1" lang="en-GB" sz="320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</a:t>
            </a:r>
            <a:r>
              <a:rPr kumimoji="1" lang="en-US" sz="320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’</a:t>
            </a:r>
            <a:r>
              <a:rPr kumimoji="1" lang="en-GB" sz="320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)</a:t>
            </a:r>
            <a:r>
              <a:rPr kumimoji="1" lang="en-US" sz="320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 </a:t>
            </a:r>
            <a:r>
              <a:rPr kumimoji="1" lang="en-US" altLang="he-IL" sz="3200">
                <a:solidFill>
                  <a:srgbClr val="003399"/>
                </a:solidFill>
                <a:latin typeface="Tahoma" pitchFamily="34" charset="0"/>
              </a:rPr>
              <a:t>do not intersect,</a:t>
            </a:r>
          </a:p>
          <a:p>
            <a:r>
              <a:rPr kumimoji="1" lang="en-US" altLang="he-IL" sz="3200">
                <a:solidFill>
                  <a:srgbClr val="003399"/>
                </a:solidFill>
                <a:latin typeface="Tahoma" pitchFamily="34" charset="0"/>
              </a:rPr>
              <a:t>we are looking for</a:t>
            </a:r>
            <a:r>
              <a:rPr kumimoji="1" lang="en-US" altLang="he-IL" sz="3200">
                <a:solidFill>
                  <a:srgbClr val="008000"/>
                </a:solidFill>
                <a:latin typeface="Tahoma" pitchFamily="34" charset="0"/>
              </a:rPr>
              <a:t> P</a:t>
            </a:r>
            <a:r>
              <a:rPr kumimoji="1" lang="en-US" altLang="he-IL" sz="3200">
                <a:solidFill>
                  <a:srgbClr val="003399"/>
                </a:solidFill>
                <a:latin typeface="Tahoma" pitchFamily="34" charset="0"/>
              </a:rPr>
              <a:t> that minimizes:</a:t>
            </a:r>
          </a:p>
          <a:p>
            <a:pPr>
              <a:buFontTx/>
              <a:buChar char="•"/>
            </a:pPr>
            <a:r>
              <a:rPr kumimoji="1" lang="en-US" altLang="he-IL" sz="3200">
                <a:solidFill>
                  <a:srgbClr val="003399"/>
                </a:solidFill>
                <a:latin typeface="Tahoma" pitchFamily="34" charset="0"/>
              </a:rPr>
              <a:t> </a:t>
            </a:r>
            <a:r>
              <a:rPr kumimoji="1" lang="en-US" altLang="he-IL">
                <a:solidFill>
                  <a:srgbClr val="008000"/>
                </a:solidFill>
                <a:latin typeface="Tahoma" pitchFamily="34" charset="0"/>
              </a:rPr>
              <a:t>d(P,</a:t>
            </a:r>
            <a:r>
              <a:rPr kumimoji="1" lang="en-GB">
                <a:solidFill>
                  <a:srgbClr val="008000"/>
                </a:solidFill>
                <a:latin typeface="Tahoma" pitchFamily="34" charset="0"/>
              </a:rPr>
              <a:t>P(</a:t>
            </a:r>
            <a:r>
              <a:rPr kumimoji="1" lang="en-GB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)</a:t>
            </a:r>
            <a:r>
              <a:rPr kumimoji="1" lang="en-US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)</a:t>
            </a:r>
            <a:r>
              <a:rPr kumimoji="1" lang="en-US" baseline="3000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2+</a:t>
            </a:r>
            <a:r>
              <a:rPr kumimoji="1" lang="en-US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 </a:t>
            </a:r>
            <a:r>
              <a:rPr kumimoji="1" lang="en-US" altLang="he-IL">
                <a:solidFill>
                  <a:srgbClr val="008000"/>
                </a:solidFill>
                <a:latin typeface="Tahoma" pitchFamily="34" charset="0"/>
              </a:rPr>
              <a:t>d(P,Q</a:t>
            </a:r>
            <a:r>
              <a:rPr kumimoji="1" lang="en-GB">
                <a:solidFill>
                  <a:srgbClr val="008000"/>
                </a:solidFill>
                <a:latin typeface="Tahoma" pitchFamily="34" charset="0"/>
              </a:rPr>
              <a:t>(</a:t>
            </a:r>
            <a:r>
              <a:rPr kumimoji="1" lang="en-GB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</a:t>
            </a:r>
            <a:r>
              <a:rPr kumimoji="1" lang="en-US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’</a:t>
            </a:r>
            <a:r>
              <a:rPr kumimoji="1" lang="en-GB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)</a:t>
            </a:r>
            <a:r>
              <a:rPr kumimoji="1" lang="en-US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)</a:t>
            </a:r>
            <a:r>
              <a:rPr kumimoji="1" lang="en-US" baseline="3000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2</a:t>
            </a:r>
          </a:p>
          <a:p>
            <a:pPr>
              <a:buFontTx/>
              <a:buChar char="•"/>
            </a:pPr>
            <a:r>
              <a:rPr kumimoji="1" lang="en-US" altLang="he-IL">
                <a:solidFill>
                  <a:srgbClr val="003399"/>
                </a:solidFill>
                <a:latin typeface="Tahoma" pitchFamily="34" charset="0"/>
                <a:sym typeface="Symbol" pitchFamily="18" charset="2"/>
              </a:rPr>
              <a:t>  Other possibilities…</a:t>
            </a:r>
            <a:endParaRPr kumimoji="1" lang="en-US" altLang="he-IL">
              <a:solidFill>
                <a:srgbClr val="003399"/>
              </a:solidFill>
              <a:latin typeface="Tahoma" pitchFamily="34" charset="0"/>
            </a:endParaRPr>
          </a:p>
          <a:p>
            <a:endParaRPr kumimoji="1" lang="en-US" altLang="he-IL">
              <a:solidFill>
                <a:srgbClr val="003399"/>
              </a:solidFill>
              <a:latin typeface="Tahoma" pitchFamily="34" charset="0"/>
            </a:endParaRPr>
          </a:p>
          <a:p>
            <a:endParaRPr kumimoji="1" lang="en-US" altLang="he-IL" sz="3200">
              <a:solidFill>
                <a:srgbClr val="008000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47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E34425E-44D4-4B67-A0C7-BE6CAEF60897}" type="slidenum">
              <a:rPr lang="he-IL" altLang="en-US" smtClean="0"/>
              <a:pPr/>
              <a:t>56</a:t>
            </a:fld>
            <a:endParaRPr lang="en-US" altLang="en-US" smtClean="0"/>
          </a:p>
        </p:txBody>
      </p:sp>
      <p:sp>
        <p:nvSpPr>
          <p:cNvPr id="30728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07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Triangulation:</a:t>
            </a:r>
            <a:br>
              <a:rPr lang="en-US" altLang="he-IL" smtClean="0"/>
            </a:br>
            <a:r>
              <a:rPr lang="en-US" altLang="he-IL" sz="2400" smtClean="0">
                <a:solidFill>
                  <a:srgbClr val="008000"/>
                </a:solidFill>
                <a:latin typeface="Tahoma" pitchFamily="34" charset="0"/>
              </a:rPr>
              <a:t>min(</a:t>
            </a:r>
            <a:r>
              <a:rPr lang="en-US" altLang="he-IL" sz="1800" smtClean="0">
                <a:solidFill>
                  <a:srgbClr val="008000"/>
                </a:solidFill>
                <a:latin typeface="Tahoma" pitchFamily="34" charset="0"/>
              </a:rPr>
              <a:t>d(P,</a:t>
            </a:r>
            <a:r>
              <a:rPr lang="en-GB" sz="1800" smtClean="0">
                <a:solidFill>
                  <a:srgbClr val="008000"/>
                </a:solidFill>
                <a:latin typeface="Tahoma" pitchFamily="34" charset="0"/>
              </a:rPr>
              <a:t>P(</a:t>
            </a:r>
            <a:r>
              <a:rPr lang="en-GB" sz="1800" smtClean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</a:t>
            </a:r>
            <a:r>
              <a:rPr lang="en-US" sz="1800" baseline="-25000" smtClean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L</a:t>
            </a:r>
            <a:r>
              <a:rPr lang="en-GB" sz="1800" smtClean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)</a:t>
            </a:r>
            <a:r>
              <a:rPr lang="en-US" sz="1800" smtClean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)</a:t>
            </a:r>
            <a:r>
              <a:rPr lang="en-US" sz="1800" baseline="30000" smtClean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2+</a:t>
            </a:r>
            <a:r>
              <a:rPr lang="en-US" sz="1800" smtClean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 </a:t>
            </a:r>
            <a:r>
              <a:rPr lang="en-US" altLang="he-IL" sz="1800" smtClean="0">
                <a:solidFill>
                  <a:srgbClr val="008000"/>
                </a:solidFill>
                <a:latin typeface="Tahoma" pitchFamily="34" charset="0"/>
              </a:rPr>
              <a:t>d(P,Q</a:t>
            </a:r>
            <a:r>
              <a:rPr lang="en-GB" sz="1800" smtClean="0">
                <a:solidFill>
                  <a:srgbClr val="008000"/>
                </a:solidFill>
                <a:latin typeface="Tahoma" pitchFamily="34" charset="0"/>
              </a:rPr>
              <a:t>(</a:t>
            </a:r>
            <a:r>
              <a:rPr lang="en-GB" sz="1800" smtClean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</a:t>
            </a:r>
            <a:r>
              <a:rPr lang="en-US" sz="1800" baseline="-25000" smtClean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R</a:t>
            </a:r>
            <a:r>
              <a:rPr lang="en-GB" sz="1800" smtClean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)</a:t>
            </a:r>
            <a:r>
              <a:rPr lang="en-US" sz="1800" smtClean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)</a:t>
            </a:r>
            <a:r>
              <a:rPr lang="en-US" sz="1800" baseline="30000" smtClean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2 </a:t>
            </a:r>
            <a:r>
              <a:rPr lang="en-US" sz="1800" smtClean="0">
                <a:solidFill>
                  <a:srgbClr val="008000"/>
                </a:solidFill>
                <a:latin typeface="Tahoma" pitchFamily="34" charset="0"/>
                <a:sym typeface="Symbol" pitchFamily="18" charset="2"/>
              </a:rPr>
              <a:t>)</a:t>
            </a:r>
            <a:endParaRPr lang="en-US" altLang="he-IL" sz="1800" smtClean="0">
              <a:solidFill>
                <a:srgbClr val="008000"/>
              </a:solidFill>
              <a:latin typeface="Tahoma" pitchFamily="34" charset="0"/>
              <a:sym typeface="Symbol" pitchFamily="18" charset="2"/>
            </a:endParaRPr>
          </a:p>
        </p:txBody>
      </p:sp>
      <p:sp>
        <p:nvSpPr>
          <p:cNvPr id="30730" name="Text Box 3"/>
          <p:cNvSpPr txBox="1">
            <a:spLocks noChangeArrowheads="1"/>
          </p:cNvSpPr>
          <p:nvPr/>
        </p:nvSpPr>
        <p:spPr bwMode="auto">
          <a:xfrm>
            <a:off x="8035925" y="4852988"/>
            <a:ext cx="184150" cy="3667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endParaRPr lang="en-US" altLang="he-IL" sz="1800">
              <a:latin typeface="Times New Roman (Hebrew)" pitchFamily="18" charset="0"/>
            </a:endParaRPr>
          </a:p>
        </p:txBody>
      </p:sp>
      <p:sp>
        <p:nvSpPr>
          <p:cNvPr id="30731" name="Rectangle 4" descr="Recycled paper"/>
          <p:cNvSpPr>
            <a:spLocks noGrp="1" noChangeArrowheads="1"/>
          </p:cNvSpPr>
          <p:nvPr>
            <p:ph type="body" idx="1"/>
          </p:nvPr>
        </p:nvSpPr>
        <p:spPr>
          <a:xfrm rot="5400000">
            <a:off x="5319713" y="3178175"/>
            <a:ext cx="1557337" cy="938213"/>
          </a:xfrm>
          <a:prstGeom prst="parallelogram">
            <a:avLst>
              <a:gd name="adj" fmla="val 41497"/>
            </a:avLst>
          </a:prstGeom>
          <a:blipFill dpi="0" rotWithShape="0">
            <a:blip r:embed="rId4" cstate="print"/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txBody>
          <a:bodyPr/>
          <a:lstStyle/>
          <a:p>
            <a:pPr>
              <a:lnSpc>
                <a:spcPct val="90000"/>
              </a:lnSpc>
              <a:buClr>
                <a:schemeClr val="accent2"/>
              </a:buClr>
              <a:buFont typeface="Monotype Sorts" pitchFamily="2" charset="2"/>
              <a:buChar char="z"/>
            </a:pPr>
            <a:endParaRPr lang="en-US" altLang="en-US" smtClean="0"/>
          </a:p>
        </p:txBody>
      </p:sp>
      <p:sp>
        <p:nvSpPr>
          <p:cNvPr id="30732" name="AutoShape 5" descr="Recycled paper"/>
          <p:cNvSpPr>
            <a:spLocks noChangeArrowheads="1"/>
          </p:cNvSpPr>
          <p:nvPr/>
        </p:nvSpPr>
        <p:spPr bwMode="auto">
          <a:xfrm rot="16200000" flipH="1">
            <a:off x="7319963" y="3357563"/>
            <a:ext cx="1352550" cy="977900"/>
          </a:xfrm>
          <a:prstGeom prst="parallelogram">
            <a:avLst>
              <a:gd name="adj" fmla="val 34578"/>
            </a:avLst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endParaRPr kumimoji="1" lang="en-US" altLang="en-US">
              <a:latin typeface="Tahoma" pitchFamily="34" charset="0"/>
            </a:endParaRPr>
          </a:p>
        </p:txBody>
      </p:sp>
      <p:sp>
        <p:nvSpPr>
          <p:cNvPr id="30733" name="Line 6"/>
          <p:cNvSpPr>
            <a:spLocks noChangeShapeType="1"/>
          </p:cNvSpPr>
          <p:nvPr/>
        </p:nvSpPr>
        <p:spPr bwMode="auto">
          <a:xfrm flipV="1">
            <a:off x="5121275" y="3722688"/>
            <a:ext cx="938213" cy="6032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4" name="Line 7"/>
          <p:cNvSpPr>
            <a:spLocks noChangeShapeType="1"/>
          </p:cNvSpPr>
          <p:nvPr/>
        </p:nvSpPr>
        <p:spPr bwMode="auto">
          <a:xfrm flipV="1">
            <a:off x="6567488" y="2962275"/>
            <a:ext cx="517525" cy="3587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5" name="Line 8"/>
          <p:cNvSpPr>
            <a:spLocks noChangeShapeType="1"/>
          </p:cNvSpPr>
          <p:nvPr/>
        </p:nvSpPr>
        <p:spPr bwMode="auto">
          <a:xfrm>
            <a:off x="7110413" y="2706688"/>
            <a:ext cx="717550" cy="6762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6" name="Line 9"/>
          <p:cNvSpPr>
            <a:spLocks noChangeShapeType="1"/>
          </p:cNvSpPr>
          <p:nvPr/>
        </p:nvSpPr>
        <p:spPr bwMode="auto">
          <a:xfrm flipH="1" flipV="1">
            <a:off x="8132763" y="3773488"/>
            <a:ext cx="665162" cy="6524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7" name="Oval 10"/>
          <p:cNvSpPr>
            <a:spLocks noChangeArrowheads="1"/>
          </p:cNvSpPr>
          <p:nvPr/>
        </p:nvSpPr>
        <p:spPr bwMode="auto">
          <a:xfrm>
            <a:off x="6021388" y="3722688"/>
            <a:ext cx="38100" cy="50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0738" name="Oval 11"/>
          <p:cNvSpPr>
            <a:spLocks noChangeArrowheads="1"/>
          </p:cNvSpPr>
          <p:nvPr/>
        </p:nvSpPr>
        <p:spPr bwMode="auto">
          <a:xfrm>
            <a:off x="8093075" y="3722688"/>
            <a:ext cx="39688" cy="50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0739" name="Oval 12"/>
          <p:cNvSpPr>
            <a:spLocks noChangeArrowheads="1"/>
          </p:cNvSpPr>
          <p:nvPr/>
        </p:nvSpPr>
        <p:spPr bwMode="auto">
          <a:xfrm>
            <a:off x="7088188" y="2935288"/>
            <a:ext cx="39687" cy="50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0740" name="Text Box 13"/>
          <p:cNvSpPr txBox="1">
            <a:spLocks noChangeArrowheads="1"/>
          </p:cNvSpPr>
          <p:nvPr/>
        </p:nvSpPr>
        <p:spPr bwMode="auto">
          <a:xfrm>
            <a:off x="7319963" y="2768600"/>
            <a:ext cx="1333500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800">
                <a:latin typeface="Times New Roman (Hebrew)" pitchFamily="18" charset="0"/>
              </a:rPr>
              <a:t>Object Point</a:t>
            </a:r>
          </a:p>
        </p:txBody>
      </p:sp>
      <p:sp>
        <p:nvSpPr>
          <p:cNvPr id="30741" name="Line 14"/>
          <p:cNvSpPr>
            <a:spLocks noChangeShapeType="1"/>
          </p:cNvSpPr>
          <p:nvPr/>
        </p:nvSpPr>
        <p:spPr bwMode="auto">
          <a:xfrm flipV="1">
            <a:off x="5130800" y="4371975"/>
            <a:ext cx="1379538" cy="3175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42" name="Line 15"/>
          <p:cNvSpPr>
            <a:spLocks noChangeShapeType="1"/>
          </p:cNvSpPr>
          <p:nvPr/>
        </p:nvSpPr>
        <p:spPr bwMode="auto">
          <a:xfrm flipV="1">
            <a:off x="7623175" y="4365625"/>
            <a:ext cx="1087438" cy="15875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43" name="Line 16"/>
          <p:cNvSpPr>
            <a:spLocks noChangeShapeType="1"/>
          </p:cNvSpPr>
          <p:nvPr/>
        </p:nvSpPr>
        <p:spPr bwMode="auto">
          <a:xfrm>
            <a:off x="6570663" y="4376738"/>
            <a:ext cx="935037" cy="3175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44" name="Text Box 17"/>
          <p:cNvSpPr txBox="1">
            <a:spLocks noChangeArrowheads="1"/>
          </p:cNvSpPr>
          <p:nvPr/>
        </p:nvSpPr>
        <p:spPr bwMode="auto">
          <a:xfrm>
            <a:off x="4708525" y="4254500"/>
            <a:ext cx="447675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2000" b="1">
                <a:solidFill>
                  <a:srgbClr val="FF0000"/>
                </a:solidFill>
                <a:latin typeface="Comic Sans MS" pitchFamily="66" charset="0"/>
              </a:rPr>
              <a:t>C</a:t>
            </a:r>
            <a:r>
              <a:rPr lang="en-US" altLang="he-IL" sz="2000" b="1" baseline="-25000">
                <a:solidFill>
                  <a:srgbClr val="FF0000"/>
                </a:solidFill>
                <a:latin typeface="Comic Sans MS" pitchFamily="66" charset="0"/>
              </a:rPr>
              <a:t>R</a:t>
            </a:r>
            <a:endParaRPr lang="en-US" altLang="he-IL" sz="18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0745" name="Text Box 18"/>
          <p:cNvSpPr txBox="1">
            <a:spLocks noChangeArrowheads="1"/>
          </p:cNvSpPr>
          <p:nvPr/>
        </p:nvSpPr>
        <p:spPr bwMode="auto">
          <a:xfrm>
            <a:off x="8712200" y="4398963"/>
            <a:ext cx="447675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2000" b="1">
                <a:solidFill>
                  <a:srgbClr val="008000"/>
                </a:solidFill>
                <a:latin typeface="Comic Sans MS" pitchFamily="66" charset="0"/>
              </a:rPr>
              <a:t>C</a:t>
            </a:r>
            <a:r>
              <a:rPr lang="en-US" altLang="he-IL" sz="2000" b="1" baseline="-25000">
                <a:solidFill>
                  <a:srgbClr val="008000"/>
                </a:solidFill>
                <a:latin typeface="Comic Sans MS" pitchFamily="66" charset="0"/>
              </a:rPr>
              <a:t>R</a:t>
            </a:r>
            <a:endParaRPr lang="en-US" altLang="he-IL" sz="1800">
              <a:solidFill>
                <a:srgbClr val="008000"/>
              </a:solidFill>
              <a:latin typeface="Times New Roman (Hebrew)" pitchFamily="18" charset="0"/>
            </a:endParaRPr>
          </a:p>
        </p:txBody>
      </p:sp>
      <p:sp>
        <p:nvSpPr>
          <p:cNvPr id="30746" name="Line 19"/>
          <p:cNvSpPr>
            <a:spLocks noChangeShapeType="1"/>
          </p:cNvSpPr>
          <p:nvPr/>
        </p:nvSpPr>
        <p:spPr bwMode="auto">
          <a:xfrm flipV="1">
            <a:off x="5118100" y="3684588"/>
            <a:ext cx="588963" cy="6572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747" name="Line 20"/>
          <p:cNvSpPr>
            <a:spLocks noChangeShapeType="1"/>
          </p:cNvSpPr>
          <p:nvPr/>
        </p:nvSpPr>
        <p:spPr bwMode="auto">
          <a:xfrm>
            <a:off x="8035925" y="4157663"/>
            <a:ext cx="712788" cy="2333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748" name="Text Box 21"/>
          <p:cNvSpPr txBox="1">
            <a:spLocks noChangeArrowheads="1"/>
          </p:cNvSpPr>
          <p:nvPr/>
        </p:nvSpPr>
        <p:spPr bwMode="auto">
          <a:xfrm>
            <a:off x="5516563" y="3592513"/>
            <a:ext cx="325437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1400" b="1">
                <a:solidFill>
                  <a:srgbClr val="0033CC"/>
                </a:solidFill>
                <a:latin typeface="Comic Sans MS" pitchFamily="66" charset="0"/>
              </a:rPr>
              <a:t>O</a:t>
            </a:r>
            <a:endParaRPr lang="en-US" altLang="he-IL" sz="1200">
              <a:latin typeface="Times New Roman (Hebrew)" pitchFamily="18" charset="0"/>
            </a:endParaRPr>
          </a:p>
        </p:txBody>
      </p:sp>
      <p:sp>
        <p:nvSpPr>
          <p:cNvPr id="30749" name="Text Box 22"/>
          <p:cNvSpPr txBox="1">
            <a:spLocks noChangeArrowheads="1"/>
          </p:cNvSpPr>
          <p:nvPr/>
        </p:nvSpPr>
        <p:spPr bwMode="auto">
          <a:xfrm>
            <a:off x="7864475" y="4116388"/>
            <a:ext cx="325438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1400" b="1">
                <a:solidFill>
                  <a:srgbClr val="0033CC"/>
                </a:solidFill>
                <a:latin typeface="Comic Sans MS" pitchFamily="66" charset="0"/>
              </a:rPr>
              <a:t>O</a:t>
            </a:r>
            <a:endParaRPr lang="en-US" altLang="he-IL" sz="1200">
              <a:latin typeface="Times New Roman (Hebrew)" pitchFamily="18" charset="0"/>
            </a:endParaRPr>
          </a:p>
        </p:txBody>
      </p:sp>
      <p:sp>
        <p:nvSpPr>
          <p:cNvPr id="30750" name="Line 23"/>
          <p:cNvSpPr>
            <a:spLocks noChangeShapeType="1"/>
          </p:cNvSpPr>
          <p:nvPr/>
        </p:nvSpPr>
        <p:spPr bwMode="auto">
          <a:xfrm>
            <a:off x="8039100" y="4076700"/>
            <a:ext cx="53975" cy="25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751" name="Line 24"/>
          <p:cNvSpPr>
            <a:spLocks noChangeShapeType="1"/>
          </p:cNvSpPr>
          <p:nvPr/>
        </p:nvSpPr>
        <p:spPr bwMode="auto">
          <a:xfrm>
            <a:off x="8093075" y="4102100"/>
            <a:ext cx="14288" cy="730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752" name="Line 25"/>
          <p:cNvSpPr>
            <a:spLocks noChangeShapeType="1"/>
          </p:cNvSpPr>
          <p:nvPr/>
        </p:nvSpPr>
        <p:spPr bwMode="auto">
          <a:xfrm>
            <a:off x="5640388" y="3744913"/>
            <a:ext cx="73025" cy="555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753" name="Line 26"/>
          <p:cNvSpPr>
            <a:spLocks noChangeShapeType="1"/>
          </p:cNvSpPr>
          <p:nvPr/>
        </p:nvSpPr>
        <p:spPr bwMode="auto">
          <a:xfrm flipV="1">
            <a:off x="5707063" y="3738563"/>
            <a:ext cx="49212" cy="6191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754" name="Text Box 27"/>
          <p:cNvSpPr txBox="1">
            <a:spLocks noChangeArrowheads="1"/>
          </p:cNvSpPr>
          <p:nvPr/>
        </p:nvSpPr>
        <p:spPr bwMode="auto">
          <a:xfrm>
            <a:off x="5105400" y="3717925"/>
            <a:ext cx="652463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srgbClr val="FF0000"/>
                </a:solidFill>
                <a:latin typeface="Times New Roman (Hebrew)" pitchFamily="18" charset="0"/>
              </a:rPr>
              <a:t>f</a:t>
            </a:r>
            <a:endParaRPr lang="en-GB" i="1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0755" name="Oval 28"/>
          <p:cNvSpPr>
            <a:spLocks noChangeArrowheads="1"/>
          </p:cNvSpPr>
          <p:nvPr/>
        </p:nvSpPr>
        <p:spPr bwMode="auto">
          <a:xfrm>
            <a:off x="5092700" y="4303713"/>
            <a:ext cx="55563" cy="87312"/>
          </a:xfrm>
          <a:prstGeom prst="ellipse">
            <a:avLst/>
          </a:prstGeom>
          <a:solidFill>
            <a:srgbClr val="00CC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0756" name="Oval 29"/>
          <p:cNvSpPr>
            <a:spLocks noChangeArrowheads="1"/>
          </p:cNvSpPr>
          <p:nvPr/>
        </p:nvSpPr>
        <p:spPr bwMode="auto">
          <a:xfrm>
            <a:off x="8734425" y="4362450"/>
            <a:ext cx="55563" cy="87313"/>
          </a:xfrm>
          <a:prstGeom prst="ellipse">
            <a:avLst/>
          </a:prstGeom>
          <a:solidFill>
            <a:srgbClr val="00CC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0757" name="Text Box 30"/>
          <p:cNvSpPr txBox="1">
            <a:spLocks noChangeArrowheads="1"/>
          </p:cNvSpPr>
          <p:nvPr/>
        </p:nvSpPr>
        <p:spPr bwMode="auto">
          <a:xfrm>
            <a:off x="5934075" y="3648075"/>
            <a:ext cx="457200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Times New Roman (Hebrew)" pitchFamily="18" charset="0"/>
              </a:rPr>
              <a:t>p</a:t>
            </a:r>
            <a:endParaRPr lang="en-GB" sz="18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0758" name="Text Box 31"/>
          <p:cNvSpPr txBox="1">
            <a:spLocks noChangeArrowheads="1"/>
          </p:cNvSpPr>
          <p:nvPr/>
        </p:nvSpPr>
        <p:spPr bwMode="auto">
          <a:xfrm>
            <a:off x="7981950" y="3695700"/>
            <a:ext cx="457200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  <a:latin typeface="Times New Roman (Hebrew)" pitchFamily="18" charset="0"/>
              </a:rPr>
              <a:t>q</a:t>
            </a:r>
            <a:endParaRPr lang="en-GB" sz="18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0759" name="Text Box 32"/>
          <p:cNvSpPr txBox="1">
            <a:spLocks noChangeArrowheads="1"/>
          </p:cNvSpPr>
          <p:nvPr/>
        </p:nvSpPr>
        <p:spPr bwMode="auto">
          <a:xfrm>
            <a:off x="6657975" y="2373313"/>
            <a:ext cx="32385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GB" sz="2000">
                <a:solidFill>
                  <a:srgbClr val="008000"/>
                </a:solidFill>
                <a:latin typeface="Tahoma" pitchFamily="34" charset="0"/>
              </a:rPr>
              <a:t>P</a:t>
            </a:r>
            <a:endParaRPr kumimoji="1" lang="en-GB" sz="2000">
              <a:solidFill>
                <a:srgbClr val="008000"/>
              </a:solidFill>
              <a:latin typeface="Tahoma" pitchFamily="34" charset="0"/>
              <a:sym typeface="Symbol" pitchFamily="18" charset="2"/>
            </a:endParaRPr>
          </a:p>
        </p:txBody>
      </p:sp>
      <p:sp>
        <p:nvSpPr>
          <p:cNvPr id="30760" name="Oval 33"/>
          <p:cNvSpPr>
            <a:spLocks noChangeArrowheads="1"/>
          </p:cNvSpPr>
          <p:nvPr/>
        </p:nvSpPr>
        <p:spPr bwMode="auto">
          <a:xfrm>
            <a:off x="7145338" y="2878138"/>
            <a:ext cx="39687" cy="50800"/>
          </a:xfrm>
          <a:prstGeom prst="ellipse">
            <a:avLst/>
          </a:prstGeom>
          <a:solidFill>
            <a:srgbClr val="00CCFF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GB" b="1">
              <a:latin typeface="Times New Roman (Hebrew)" pitchFamily="18" charset="0"/>
            </a:endParaRPr>
          </a:p>
        </p:txBody>
      </p:sp>
      <p:sp>
        <p:nvSpPr>
          <p:cNvPr id="30761" name="Oval 34"/>
          <p:cNvSpPr>
            <a:spLocks noChangeArrowheads="1"/>
          </p:cNvSpPr>
          <p:nvPr/>
        </p:nvSpPr>
        <p:spPr bwMode="auto">
          <a:xfrm>
            <a:off x="7231063" y="2792413"/>
            <a:ext cx="39687" cy="50800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0762" name="Text Box 35"/>
          <p:cNvSpPr txBox="1">
            <a:spLocks noChangeArrowheads="1"/>
          </p:cNvSpPr>
          <p:nvPr/>
        </p:nvSpPr>
        <p:spPr bwMode="auto">
          <a:xfrm>
            <a:off x="6943725" y="3163888"/>
            <a:ext cx="40640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GB" sz="2000">
                <a:solidFill>
                  <a:srgbClr val="008000"/>
                </a:solidFill>
                <a:latin typeface="Tahoma" pitchFamily="34" charset="0"/>
              </a:rPr>
              <a:t>P</a:t>
            </a:r>
            <a:r>
              <a:rPr kumimoji="1" lang="en-US" sz="2000" baseline="-25000">
                <a:solidFill>
                  <a:srgbClr val="008000"/>
                </a:solidFill>
                <a:latin typeface="Tahoma" pitchFamily="34" charset="0"/>
              </a:rPr>
              <a:t>L</a:t>
            </a:r>
            <a:endParaRPr kumimoji="1" lang="en-GB" sz="2000">
              <a:solidFill>
                <a:srgbClr val="008000"/>
              </a:solidFill>
              <a:latin typeface="Tahoma" pitchFamily="34" charset="0"/>
              <a:sym typeface="Symbol" pitchFamily="18" charset="2"/>
            </a:endParaRPr>
          </a:p>
        </p:txBody>
      </p:sp>
      <p:sp>
        <p:nvSpPr>
          <p:cNvPr id="30763" name="Text Box 36"/>
          <p:cNvSpPr txBox="1">
            <a:spLocks noChangeArrowheads="1"/>
          </p:cNvSpPr>
          <p:nvPr/>
        </p:nvSpPr>
        <p:spPr bwMode="auto">
          <a:xfrm>
            <a:off x="7113588" y="2438400"/>
            <a:ext cx="427037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kumimoji="1" lang="en-GB" sz="2000">
                <a:solidFill>
                  <a:srgbClr val="008000"/>
                </a:solidFill>
                <a:latin typeface="Tahoma" pitchFamily="34" charset="0"/>
              </a:rPr>
              <a:t>P</a:t>
            </a:r>
            <a:r>
              <a:rPr kumimoji="1" lang="en-US" sz="2000" baseline="-25000">
                <a:solidFill>
                  <a:srgbClr val="008000"/>
                </a:solidFill>
                <a:latin typeface="Tahoma" pitchFamily="34" charset="0"/>
              </a:rPr>
              <a:t>R</a:t>
            </a:r>
            <a:endParaRPr kumimoji="1" lang="en-GB" sz="2000">
              <a:solidFill>
                <a:srgbClr val="008000"/>
              </a:solidFill>
              <a:latin typeface="Tahoma" pitchFamily="34" charset="0"/>
              <a:sym typeface="Symbol" pitchFamily="18" charset="2"/>
            </a:endParaRPr>
          </a:p>
        </p:txBody>
      </p:sp>
      <p:sp>
        <p:nvSpPr>
          <p:cNvPr id="30764" name="Line 37"/>
          <p:cNvSpPr>
            <a:spLocks noChangeShapeType="1"/>
          </p:cNvSpPr>
          <p:nvPr/>
        </p:nvSpPr>
        <p:spPr bwMode="auto">
          <a:xfrm>
            <a:off x="6886575" y="2667000"/>
            <a:ext cx="228600" cy="1905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765" name="Line 38"/>
          <p:cNvSpPr>
            <a:spLocks noChangeShapeType="1"/>
          </p:cNvSpPr>
          <p:nvPr/>
        </p:nvSpPr>
        <p:spPr bwMode="auto">
          <a:xfrm flipH="1" flipV="1">
            <a:off x="7105650" y="3019425"/>
            <a:ext cx="57150" cy="24765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766" name="Line 39"/>
          <p:cNvSpPr>
            <a:spLocks noChangeShapeType="1"/>
          </p:cNvSpPr>
          <p:nvPr/>
        </p:nvSpPr>
        <p:spPr bwMode="auto">
          <a:xfrm flipH="1">
            <a:off x="7218363" y="2217738"/>
            <a:ext cx="873125" cy="625475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5288" name="Rectangle 40"/>
              <p:cNvSpPr>
                <a:spLocks noChangeArrowheads="1"/>
              </p:cNvSpPr>
              <p:nvPr/>
            </p:nvSpPr>
            <p:spPr bwMode="auto">
              <a:xfrm>
                <a:off x="728663" y="1701800"/>
                <a:ext cx="8178800" cy="4171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>
                  <a:lnSpc>
                    <a:spcPct val="90000"/>
                  </a:lnSpc>
                  <a:spcBef>
                    <a:spcPct val="20000"/>
                  </a:spcBef>
                  <a:buClr>
                    <a:srgbClr val="990099"/>
                  </a:buClr>
                  <a:buFont typeface="Wingdings" pitchFamily="2" charset="2"/>
                  <a:buChar char="§"/>
                </a:pPr>
                <a:r>
                  <a:rPr kumimoji="1" lang="en-US" sz="2800" dirty="0" smtClean="0">
                    <a:solidFill>
                      <a:srgbClr val="003399"/>
                    </a:solidFill>
                    <a:latin typeface="Tahoma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sz="28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sz="28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kumimoji="1" lang="en-US" sz="28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sz="2800" dirty="0" smtClean="0">
                    <a:solidFill>
                      <a:srgbClr val="008000"/>
                    </a:solidFill>
                    <a:latin typeface="Tahoma" pitchFamily="34" charset="0"/>
                  </a:rPr>
                  <a:t>  </a:t>
                </a:r>
                <a:r>
                  <a:rPr kumimoji="1" lang="en-US" sz="2800" dirty="0" smtClean="0">
                    <a:solidFill>
                      <a:srgbClr val="003399"/>
                    </a:solidFill>
                    <a:latin typeface="Tahoma" pitchFamily="34" charset="0"/>
                    <a:sym typeface="Symbol" pitchFamily="18" charset="2"/>
                  </a:rPr>
                  <a:t>and</a:t>
                </a:r>
                <a14:m>
                  <m:oMath xmlns:m="http://schemas.openxmlformats.org/officeDocument/2006/math">
                    <m:r>
                      <a:rPr kumimoji="1" lang="en-US" sz="2800" b="0" i="1" dirty="0" smtClean="0">
                        <a:solidFill>
                          <a:srgbClr val="003399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  <m:sSub>
                      <m:sSubPr>
                        <m:ctrlPr>
                          <a:rPr kumimoji="1" lang="en-US" sz="28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kumimoji="1" lang="en-US" sz="28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𝑢</m:t>
                        </m:r>
                      </m:e>
                      <m:sub>
                        <m:r>
                          <a:rPr kumimoji="1" lang="en-US" sz="28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𝑅</m:t>
                        </m:r>
                      </m:sub>
                    </m:sSub>
                    <m:r>
                      <a:rPr kumimoji="1" lang="en-US" sz="2800" b="0" i="1" dirty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=(</m:t>
                    </m:r>
                    <m:sSub>
                      <m:sSubPr>
                        <m:ctrlPr>
                          <a:rPr kumimoji="1" lang="en-US" sz="28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kumimoji="1" lang="en-US" sz="28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𝑃</m:t>
                        </m:r>
                      </m:e>
                      <m:sub>
                        <m:r>
                          <a:rPr kumimoji="1" lang="en-US" sz="28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𝑅</m:t>
                        </m:r>
                      </m:sub>
                    </m:sSub>
                    <m:r>
                      <a:rPr kumimoji="1" lang="en-US" sz="2800" b="0" i="1" dirty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−</m:t>
                    </m:r>
                    <m:sSub>
                      <m:sSubPr>
                        <m:ctrlPr>
                          <a:rPr kumimoji="1" lang="en-US" sz="28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kumimoji="1" lang="en-US" sz="28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𝐶</m:t>
                        </m:r>
                      </m:e>
                      <m:sub>
                        <m:r>
                          <a:rPr kumimoji="1" lang="en-US" sz="28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𝑅</m:t>
                        </m:r>
                      </m:sub>
                    </m:sSub>
                    <m:r>
                      <a:rPr kumimoji="1" lang="en-US" sz="2800" b="0" i="1" dirty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)</m:t>
                    </m:r>
                  </m:oMath>
                </a14:m>
                <a:endParaRPr kumimoji="1" lang="en-US" sz="2800" dirty="0" smtClean="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endParaRPr>
              </a:p>
              <a:p>
                <a:pPr>
                  <a:lnSpc>
                    <a:spcPct val="90000"/>
                  </a:lnSpc>
                  <a:spcBef>
                    <a:spcPct val="20000"/>
                  </a:spcBef>
                  <a:buClr>
                    <a:srgbClr val="990099"/>
                  </a:buClr>
                </a:pPr>
                <a:r>
                  <a:rPr kumimoji="1" lang="en-US" sz="2800" dirty="0">
                    <a:solidFill>
                      <a:srgbClr val="003399"/>
                    </a:solidFill>
                    <a:latin typeface="Tahoma" pitchFamily="34" charset="0"/>
                    <a:sym typeface="Symbol" pitchFamily="18" charset="2"/>
                  </a:rPr>
                  <a:t> </a:t>
                </a:r>
                <a:r>
                  <a:rPr kumimoji="1" lang="en-US" sz="2800" dirty="0" smtClean="0">
                    <a:solidFill>
                      <a:srgbClr val="003399"/>
                    </a:solidFill>
                    <a:latin typeface="Tahoma" pitchFamily="34" charset="0"/>
                    <a:sym typeface="Symbol" pitchFamily="18" charset="2"/>
                  </a:rPr>
                  <a:t>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𝑃</m:t>
                        </m:r>
                      </m:e>
                      <m:sub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𝐿</m:t>
                        </m:r>
                      </m:sub>
                    </m:sSub>
                    <m:r>
                      <a:rPr kumimoji="1" lang="en-US" sz="28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, </m:t>
                    </m:r>
                    <m:sSub>
                      <m:sSubPr>
                        <m:ctrlP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𝑃</m:t>
                        </m:r>
                      </m:e>
                      <m:sub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𝑅</m:t>
                        </m:r>
                      </m:sub>
                    </m:sSub>
                    <m:r>
                      <a:rPr kumimoji="1" lang="en-US" sz="2800" b="0" i="1" smtClean="0">
                        <a:solidFill>
                          <a:srgbClr val="003399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</m:oMath>
                </a14:m>
                <a:r>
                  <a:rPr kumimoji="1" lang="en-US" sz="2800" dirty="0" smtClean="0">
                    <a:solidFill>
                      <a:srgbClr val="003399"/>
                    </a:solidFill>
                    <a:latin typeface="Tahoma" pitchFamily="34" charset="0"/>
                    <a:sym typeface="Symbol" pitchFamily="18" charset="2"/>
                  </a:rPr>
                  <a:t>are the </a:t>
                </a:r>
                <a:r>
                  <a:rPr kumimoji="1" lang="en-US" sz="2800" dirty="0" err="1" smtClean="0">
                    <a:solidFill>
                      <a:srgbClr val="003399"/>
                    </a:solidFill>
                    <a:latin typeface="Tahoma" pitchFamily="34" charset="0"/>
                    <a:sym typeface="Symbol" pitchFamily="18" charset="2"/>
                  </a:rPr>
                  <a:t>inhomogenouse</a:t>
                </a:r>
                <a:r>
                  <a:rPr kumimoji="1" lang="en-US" sz="2800" dirty="0" smtClean="0">
                    <a:solidFill>
                      <a:srgbClr val="003399"/>
                    </a:solidFill>
                    <a:latin typeface="Tahoma" pitchFamily="34" charset="0"/>
                    <a:sym typeface="Symbol" pitchFamily="18" charset="2"/>
                  </a:rPr>
                  <a:t/>
                </a:r>
                <a:br>
                  <a:rPr kumimoji="1" lang="en-US" sz="2800" dirty="0" smtClean="0">
                    <a:solidFill>
                      <a:srgbClr val="003399"/>
                    </a:solidFill>
                    <a:latin typeface="Tahoma" pitchFamily="34" charset="0"/>
                    <a:sym typeface="Symbol" pitchFamily="18" charset="2"/>
                  </a:rPr>
                </a:br>
                <a:r>
                  <a:rPr kumimoji="1" lang="en-US" sz="2800" dirty="0" smtClean="0">
                    <a:solidFill>
                      <a:srgbClr val="003399"/>
                    </a:solidFill>
                    <a:latin typeface="Tahoma" pitchFamily="34" charset="0"/>
                    <a:sym typeface="Symbol" pitchFamily="18" charset="2"/>
                  </a:rPr>
                  <a:t>    coordinates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SupPr>
                      <m:e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𝑀</m:t>
                        </m:r>
                      </m:e>
                      <m:sub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𝐿</m:t>
                        </m:r>
                      </m:sub>
                      <m:sup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+</m:t>
                        </m:r>
                      </m:sup>
                    </m:sSubSup>
                    <m:sSub>
                      <m:sSubPr>
                        <m:ctrlP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𝑝</m:t>
                        </m:r>
                      </m:e>
                      <m:sub/>
                    </m:sSub>
                    <m:r>
                      <a:rPr kumimoji="1" lang="en-US" sz="2800" b="0" i="1" smtClean="0">
                        <a:solidFill>
                          <a:srgbClr val="003399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,</m:t>
                    </m:r>
                    <m:sSubSup>
                      <m:sSubSupPr>
                        <m:ctrlPr>
                          <a:rPr kumimoji="1" lang="en-US" sz="28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SupPr>
                      <m:e>
                        <m:r>
                          <a:rPr kumimoji="1" lang="en-US" sz="28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𝑀</m:t>
                        </m:r>
                      </m:e>
                      <m:sub>
                        <m:r>
                          <a:rPr kumimoji="1" lang="en-US" sz="28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𝑅</m:t>
                        </m:r>
                      </m:sub>
                      <m:sup>
                        <m:r>
                          <a:rPr kumimoji="1" lang="en-US" sz="28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sym typeface="Symbol" pitchFamily="18" charset="2"/>
                          </a:rPr>
                          <m:t>+</m:t>
                        </m:r>
                      </m:sup>
                    </m:sSubSup>
                    <m:r>
                      <a:rPr kumimoji="1" lang="en-US" sz="28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𝑞</m:t>
                    </m:r>
                  </m:oMath>
                </a14:m>
                <a:r>
                  <a:rPr kumimoji="1" lang="en-US" sz="2800" dirty="0">
                    <a:solidFill>
                      <a:srgbClr val="003399"/>
                    </a:solidFill>
                    <a:latin typeface="Tahoma" pitchFamily="34" charset="0"/>
                    <a:sym typeface="Symbol" pitchFamily="18" charset="2"/>
                  </a:rPr>
                  <a:t>		      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20000"/>
                  </a:spcBef>
                  <a:buClr>
                    <a:srgbClr val="990099"/>
                  </a:buClr>
                  <a:buFont typeface="Wingdings" pitchFamily="2" charset="2"/>
                  <a:buChar char="§"/>
                </a:pPr>
                <a:r>
                  <a:rPr kumimoji="1" lang="en-US" sz="2800" i="1" dirty="0" smtClean="0">
                    <a:solidFill>
                      <a:srgbClr val="008000"/>
                    </a:solidFill>
                    <a:latin typeface="Tahoma" pitchFamily="34" charset="0"/>
                  </a:rPr>
                  <a:t>P</a:t>
                </a:r>
                <a:r>
                  <a:rPr kumimoji="1" lang="en-US" sz="2800" i="1" dirty="0">
                    <a:solidFill>
                      <a:srgbClr val="008000"/>
                    </a:solidFill>
                    <a:latin typeface="Tahoma" pitchFamily="34" charset="0"/>
                  </a:rPr>
                  <a:t>(</a:t>
                </a:r>
                <a:r>
                  <a:rPr kumimoji="1" lang="en-US" sz="2800" i="1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</a:t>
                </a:r>
                <a:r>
                  <a:rPr kumimoji="1" lang="en-US" sz="2800" i="1" baseline="-25000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L </a:t>
                </a:r>
                <a:r>
                  <a:rPr kumimoji="1" lang="en-US" sz="2800" i="1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)</a:t>
                </a:r>
                <a:r>
                  <a:rPr kumimoji="1" lang="en-US" sz="2800" i="1" dirty="0">
                    <a:solidFill>
                      <a:srgbClr val="008000"/>
                    </a:solidFill>
                    <a:latin typeface="Tahoma" pitchFamily="34" charset="0"/>
                  </a:rPr>
                  <a:t>=C</a:t>
                </a:r>
                <a:r>
                  <a:rPr kumimoji="1" lang="en-US" sz="2800" i="1" baseline="-25000" dirty="0">
                    <a:solidFill>
                      <a:srgbClr val="008000"/>
                    </a:solidFill>
                    <a:latin typeface="Tahoma" pitchFamily="34" charset="0"/>
                  </a:rPr>
                  <a:t>L</a:t>
                </a:r>
                <a:r>
                  <a:rPr kumimoji="1" lang="en-US" sz="2800" i="1" dirty="0">
                    <a:solidFill>
                      <a:srgbClr val="008000"/>
                    </a:solidFill>
                    <a:latin typeface="Tahoma" pitchFamily="34" charset="0"/>
                  </a:rPr>
                  <a:t>+</a:t>
                </a:r>
                <a:r>
                  <a:rPr kumimoji="1" lang="en-US" sz="2800" i="1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</a:t>
                </a:r>
                <a:r>
                  <a:rPr kumimoji="1" lang="en-US" sz="2800" i="1" baseline="-25000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L </a:t>
                </a:r>
                <a:r>
                  <a:rPr kumimoji="1" lang="en-US" sz="2800" i="1" dirty="0" err="1">
                    <a:solidFill>
                      <a:srgbClr val="008000"/>
                    </a:solidFill>
                    <a:latin typeface="Tahoma" pitchFamily="34" charset="0"/>
                  </a:rPr>
                  <a:t>u</a:t>
                </a:r>
                <a:r>
                  <a:rPr kumimoji="1" lang="en-US" sz="2800" i="1" baseline="-25000" dirty="0" err="1">
                    <a:solidFill>
                      <a:srgbClr val="008000"/>
                    </a:solidFill>
                    <a:latin typeface="Tahoma" pitchFamily="34" charset="0"/>
                  </a:rPr>
                  <a:t>L</a:t>
                </a:r>
                <a:endParaRPr kumimoji="1" lang="en-US" sz="2800" i="1" dirty="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20000"/>
                  </a:spcBef>
                  <a:buClr>
                    <a:srgbClr val="990099"/>
                  </a:buClr>
                  <a:buFont typeface="Wingdings" pitchFamily="2" charset="2"/>
                  <a:buChar char="§"/>
                </a:pPr>
                <a:r>
                  <a:rPr kumimoji="1" lang="en-US" sz="2800" i="1" dirty="0">
                    <a:solidFill>
                      <a:srgbClr val="008000"/>
                    </a:solidFill>
                    <a:latin typeface="Tahoma" pitchFamily="34" charset="0"/>
                  </a:rPr>
                  <a:t>Q(</a:t>
                </a:r>
                <a:r>
                  <a:rPr kumimoji="1" lang="en-GB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</a:t>
                </a:r>
                <a:r>
                  <a:rPr kumimoji="1" lang="en-US" baseline="-25000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R</a:t>
                </a:r>
                <a:r>
                  <a:rPr kumimoji="1" lang="en-US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)</a:t>
                </a:r>
                <a:r>
                  <a:rPr kumimoji="1" lang="en-US" sz="2800" i="1" dirty="0">
                    <a:solidFill>
                      <a:srgbClr val="008000"/>
                    </a:solidFill>
                    <a:latin typeface="Tahoma" pitchFamily="34" charset="0"/>
                  </a:rPr>
                  <a:t> =C</a:t>
                </a:r>
                <a:r>
                  <a:rPr kumimoji="1" lang="en-US" sz="2800" i="1" baseline="-25000" dirty="0">
                    <a:solidFill>
                      <a:srgbClr val="008000"/>
                    </a:solidFill>
                    <a:latin typeface="Tahoma" pitchFamily="34" charset="0"/>
                  </a:rPr>
                  <a:t>R</a:t>
                </a:r>
                <a:r>
                  <a:rPr kumimoji="1" lang="en-US" sz="2800" i="1" dirty="0">
                    <a:solidFill>
                      <a:srgbClr val="008000"/>
                    </a:solidFill>
                    <a:latin typeface="Tahoma" pitchFamily="34" charset="0"/>
                  </a:rPr>
                  <a:t>+</a:t>
                </a:r>
                <a:r>
                  <a:rPr kumimoji="1" lang="en-US" sz="2800" i="1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</a:t>
                </a:r>
                <a:r>
                  <a:rPr kumimoji="1" lang="en-US" sz="2800" i="1" baseline="-25000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R </a:t>
                </a:r>
                <a:r>
                  <a:rPr kumimoji="1" lang="en-US" sz="2800" i="1" dirty="0" err="1">
                    <a:solidFill>
                      <a:srgbClr val="008000"/>
                    </a:solidFill>
                    <a:latin typeface="Tahoma" pitchFamily="34" charset="0"/>
                  </a:rPr>
                  <a:t>u</a:t>
                </a:r>
                <a:r>
                  <a:rPr kumimoji="1" lang="en-US" sz="2800" i="1" baseline="-25000" dirty="0" err="1">
                    <a:solidFill>
                      <a:srgbClr val="008000"/>
                    </a:solidFill>
                    <a:latin typeface="Tahoma" pitchFamily="34" charset="0"/>
                  </a:rPr>
                  <a:t>R</a:t>
                </a:r>
                <a:endParaRPr kumimoji="1" lang="en-US" sz="2800" i="1" baseline="-25000" dirty="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20000"/>
                  </a:spcBef>
                  <a:buClr>
                    <a:srgbClr val="990099"/>
                  </a:buClr>
                  <a:buFont typeface="Wingdings" pitchFamily="2" charset="2"/>
                  <a:buChar char="§"/>
                </a:pPr>
                <a:r>
                  <a:rPr kumimoji="1" lang="en-US" sz="2800" i="1" dirty="0">
                    <a:solidFill>
                      <a:srgbClr val="008000"/>
                    </a:solidFill>
                    <a:latin typeface="Tahoma" pitchFamily="34" charset="0"/>
                  </a:rPr>
                  <a:t>C</a:t>
                </a:r>
                <a:r>
                  <a:rPr kumimoji="1" lang="en-US" sz="2800" i="1" baseline="-25000" dirty="0">
                    <a:solidFill>
                      <a:srgbClr val="008000"/>
                    </a:solidFill>
                    <a:latin typeface="Tahoma" pitchFamily="34" charset="0"/>
                  </a:rPr>
                  <a:t>L</a:t>
                </a:r>
                <a:r>
                  <a:rPr kumimoji="1" lang="en-US" sz="2800" i="1" dirty="0">
                    <a:solidFill>
                      <a:srgbClr val="008000"/>
                    </a:solidFill>
                    <a:latin typeface="Tahoma" pitchFamily="34" charset="0"/>
                  </a:rPr>
                  <a:t>+</a:t>
                </a:r>
                <a:r>
                  <a:rPr kumimoji="1" lang="en-US" sz="2800" i="1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</a:t>
                </a:r>
                <a:r>
                  <a:rPr kumimoji="1" lang="en-US" sz="2800" i="1" baseline="-25000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L </a:t>
                </a:r>
                <a:r>
                  <a:rPr kumimoji="1" lang="en-US" sz="2800" i="1" dirty="0" err="1">
                    <a:solidFill>
                      <a:srgbClr val="008000"/>
                    </a:solidFill>
                    <a:latin typeface="Tahoma" pitchFamily="34" charset="0"/>
                  </a:rPr>
                  <a:t>u</a:t>
                </a:r>
                <a:r>
                  <a:rPr kumimoji="1" lang="en-US" sz="2800" i="1" baseline="-25000" dirty="0" err="1">
                    <a:solidFill>
                      <a:srgbClr val="008000"/>
                    </a:solidFill>
                    <a:latin typeface="Tahoma" pitchFamily="34" charset="0"/>
                  </a:rPr>
                  <a:t>L</a:t>
                </a:r>
                <a:r>
                  <a:rPr kumimoji="1" lang="en-US" sz="2800" i="1" baseline="-25000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 </a:t>
                </a:r>
                <a:r>
                  <a:rPr kumimoji="1" lang="en-US" sz="2800" i="1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=</a:t>
                </a:r>
                <a:r>
                  <a:rPr kumimoji="1" lang="en-US" sz="2800" i="1" dirty="0">
                    <a:solidFill>
                      <a:srgbClr val="008000"/>
                    </a:solidFill>
                    <a:latin typeface="Tahoma" pitchFamily="34" charset="0"/>
                  </a:rPr>
                  <a:t>C</a:t>
                </a:r>
                <a:r>
                  <a:rPr kumimoji="1" lang="en-US" sz="2800" i="1" baseline="-25000" dirty="0">
                    <a:solidFill>
                      <a:srgbClr val="008000"/>
                    </a:solidFill>
                    <a:latin typeface="Tahoma" pitchFamily="34" charset="0"/>
                  </a:rPr>
                  <a:t>R</a:t>
                </a:r>
                <a:r>
                  <a:rPr kumimoji="1" lang="en-US" sz="2800" i="1" dirty="0">
                    <a:solidFill>
                      <a:srgbClr val="008000"/>
                    </a:solidFill>
                    <a:latin typeface="Tahoma" pitchFamily="34" charset="0"/>
                  </a:rPr>
                  <a:t>+</a:t>
                </a:r>
                <a:r>
                  <a:rPr kumimoji="1" lang="en-US" sz="2800" i="1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</a:t>
                </a:r>
                <a:r>
                  <a:rPr kumimoji="1" lang="en-US" sz="2800" i="1" baseline="-25000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R </a:t>
                </a:r>
                <a:r>
                  <a:rPr kumimoji="1" lang="en-US" sz="2800" i="1" dirty="0" err="1">
                    <a:solidFill>
                      <a:srgbClr val="008000"/>
                    </a:solidFill>
                    <a:latin typeface="Tahoma" pitchFamily="34" charset="0"/>
                  </a:rPr>
                  <a:t>u</a:t>
                </a:r>
                <a:r>
                  <a:rPr kumimoji="1" lang="en-US" sz="2800" i="1" baseline="-25000" dirty="0" err="1">
                    <a:solidFill>
                      <a:srgbClr val="008000"/>
                    </a:solidFill>
                    <a:latin typeface="Tahoma" pitchFamily="34" charset="0"/>
                  </a:rPr>
                  <a:t>R</a:t>
                </a:r>
                <a:endParaRPr kumimoji="1" lang="en-US" sz="2800" i="1" dirty="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20000"/>
                  </a:spcBef>
                  <a:buClr>
                    <a:srgbClr val="990099"/>
                  </a:buClr>
                  <a:buFont typeface="Wingdings" pitchFamily="2" charset="2"/>
                  <a:buChar char="§"/>
                </a:pPr>
                <a:r>
                  <a:rPr kumimoji="1" lang="en-US" sz="2800" i="1" dirty="0">
                    <a:solidFill>
                      <a:srgbClr val="008000"/>
                    </a:solidFill>
                    <a:latin typeface="Tahoma" pitchFamily="34" charset="0"/>
                  </a:rPr>
                  <a:t>C</a:t>
                </a:r>
                <a:r>
                  <a:rPr kumimoji="1" lang="en-US" sz="2800" i="1" baseline="-25000" dirty="0">
                    <a:solidFill>
                      <a:srgbClr val="008000"/>
                    </a:solidFill>
                    <a:latin typeface="Tahoma" pitchFamily="34" charset="0"/>
                  </a:rPr>
                  <a:t>L</a:t>
                </a:r>
                <a:r>
                  <a:rPr kumimoji="1" lang="en-US" sz="2800" i="1" dirty="0">
                    <a:solidFill>
                      <a:srgbClr val="008000"/>
                    </a:solidFill>
                    <a:latin typeface="Tahoma" pitchFamily="34" charset="0"/>
                  </a:rPr>
                  <a:t>- C</a:t>
                </a:r>
                <a:r>
                  <a:rPr kumimoji="1" lang="en-US" sz="2800" i="1" baseline="-25000" dirty="0">
                    <a:solidFill>
                      <a:srgbClr val="008000"/>
                    </a:solidFill>
                    <a:latin typeface="Tahoma" pitchFamily="34" charset="0"/>
                  </a:rPr>
                  <a:t>R</a:t>
                </a:r>
                <a:r>
                  <a:rPr kumimoji="1" lang="en-US" sz="2800" i="1" dirty="0">
                    <a:solidFill>
                      <a:srgbClr val="008000"/>
                    </a:solidFill>
                    <a:latin typeface="Tahoma" pitchFamily="34" charset="0"/>
                  </a:rPr>
                  <a:t>= </a:t>
                </a:r>
                <a:r>
                  <a:rPr kumimoji="1" lang="en-US" sz="2800" i="1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</a:t>
                </a:r>
                <a:r>
                  <a:rPr kumimoji="1" lang="en-US" sz="2800" i="1" baseline="-25000" dirty="0" err="1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R</a:t>
                </a:r>
                <a:r>
                  <a:rPr kumimoji="1" lang="en-US" sz="2800" i="1" dirty="0" err="1">
                    <a:solidFill>
                      <a:srgbClr val="008000"/>
                    </a:solidFill>
                    <a:latin typeface="Tahoma" pitchFamily="34" charset="0"/>
                  </a:rPr>
                  <a:t>u</a:t>
                </a:r>
                <a:r>
                  <a:rPr kumimoji="1" lang="en-US" sz="2800" i="1" baseline="-25000" dirty="0" err="1">
                    <a:solidFill>
                      <a:srgbClr val="008000"/>
                    </a:solidFill>
                    <a:latin typeface="Tahoma" pitchFamily="34" charset="0"/>
                  </a:rPr>
                  <a:t>R</a:t>
                </a:r>
                <a:r>
                  <a:rPr kumimoji="1" lang="en-US" sz="2800" i="1" dirty="0">
                    <a:solidFill>
                      <a:srgbClr val="008000"/>
                    </a:solidFill>
                    <a:latin typeface="Tahoma" pitchFamily="34" charset="0"/>
                  </a:rPr>
                  <a:t>-</a:t>
                </a:r>
                <a:r>
                  <a:rPr kumimoji="1" lang="en-US" sz="2800" i="1" dirty="0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</a:t>
                </a:r>
                <a:r>
                  <a:rPr kumimoji="1" lang="en-US" sz="2800" i="1" baseline="-25000" dirty="0" err="1">
                    <a:solidFill>
                      <a:srgbClr val="008000"/>
                    </a:solidFill>
                    <a:latin typeface="Tahoma" pitchFamily="34" charset="0"/>
                    <a:sym typeface="Symbol" pitchFamily="18" charset="2"/>
                  </a:rPr>
                  <a:t>L</a:t>
                </a:r>
                <a:r>
                  <a:rPr kumimoji="1" lang="en-US" sz="2800" i="1" dirty="0" err="1">
                    <a:solidFill>
                      <a:srgbClr val="008000"/>
                    </a:solidFill>
                    <a:latin typeface="Tahoma" pitchFamily="34" charset="0"/>
                  </a:rPr>
                  <a:t>u</a:t>
                </a:r>
                <a:r>
                  <a:rPr kumimoji="1" lang="en-US" sz="2800" i="1" baseline="-25000" dirty="0" err="1">
                    <a:solidFill>
                      <a:srgbClr val="008000"/>
                    </a:solidFill>
                    <a:latin typeface="Tahoma" pitchFamily="34" charset="0"/>
                  </a:rPr>
                  <a:t>L</a:t>
                </a:r>
                <a:endParaRPr kumimoji="1" lang="en-US" sz="2800" i="1" baseline="-25000" dirty="0">
                  <a:solidFill>
                    <a:srgbClr val="008000"/>
                  </a:solidFill>
                  <a:latin typeface="Tahoma" pitchFamily="34" charset="0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20000"/>
                  </a:spcBef>
                  <a:buClr>
                    <a:srgbClr val="990099"/>
                  </a:buClr>
                  <a:buFont typeface="Wingdings" pitchFamily="2" charset="2"/>
                  <a:buChar char="§"/>
                </a:pPr>
                <a:endParaRPr kumimoji="1" lang="en-US" sz="2800" i="1" baseline="-25000" dirty="0">
                  <a:solidFill>
                    <a:srgbClr val="008000"/>
                  </a:solidFill>
                  <a:latin typeface="Tahoma" pitchFamily="34" charset="0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20000"/>
                  </a:spcBef>
                  <a:buClr>
                    <a:srgbClr val="990099"/>
                  </a:buClr>
                  <a:buFont typeface="Wingdings" pitchFamily="2" charset="2"/>
                  <a:buChar char="§"/>
                </a:pPr>
                <a:endParaRPr kumimoji="1" lang="en-US" sz="2800" i="1" baseline="-25000" dirty="0">
                  <a:solidFill>
                    <a:srgbClr val="008000"/>
                  </a:solidFill>
                  <a:latin typeface="Tahoma" pitchFamily="34" charset="0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20000"/>
                  </a:spcBef>
                  <a:buClr>
                    <a:srgbClr val="990099"/>
                  </a:buClr>
                  <a:buFont typeface="Wingdings" pitchFamily="2" charset="2"/>
                  <a:buNone/>
                </a:pPr>
                <a:endParaRPr kumimoji="1" lang="en-US" sz="2800" i="1" baseline="-25000" dirty="0">
                  <a:solidFill>
                    <a:srgbClr val="008000"/>
                  </a:solidFill>
                  <a:latin typeface="Tahoma" pitchFamily="34" charset="0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20000"/>
                  </a:spcBef>
                  <a:buClr>
                    <a:srgbClr val="990099"/>
                  </a:buClr>
                  <a:buFont typeface="Wingdings" pitchFamily="2" charset="2"/>
                  <a:buNone/>
                </a:pPr>
                <a:r>
                  <a:rPr kumimoji="1" lang="en-US" sz="2800" i="1" dirty="0" smtClean="0">
                    <a:solidFill>
                      <a:srgbClr val="00CCFF"/>
                    </a:solidFill>
                    <a:latin typeface="Tahoma" pitchFamily="34" charset="0"/>
                  </a:rPr>
                  <a:t>In </a:t>
                </a:r>
                <a:r>
                  <a:rPr kumimoji="1" lang="en-US" sz="2800" i="1" dirty="0" err="1">
                    <a:solidFill>
                      <a:srgbClr val="00CCFF"/>
                    </a:solidFill>
                    <a:latin typeface="Tahoma" pitchFamily="34" charset="0"/>
                  </a:rPr>
                  <a:t>matlab</a:t>
                </a:r>
                <a:r>
                  <a:rPr kumimoji="1" lang="en-US" sz="2800" i="1" dirty="0">
                    <a:solidFill>
                      <a:srgbClr val="00CCFF"/>
                    </a:solidFill>
                    <a:latin typeface="Tahoma" pitchFamily="34" charset="0"/>
                  </a:rPr>
                  <a:t> solve Ax=b -&gt; x=A</a:t>
                </a:r>
                <a:r>
                  <a:rPr kumimoji="1" lang="en-US" sz="2800" dirty="0">
                    <a:solidFill>
                      <a:srgbClr val="00CCFF"/>
                    </a:solidFill>
                    <a:latin typeface="Tahoma" pitchFamily="34" charset="0"/>
                  </a:rPr>
                  <a:t>\b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20000"/>
                  </a:spcBef>
                  <a:buClr>
                    <a:srgbClr val="990099"/>
                  </a:buClr>
                  <a:buFont typeface="Wingdings" pitchFamily="2" charset="2"/>
                  <a:buChar char="§"/>
                </a:pPr>
                <a:endParaRPr kumimoji="1" lang="en-US" sz="2800" i="1" baseline="-25000" dirty="0">
                  <a:solidFill>
                    <a:srgbClr val="00CCFF"/>
                  </a:solidFill>
                  <a:latin typeface="Tahoma" pitchFamily="34" charset="0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20000"/>
                  </a:spcBef>
                  <a:buClr>
                    <a:srgbClr val="990099"/>
                  </a:buClr>
                  <a:buFont typeface="Wingdings" pitchFamily="2" charset="2"/>
                  <a:buChar char="§"/>
                </a:pPr>
                <a:endParaRPr kumimoji="1" lang="en-US" sz="2800" i="1" baseline="-25000" dirty="0">
                  <a:solidFill>
                    <a:srgbClr val="008000"/>
                  </a:solidFill>
                  <a:latin typeface="Tahoma" pitchFamily="34" charset="0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20000"/>
                  </a:spcBef>
                  <a:buClr>
                    <a:srgbClr val="990099"/>
                  </a:buClr>
                  <a:buFont typeface="Wingdings" pitchFamily="2" charset="2"/>
                  <a:buChar char="§"/>
                </a:pPr>
                <a:endParaRPr kumimoji="1" lang="en-US" sz="2800" i="1" dirty="0">
                  <a:solidFill>
                    <a:srgbClr val="008000"/>
                  </a:solidFill>
                  <a:latin typeface="Tahoma" pitchFamily="34" charset="0"/>
                  <a:sym typeface="Symbol" pitchFamily="18" charset="2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20000"/>
                  </a:spcBef>
                  <a:buClr>
                    <a:srgbClr val="990099"/>
                  </a:buClr>
                  <a:buFont typeface="Wingdings" pitchFamily="2" charset="2"/>
                  <a:buChar char="§"/>
                </a:pPr>
                <a:endParaRPr kumimoji="1" lang="en-US" sz="2800" dirty="0">
                  <a:solidFill>
                    <a:srgbClr val="003399"/>
                  </a:solidFill>
                  <a:latin typeface="Tahoma" pitchFamily="34" charset="0"/>
                  <a:sym typeface="Symbol" pitchFamily="18" charset="2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20000"/>
                  </a:spcBef>
                  <a:buClr>
                    <a:srgbClr val="990099"/>
                  </a:buClr>
                  <a:buFont typeface="Wingdings" pitchFamily="2" charset="2"/>
                  <a:buChar char="§"/>
                </a:pPr>
                <a:endParaRPr kumimoji="1" lang="en-US" sz="2800" dirty="0">
                  <a:solidFill>
                    <a:srgbClr val="003399"/>
                  </a:solidFill>
                  <a:latin typeface="Tahoma" pitchFamily="34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565288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8663" y="1701800"/>
                <a:ext cx="8178800" cy="4171950"/>
              </a:xfrm>
              <a:prstGeom prst="rect">
                <a:avLst/>
              </a:prstGeom>
              <a:blipFill rotWithShape="0">
                <a:blip r:embed="rId5"/>
                <a:stretch>
                  <a:fillRect l="-1566" t="-2628" b="-1459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5289" name="Object 41"/>
          <p:cNvGraphicFramePr>
            <a:graphicFrameLocks noChangeAspect="1"/>
          </p:cNvGraphicFramePr>
          <p:nvPr>
            <p:extLst/>
          </p:nvPr>
        </p:nvGraphicFramePr>
        <p:xfrm>
          <a:off x="1085849" y="4852988"/>
          <a:ext cx="3846513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35" name="Equation" r:id="rId6" imgW="1523880" imgH="482400" progId="Equation.3">
                  <p:embed/>
                </p:oleObj>
              </mc:Choice>
              <mc:Fallback>
                <p:oleObj name="Equation" r:id="rId6" imgW="152388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49" y="4852988"/>
                        <a:ext cx="3846513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42"/>
          <p:cNvGraphicFramePr>
            <a:graphicFrameLocks noChangeAspect="1"/>
          </p:cNvGraphicFramePr>
          <p:nvPr/>
        </p:nvGraphicFramePr>
        <p:xfrm>
          <a:off x="6892925" y="4976813"/>
          <a:ext cx="1635125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36" name="Equation" r:id="rId8" imgW="571320" imgH="291960" progId="Equation.3">
                  <p:embed/>
                </p:oleObj>
              </mc:Choice>
              <mc:Fallback>
                <p:oleObj name="Equation" r:id="rId8" imgW="57132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2925" y="4976813"/>
                        <a:ext cx="1635125" cy="83661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8" name="Text Box 43"/>
          <p:cNvSpPr txBox="1">
            <a:spLocks noChangeArrowheads="1"/>
          </p:cNvSpPr>
          <p:nvPr/>
        </p:nvSpPr>
        <p:spPr bwMode="auto">
          <a:xfrm>
            <a:off x="4708525" y="4254500"/>
            <a:ext cx="431800" cy="396875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2000" b="1">
                <a:solidFill>
                  <a:srgbClr val="FF0000"/>
                </a:solidFill>
                <a:latin typeface="Comic Sans MS" pitchFamily="66" charset="0"/>
              </a:rPr>
              <a:t>C</a:t>
            </a:r>
            <a:r>
              <a:rPr lang="en-US" altLang="he-IL" sz="2000" b="1" baseline="-25000">
                <a:solidFill>
                  <a:srgbClr val="FF0000"/>
                </a:solidFill>
                <a:latin typeface="Comic Sans MS" pitchFamily="66" charset="0"/>
              </a:rPr>
              <a:t>L</a:t>
            </a:r>
            <a:endParaRPr lang="en-US" altLang="he-IL" sz="18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graphicFrame>
        <p:nvGraphicFramePr>
          <p:cNvPr id="30726" name="Object 6"/>
          <p:cNvGraphicFramePr>
            <a:graphicFrameLocks noChangeAspect="1"/>
          </p:cNvGraphicFramePr>
          <p:nvPr/>
        </p:nvGraphicFramePr>
        <p:xfrm>
          <a:off x="7751763" y="1987550"/>
          <a:ext cx="801687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37" name="Equation" r:id="rId10" imgW="279360" imgH="190440" progId="Equation.3">
                  <p:embed/>
                </p:oleObj>
              </mc:Choice>
              <mc:Fallback>
                <p:oleObj name="Equation" r:id="rId10" imgW="27936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1763" y="1987550"/>
                        <a:ext cx="801687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9" name="Oval 48"/>
          <p:cNvSpPr>
            <a:spLocks noChangeArrowheads="1"/>
          </p:cNvSpPr>
          <p:nvPr/>
        </p:nvSpPr>
        <p:spPr bwMode="auto">
          <a:xfrm>
            <a:off x="7804150" y="2366963"/>
            <a:ext cx="49213" cy="76200"/>
          </a:xfrm>
          <a:prstGeom prst="ellipse">
            <a:avLst/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8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66B2AAB-F464-46A9-B3C5-718DED2854DA}" type="slidenum">
              <a:rPr lang="he-IL" altLang="en-US" smtClean="0"/>
              <a:pPr/>
              <a:t>57</a:t>
            </a:fld>
            <a:endParaRPr lang="en-US" altLang="en-US" smtClean="0"/>
          </a:p>
        </p:txBody>
      </p:sp>
      <p:sp>
        <p:nvSpPr>
          <p:cNvPr id="31748" name="Footer Placeholder 6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Triangulation:</a:t>
            </a:r>
            <a:br>
              <a:rPr lang="en-US" sz="3600" dirty="0" smtClean="0"/>
            </a:br>
            <a:r>
              <a:rPr lang="en-US" sz="3600" dirty="0" smtClean="0"/>
              <a:t>Another Minimization</a:t>
            </a:r>
          </a:p>
        </p:txBody>
      </p:sp>
      <p:sp>
        <p:nvSpPr>
          <p:cNvPr id="3175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778000"/>
            <a:ext cx="7680325" cy="4279900"/>
          </a:xfrm>
        </p:spPr>
        <p:txBody>
          <a:bodyPr/>
          <a:lstStyle/>
          <a:p>
            <a:r>
              <a:rPr lang="en-US" sz="2800" smtClean="0"/>
              <a:t>Minimize the distance of the projected point to the two image.</a:t>
            </a:r>
          </a:p>
          <a:p>
            <a:r>
              <a:rPr lang="en-US" sz="2800" smtClean="0"/>
              <a:t>Choose </a:t>
            </a:r>
            <a:r>
              <a:rPr lang="en-US" sz="2800" i="1" smtClean="0">
                <a:solidFill>
                  <a:srgbClr val="008000"/>
                </a:solidFill>
              </a:rPr>
              <a:t>P</a:t>
            </a:r>
            <a:r>
              <a:rPr lang="en-US" sz="2800" smtClean="0"/>
              <a:t>  that minimizes:</a:t>
            </a:r>
          </a:p>
          <a:p>
            <a:pPr lvl="1"/>
            <a:endParaRPr lang="en-US" sz="2400" smtClean="0"/>
          </a:p>
        </p:txBody>
      </p:sp>
      <p:graphicFrame>
        <p:nvGraphicFramePr>
          <p:cNvPr id="31746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792288" y="3367088"/>
          <a:ext cx="4013200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4" name="משוואה" r:id="rId4" imgW="1587240" imgH="317160" progId="Equation.3">
                  <p:embed/>
                </p:oleObj>
              </mc:Choice>
              <mc:Fallback>
                <p:oleObj name="משוואה" r:id="rId4" imgW="1587240" imgH="3171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288" y="3367088"/>
                        <a:ext cx="4013200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5-Point Star 6"/>
          <p:cNvSpPr/>
          <p:nvPr/>
        </p:nvSpPr>
        <p:spPr bwMode="auto">
          <a:xfrm>
            <a:off x="8266176" y="475488"/>
            <a:ext cx="512064" cy="536448"/>
          </a:xfrm>
          <a:prstGeom prst="star5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dni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759" y="2811518"/>
            <a:ext cx="7772400" cy="1143000"/>
          </a:xfrm>
        </p:spPr>
        <p:txBody>
          <a:bodyPr/>
          <a:lstStyle/>
          <a:p>
            <a:r>
              <a:rPr lang="en-US" dirty="0" smtClean="0"/>
              <a:t>The Fundamental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B361004-0B03-4D3C-B933-9588E5AC75B5}" type="slidenum">
              <a:rPr lang="he-IL" altLang="en-US" smtClean="0"/>
              <a:pPr>
                <a:defRPr/>
              </a:pPr>
              <a:t>58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F9D65CD-29E8-4330-8CD5-BEA3E91904FF}" type="slidenum">
              <a:rPr lang="he-IL" altLang="en-US" smtClean="0"/>
              <a:pPr/>
              <a:t>59</a:t>
            </a:fld>
            <a:endParaRPr lang="en-US" altLang="en-US" smtClean="0"/>
          </a:p>
        </p:txBody>
      </p:sp>
      <p:sp>
        <p:nvSpPr>
          <p:cNvPr id="54275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Epipolar Lines</a:t>
            </a:r>
            <a:endParaRPr lang="en-US" altLang="en-US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1000" y="2133600"/>
            <a:ext cx="8220075" cy="3841750"/>
            <a:chOff x="240" y="1344"/>
            <a:chExt cx="5178" cy="2420"/>
          </a:xfrm>
        </p:grpSpPr>
        <p:sp>
          <p:nvSpPr>
            <p:cNvPr id="54279" name="Line 4"/>
            <p:cNvSpPr>
              <a:spLocks noChangeShapeType="1"/>
            </p:cNvSpPr>
            <p:nvPr/>
          </p:nvSpPr>
          <p:spPr bwMode="auto">
            <a:xfrm flipH="1">
              <a:off x="3660" y="2319"/>
              <a:ext cx="1187" cy="675"/>
            </a:xfrm>
            <a:prstGeom prst="line">
              <a:avLst/>
            </a:prstGeom>
            <a:noFill/>
            <a:ln w="28575" cap="sq">
              <a:solidFill>
                <a:srgbClr val="CC66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0" name="AutoShape 5"/>
            <p:cNvSpPr>
              <a:spLocks noChangeArrowheads="1"/>
            </p:cNvSpPr>
            <p:nvPr/>
          </p:nvSpPr>
          <p:spPr bwMode="auto">
            <a:xfrm rot="16200000" flipH="1">
              <a:off x="3601" y="2063"/>
              <a:ext cx="1293" cy="1200"/>
            </a:xfrm>
            <a:prstGeom prst="parallelogram">
              <a:avLst>
                <a:gd name="adj" fmla="val 26937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algn="ctr"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None/>
              </a:pPr>
              <a:endParaRPr kumimoji="1" lang="en-US" altLang="en-US">
                <a:latin typeface="Tahoma" pitchFamily="34" charset="0"/>
              </a:endParaRPr>
            </a:p>
          </p:txBody>
        </p:sp>
        <p:sp>
          <p:nvSpPr>
            <p:cNvPr id="54281" name="Text Box 6"/>
            <p:cNvSpPr txBox="1">
              <a:spLocks noChangeArrowheads="1"/>
            </p:cNvSpPr>
            <p:nvPr/>
          </p:nvSpPr>
          <p:spPr bwMode="auto">
            <a:xfrm>
              <a:off x="553" y="2954"/>
              <a:ext cx="225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r" rtl="1"/>
              <a:r>
                <a:rPr lang="en-US" altLang="en-US" b="1">
                  <a:latin typeface="Times New Roman (Hebrew)" pitchFamily="18" charset="0"/>
                </a:rPr>
                <a:t>+</a:t>
              </a:r>
              <a:endParaRPr lang="en-US" altLang="en-US">
                <a:latin typeface="Times New Roman (Hebrew)" pitchFamily="18" charset="0"/>
              </a:endParaRPr>
            </a:p>
          </p:txBody>
        </p:sp>
        <p:sp>
          <p:nvSpPr>
            <p:cNvPr id="54282" name="Text Box 7"/>
            <p:cNvSpPr txBox="1">
              <a:spLocks noChangeArrowheads="1"/>
            </p:cNvSpPr>
            <p:nvPr/>
          </p:nvSpPr>
          <p:spPr bwMode="auto">
            <a:xfrm>
              <a:off x="5136" y="3072"/>
              <a:ext cx="225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r" rtl="1"/>
              <a:r>
                <a:rPr lang="en-US" altLang="en-US" b="1">
                  <a:latin typeface="Times New Roman (Hebrew)" pitchFamily="18" charset="0"/>
                </a:rPr>
                <a:t>+</a:t>
              </a:r>
              <a:endParaRPr lang="en-US" altLang="en-US">
                <a:latin typeface="Times New Roman (Hebrew)" pitchFamily="18" charset="0"/>
              </a:endParaRPr>
            </a:p>
          </p:txBody>
        </p:sp>
        <p:sp>
          <p:nvSpPr>
            <p:cNvPr id="54283" name="Line 8"/>
            <p:cNvSpPr>
              <a:spLocks noChangeShapeType="1"/>
            </p:cNvSpPr>
            <p:nvPr/>
          </p:nvSpPr>
          <p:spPr bwMode="auto">
            <a:xfrm flipV="1">
              <a:off x="720" y="2544"/>
              <a:ext cx="1152" cy="57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4" name="Line 9"/>
            <p:cNvSpPr>
              <a:spLocks noChangeShapeType="1"/>
            </p:cNvSpPr>
            <p:nvPr/>
          </p:nvSpPr>
          <p:spPr bwMode="auto">
            <a:xfrm flipV="1">
              <a:off x="2496" y="1344"/>
              <a:ext cx="1440" cy="81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5" name="Line 10"/>
            <p:cNvSpPr>
              <a:spLocks noChangeShapeType="1"/>
            </p:cNvSpPr>
            <p:nvPr/>
          </p:nvSpPr>
          <p:spPr bwMode="auto">
            <a:xfrm>
              <a:off x="2768" y="1383"/>
              <a:ext cx="1168" cy="873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6" name="Line 11"/>
            <p:cNvSpPr>
              <a:spLocks noChangeShapeType="1"/>
            </p:cNvSpPr>
            <p:nvPr/>
          </p:nvSpPr>
          <p:spPr bwMode="auto">
            <a:xfrm flipH="1" flipV="1">
              <a:off x="4416" y="2544"/>
              <a:ext cx="816" cy="67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87" name="Oval 12"/>
            <p:cNvSpPr>
              <a:spLocks noChangeArrowheads="1"/>
            </p:cNvSpPr>
            <p:nvPr/>
          </p:nvSpPr>
          <p:spPr bwMode="auto">
            <a:xfrm>
              <a:off x="1824" y="2544"/>
              <a:ext cx="48" cy="48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4288" name="Oval 13"/>
            <p:cNvSpPr>
              <a:spLocks noChangeArrowheads="1"/>
            </p:cNvSpPr>
            <p:nvPr/>
          </p:nvSpPr>
          <p:spPr bwMode="auto">
            <a:xfrm>
              <a:off x="4416" y="2544"/>
              <a:ext cx="48" cy="48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4289" name="Oval 14"/>
            <p:cNvSpPr>
              <a:spLocks noChangeArrowheads="1"/>
            </p:cNvSpPr>
            <p:nvPr/>
          </p:nvSpPr>
          <p:spPr bwMode="auto">
            <a:xfrm>
              <a:off x="3216" y="1728"/>
              <a:ext cx="48" cy="48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4290" name="Text Box 15"/>
            <p:cNvSpPr txBox="1">
              <a:spLocks noChangeArrowheads="1"/>
            </p:cNvSpPr>
            <p:nvPr/>
          </p:nvSpPr>
          <p:spPr bwMode="auto">
            <a:xfrm>
              <a:off x="3491" y="1632"/>
              <a:ext cx="768" cy="23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r" rtl="1"/>
              <a:r>
                <a:rPr lang="en-US" altLang="he-IL" sz="1800">
                  <a:latin typeface="Times New Roman (Hebrew)" pitchFamily="18" charset="0"/>
                </a:rPr>
                <a:t>Objet point</a:t>
              </a:r>
            </a:p>
          </p:txBody>
        </p:sp>
        <p:sp>
          <p:nvSpPr>
            <p:cNvPr id="54291" name="Line 16"/>
            <p:cNvSpPr>
              <a:spLocks noChangeShapeType="1"/>
            </p:cNvSpPr>
            <p:nvPr/>
          </p:nvSpPr>
          <p:spPr bwMode="auto">
            <a:xfrm flipH="1" flipV="1">
              <a:off x="4272" y="2640"/>
              <a:ext cx="960" cy="57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2" name="Line 17"/>
            <p:cNvSpPr>
              <a:spLocks noChangeShapeType="1"/>
            </p:cNvSpPr>
            <p:nvPr/>
          </p:nvSpPr>
          <p:spPr bwMode="auto">
            <a:xfrm flipH="1" flipV="1">
              <a:off x="4128" y="2736"/>
              <a:ext cx="1104" cy="48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3" name="Oval 18"/>
            <p:cNvSpPr>
              <a:spLocks noChangeArrowheads="1"/>
            </p:cNvSpPr>
            <p:nvPr/>
          </p:nvSpPr>
          <p:spPr bwMode="auto">
            <a:xfrm>
              <a:off x="4272" y="2640"/>
              <a:ext cx="48" cy="48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4294" name="Oval 19"/>
            <p:cNvSpPr>
              <a:spLocks noChangeArrowheads="1"/>
            </p:cNvSpPr>
            <p:nvPr/>
          </p:nvSpPr>
          <p:spPr bwMode="auto">
            <a:xfrm>
              <a:off x="4080" y="2736"/>
              <a:ext cx="48" cy="48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4295" name="Line 20"/>
            <p:cNvSpPr>
              <a:spLocks noChangeShapeType="1"/>
            </p:cNvSpPr>
            <p:nvPr/>
          </p:nvSpPr>
          <p:spPr bwMode="auto">
            <a:xfrm flipH="1" flipV="1">
              <a:off x="2367" y="1526"/>
              <a:ext cx="1377" cy="77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6" name="Line 21"/>
            <p:cNvSpPr>
              <a:spLocks noChangeShapeType="1"/>
            </p:cNvSpPr>
            <p:nvPr/>
          </p:nvSpPr>
          <p:spPr bwMode="auto">
            <a:xfrm flipH="1" flipV="1">
              <a:off x="1882" y="1732"/>
              <a:ext cx="1766" cy="76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297" name="Oval 22"/>
            <p:cNvSpPr>
              <a:spLocks noChangeArrowheads="1"/>
            </p:cNvSpPr>
            <p:nvPr/>
          </p:nvSpPr>
          <p:spPr bwMode="auto">
            <a:xfrm>
              <a:off x="2640" y="2064"/>
              <a:ext cx="48" cy="48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4298" name="Oval 23"/>
            <p:cNvSpPr>
              <a:spLocks noChangeArrowheads="1"/>
            </p:cNvSpPr>
            <p:nvPr/>
          </p:nvSpPr>
          <p:spPr bwMode="auto">
            <a:xfrm>
              <a:off x="2976" y="1872"/>
              <a:ext cx="48" cy="48"/>
            </a:xfrm>
            <a:prstGeom prst="ellipse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54299" name="Text Box 24"/>
            <p:cNvSpPr txBox="1">
              <a:spLocks noChangeArrowheads="1"/>
            </p:cNvSpPr>
            <p:nvPr/>
          </p:nvSpPr>
          <p:spPr bwMode="auto">
            <a:xfrm>
              <a:off x="4560" y="3360"/>
              <a:ext cx="858" cy="40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rtl="1"/>
              <a:r>
                <a:rPr lang="en-US" altLang="he-IL" sz="1600" b="1">
                  <a:solidFill>
                    <a:srgbClr val="0033CC"/>
                  </a:solidFill>
                  <a:latin typeface="Comic Sans MS" pitchFamily="66" charset="0"/>
                </a:rPr>
                <a:t>Center of </a:t>
              </a:r>
            </a:p>
            <a:p>
              <a:pPr rtl="1"/>
              <a:r>
                <a:rPr lang="en-US" altLang="he-IL" sz="2000" b="1">
                  <a:solidFill>
                    <a:srgbClr val="0033CC"/>
                  </a:solidFill>
                  <a:latin typeface="Comic Sans MS" pitchFamily="66" charset="0"/>
                </a:rPr>
                <a:t> </a:t>
              </a:r>
              <a:r>
                <a:rPr lang="en-US" altLang="he-IL" sz="1600" b="1">
                  <a:solidFill>
                    <a:srgbClr val="0033CC"/>
                  </a:solidFill>
                  <a:latin typeface="Comic Sans MS" pitchFamily="66" charset="0"/>
                </a:rPr>
                <a:t> projection</a:t>
              </a:r>
              <a:endParaRPr lang="en-US" altLang="he-IL" sz="1800">
                <a:latin typeface="Times New Roman (Hebrew)" pitchFamily="18" charset="0"/>
              </a:endParaRPr>
            </a:p>
          </p:txBody>
        </p:sp>
        <p:sp>
          <p:nvSpPr>
            <p:cNvPr id="54300" name="Text Box 25"/>
            <p:cNvSpPr txBox="1">
              <a:spLocks noChangeArrowheads="1"/>
            </p:cNvSpPr>
            <p:nvPr/>
          </p:nvSpPr>
          <p:spPr bwMode="auto">
            <a:xfrm>
              <a:off x="240" y="3168"/>
              <a:ext cx="858" cy="40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rtl="1"/>
              <a:r>
                <a:rPr lang="en-US" altLang="he-IL" sz="1600" b="1">
                  <a:solidFill>
                    <a:srgbClr val="0033CC"/>
                  </a:solidFill>
                  <a:latin typeface="Comic Sans MS" pitchFamily="66" charset="0"/>
                </a:rPr>
                <a:t>Center of </a:t>
              </a:r>
            </a:p>
            <a:p>
              <a:pPr rtl="1"/>
              <a:r>
                <a:rPr lang="en-US" altLang="he-IL" sz="2000" b="1">
                  <a:solidFill>
                    <a:srgbClr val="0033CC"/>
                  </a:solidFill>
                  <a:latin typeface="Comic Sans MS" pitchFamily="66" charset="0"/>
                </a:rPr>
                <a:t> </a:t>
              </a:r>
              <a:r>
                <a:rPr lang="en-US" altLang="he-IL" sz="1600" b="1">
                  <a:solidFill>
                    <a:srgbClr val="0033CC"/>
                  </a:solidFill>
                  <a:latin typeface="Comic Sans MS" pitchFamily="66" charset="0"/>
                </a:rPr>
                <a:t> projection</a:t>
              </a:r>
              <a:endParaRPr lang="en-US" altLang="he-IL" sz="1800">
                <a:latin typeface="Times New Roman (Hebrew)" pitchFamily="18" charset="0"/>
              </a:endParaRPr>
            </a:p>
          </p:txBody>
        </p:sp>
        <p:sp>
          <p:nvSpPr>
            <p:cNvPr id="54301" name="Rectangle 26"/>
            <p:cNvSpPr>
              <a:spLocks noChangeArrowheads="1"/>
            </p:cNvSpPr>
            <p:nvPr/>
          </p:nvSpPr>
          <p:spPr bwMode="auto">
            <a:xfrm rot="5400000">
              <a:off x="1392" y="1872"/>
              <a:ext cx="1152" cy="1152"/>
            </a:xfrm>
            <a:prstGeom prst="parallelogram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Font typeface="Monotype Sorts" pitchFamily="2" charset="2"/>
                <a:buChar char="z"/>
              </a:pPr>
              <a:endParaRPr kumimoji="1" lang="en-US" altLang="en-US" sz="3200">
                <a:solidFill>
                  <a:srgbClr val="003399"/>
                </a:solidFill>
                <a:latin typeface="Tahoma" pitchFamily="34" charset="0"/>
              </a:endParaRPr>
            </a:p>
          </p:txBody>
        </p:sp>
      </p:grpSp>
      <p:sp>
        <p:nvSpPr>
          <p:cNvPr id="54278" name="Line 27"/>
          <p:cNvSpPr>
            <a:spLocks noChangeShapeType="1"/>
          </p:cNvSpPr>
          <p:nvPr/>
        </p:nvSpPr>
        <p:spPr bwMode="auto">
          <a:xfrm>
            <a:off x="2193925" y="3635375"/>
            <a:ext cx="1895475" cy="1023938"/>
          </a:xfrm>
          <a:prstGeom prst="line">
            <a:avLst/>
          </a:prstGeom>
          <a:noFill/>
          <a:ln w="38100" cap="sq">
            <a:solidFill>
              <a:srgbClr val="990099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24A0C63-0B64-43B6-8C44-A770A8758D22}" type="slidenum">
              <a:rPr lang="he-IL" altLang="en-US" smtClean="0"/>
              <a:pPr/>
              <a:t>6</a:t>
            </a:fld>
            <a:endParaRPr lang="en-US" altLang="en-US" smtClean="0"/>
          </a:p>
        </p:txBody>
      </p:sp>
      <p:sp>
        <p:nvSpPr>
          <p:cNvPr id="3076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Degrees of Freedom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 smtClean="0">
                <a:solidFill>
                  <a:srgbClr val="990099"/>
                </a:solidFill>
              </a:rPr>
              <a:t>For a point: </a:t>
            </a:r>
          </a:p>
          <a:p>
            <a:pPr>
              <a:buFont typeface="Wingdings" pitchFamily="2" charset="2"/>
              <a:buNone/>
            </a:pPr>
            <a:r>
              <a:rPr lang="en-US" dirty="0" smtClean="0"/>
              <a:t>   Inhomogeneous: </a:t>
            </a:r>
            <a:r>
              <a:rPr lang="en-US" i="1" dirty="0" smtClean="0">
                <a:solidFill>
                  <a:srgbClr val="008000"/>
                </a:solidFill>
              </a:rPr>
              <a:t>x</a:t>
            </a:r>
            <a:r>
              <a:rPr lang="en-US" dirty="0" smtClean="0"/>
              <a:t> and </a:t>
            </a:r>
            <a:r>
              <a:rPr lang="en-US" i="1" dirty="0" smtClean="0">
                <a:solidFill>
                  <a:srgbClr val="008000"/>
                </a:solidFill>
              </a:rPr>
              <a:t>y</a:t>
            </a:r>
            <a:r>
              <a:rPr lang="en-US" dirty="0" smtClean="0"/>
              <a:t> </a:t>
            </a:r>
          </a:p>
          <a:p>
            <a:pPr>
              <a:buFont typeface="Wingdings" pitchFamily="2" charset="2"/>
              <a:buNone/>
            </a:pPr>
            <a:r>
              <a:rPr lang="en-US" dirty="0" smtClean="0"/>
              <a:t>   Homogeneous:  </a:t>
            </a:r>
            <a:r>
              <a:rPr lang="en-US" dirty="0" smtClean="0">
                <a:solidFill>
                  <a:srgbClr val="008000"/>
                </a:solidFill>
              </a:rPr>
              <a:t>a:c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8000"/>
                </a:solidFill>
              </a:rPr>
              <a:t>b:c</a:t>
            </a:r>
          </a:p>
          <a:p>
            <a:pPr>
              <a:buFont typeface="Wingdings" pitchFamily="2" charset="2"/>
              <a:buNone/>
            </a:pPr>
            <a:r>
              <a:rPr lang="en-US" dirty="0" smtClean="0">
                <a:solidFill>
                  <a:srgbClr val="990099"/>
                </a:solidFill>
              </a:rPr>
              <a:t>For a line:</a:t>
            </a:r>
          </a:p>
          <a:p>
            <a:pPr>
              <a:buFont typeface="Wingdings" pitchFamily="2" charset="2"/>
              <a:buNone/>
            </a:pPr>
            <a:r>
              <a:rPr lang="en-US" dirty="0" smtClean="0"/>
              <a:t> Inhomogeneous: </a:t>
            </a:r>
            <a:r>
              <a:rPr lang="en-US" dirty="0" smtClean="0">
                <a:solidFill>
                  <a:srgbClr val="008000"/>
                </a:solidFill>
              </a:rPr>
              <a:t>a:b:c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 Homogeneous: </a:t>
            </a:r>
            <a:r>
              <a:rPr lang="en-US" smtClean="0">
                <a:solidFill>
                  <a:srgbClr val="008000"/>
                </a:solidFill>
              </a:rPr>
              <a:t>a:c</a:t>
            </a:r>
            <a:r>
              <a:rPr lang="en-US" smtClean="0"/>
              <a:t>, </a:t>
            </a:r>
            <a:r>
              <a:rPr lang="en-US" smtClean="0">
                <a:solidFill>
                  <a:srgbClr val="008000"/>
                </a:solidFill>
              </a:rPr>
              <a:t>b:c</a:t>
            </a: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Equation" r:id="rId4" imgW="114120" imgH="215640" progId="Equation.3">
                  <p:embed/>
                </p:oleObj>
              </mc:Choice>
              <mc:Fallback>
                <p:oleObj name="Equation" r:id="rId4" imgW="11412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BA35450-6038-47F0-BE74-EB83DCF92FC8}" type="slidenum">
              <a:rPr lang="he-IL" altLang="en-US" smtClean="0"/>
              <a:pPr/>
              <a:t>60</a:t>
            </a:fld>
            <a:endParaRPr lang="en-US" altLang="en-US" smtClean="0"/>
          </a:p>
        </p:txBody>
      </p:sp>
      <p:sp>
        <p:nvSpPr>
          <p:cNvPr id="57347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>
          <a:xfrm>
            <a:off x="866775" y="790575"/>
            <a:ext cx="7772400" cy="1143000"/>
          </a:xfrm>
        </p:spPr>
        <p:txBody>
          <a:bodyPr/>
          <a:lstStyle/>
          <a:p>
            <a:r>
              <a:rPr lang="en-US" altLang="he-IL" smtClean="0"/>
              <a:t>Determining the Epipolar Lines</a:t>
            </a:r>
          </a:p>
        </p:txBody>
      </p:sp>
      <p:sp>
        <p:nvSpPr>
          <p:cNvPr id="573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 dirty="0" smtClean="0"/>
              <a:t>Depends on the intrinsic and extrinsic parameters</a:t>
            </a:r>
          </a:p>
          <a:p>
            <a:r>
              <a:rPr lang="en-US" altLang="he-IL" dirty="0" smtClean="0"/>
              <a:t>Algebraic description homogenous coordinates:</a:t>
            </a:r>
          </a:p>
          <a:p>
            <a:pPr lvl="1"/>
            <a:r>
              <a:rPr lang="en-US" altLang="he-IL" dirty="0" smtClean="0"/>
              <a:t>A line is given by </a:t>
            </a:r>
            <a:r>
              <a:rPr lang="en-US" altLang="he-IL" i="1" dirty="0" smtClean="0">
                <a:solidFill>
                  <a:srgbClr val="008000"/>
                </a:solidFill>
              </a:rPr>
              <a:t>v</a:t>
            </a:r>
            <a:endParaRPr lang="en-US" altLang="he-IL" dirty="0" smtClean="0">
              <a:solidFill>
                <a:srgbClr val="008000"/>
              </a:solidFill>
            </a:endParaRPr>
          </a:p>
          <a:p>
            <a:pPr lvl="1"/>
            <a:r>
              <a:rPr lang="en-US" altLang="he-IL" dirty="0" smtClean="0"/>
              <a:t>A point </a:t>
            </a:r>
            <a:r>
              <a:rPr lang="en-US" altLang="he-IL" i="1" dirty="0" smtClean="0">
                <a:solidFill>
                  <a:srgbClr val="008000"/>
                </a:solidFill>
              </a:rPr>
              <a:t>p</a:t>
            </a:r>
            <a:r>
              <a:rPr lang="en-US" altLang="he-IL" dirty="0" smtClean="0"/>
              <a:t> lay on a line </a:t>
            </a:r>
            <a:r>
              <a:rPr lang="en-US" altLang="he-IL" i="1" dirty="0" smtClean="0">
                <a:solidFill>
                  <a:srgbClr val="008000"/>
                </a:solidFill>
              </a:rPr>
              <a:t>v</a:t>
            </a:r>
            <a:r>
              <a:rPr lang="en-US" altLang="he-IL" dirty="0" smtClean="0"/>
              <a:t> if </a:t>
            </a:r>
            <a:r>
              <a:rPr lang="en-US" altLang="he-IL" i="1" dirty="0" err="1" smtClean="0">
                <a:solidFill>
                  <a:srgbClr val="008000"/>
                </a:solidFill>
              </a:rPr>
              <a:t>vp</a:t>
            </a:r>
            <a:r>
              <a:rPr lang="en-US" altLang="he-IL" i="1" dirty="0" smtClean="0">
                <a:solidFill>
                  <a:srgbClr val="008000"/>
                </a:solidFill>
              </a:rPr>
              <a:t>=0</a:t>
            </a:r>
          </a:p>
          <a:p>
            <a:endParaRPr lang="en-US" altLang="he-IL" i="1" dirty="0" smtClean="0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4A6C437-01AC-4563-A146-1C88EC36101C}" type="slidenum">
              <a:rPr lang="he-IL" altLang="en-US" smtClean="0"/>
              <a:pPr/>
              <a:t>61</a:t>
            </a:fld>
            <a:endParaRPr lang="en-US" altLang="en-US" smtClean="0"/>
          </a:p>
        </p:txBody>
      </p:sp>
      <p:sp>
        <p:nvSpPr>
          <p:cNvPr id="26630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26631" name="Rectangle 2"/>
          <p:cNvSpPr>
            <a:spLocks noGrp="1" noChangeArrowheads="1"/>
          </p:cNvSpPr>
          <p:nvPr>
            <p:ph type="title"/>
          </p:nvPr>
        </p:nvSpPr>
        <p:spPr>
          <a:xfrm>
            <a:off x="515938" y="696913"/>
            <a:ext cx="7772400" cy="1143000"/>
          </a:xfrm>
        </p:spPr>
        <p:txBody>
          <a:bodyPr/>
          <a:lstStyle/>
          <a:p>
            <a:r>
              <a:rPr lang="en-US" altLang="he-IL" smtClean="0"/>
              <a:t>The Fundamental Matrix, F</a:t>
            </a:r>
            <a:br>
              <a:rPr lang="en-US" altLang="he-IL" smtClean="0"/>
            </a:br>
            <a:endParaRPr lang="en-US" altLang="he-IL" sz="2800" smtClean="0"/>
          </a:p>
        </p:txBody>
      </p:sp>
      <p:sp>
        <p:nvSpPr>
          <p:cNvPr id="266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he-IL" i="1" dirty="0" smtClean="0">
                <a:solidFill>
                  <a:srgbClr val="008000"/>
                </a:solidFill>
              </a:rPr>
              <a:t>F</a:t>
            </a:r>
            <a:r>
              <a:rPr lang="en-US" altLang="he-IL" dirty="0" smtClean="0"/>
              <a:t>  is a </a:t>
            </a:r>
            <a:r>
              <a:rPr lang="en-US" altLang="he-IL" dirty="0" smtClean="0">
                <a:solidFill>
                  <a:srgbClr val="008000"/>
                </a:solidFill>
              </a:rPr>
              <a:t>3</a:t>
            </a:r>
            <a:r>
              <a:rPr lang="en-US" altLang="he-IL" dirty="0" smtClean="0">
                <a:solidFill>
                  <a:srgbClr val="008000"/>
                </a:solidFill>
                <a:sym typeface="Symbol" pitchFamily="18" charset="2"/>
              </a:rPr>
              <a:t>3</a:t>
            </a:r>
            <a:r>
              <a:rPr lang="en-US" altLang="he-IL" dirty="0" smtClean="0">
                <a:sym typeface="Symbol" pitchFamily="18" charset="2"/>
              </a:rPr>
              <a:t> matrix of rank </a:t>
            </a:r>
            <a:r>
              <a:rPr lang="en-US" altLang="he-IL" dirty="0" smtClean="0">
                <a:solidFill>
                  <a:srgbClr val="008000"/>
                </a:solidFill>
                <a:sym typeface="Symbol" pitchFamily="18" charset="2"/>
              </a:rPr>
              <a:t>2</a:t>
            </a:r>
            <a:endParaRPr lang="en-US" altLang="he-IL" dirty="0" smtClean="0">
              <a:sym typeface="Symbol" pitchFamily="18" charset="2"/>
            </a:endParaRPr>
          </a:p>
          <a:p>
            <a:pPr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i="1" dirty="0" err="1" smtClean="0">
                <a:solidFill>
                  <a:srgbClr val="008000"/>
                </a:solidFill>
              </a:rPr>
              <a:t>p</a:t>
            </a:r>
            <a:r>
              <a:rPr lang="en-US" i="1" baseline="-25000" dirty="0" err="1" smtClean="0">
                <a:solidFill>
                  <a:srgbClr val="008000"/>
                </a:solidFill>
              </a:rPr>
              <a:t>L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i="1" dirty="0" err="1" smtClean="0">
                <a:solidFill>
                  <a:srgbClr val="008000"/>
                </a:solidFill>
              </a:rPr>
              <a:t>p</a:t>
            </a:r>
            <a:r>
              <a:rPr lang="en-US" i="1" baseline="-25000" dirty="0" err="1" smtClean="0">
                <a:solidFill>
                  <a:srgbClr val="008000"/>
                </a:solidFill>
              </a:rPr>
              <a:t>R</a:t>
            </a:r>
            <a:r>
              <a:rPr lang="en-US" dirty="0" smtClean="0"/>
              <a:t> be corresponding image points: </a:t>
            </a:r>
          </a:p>
          <a:p>
            <a:pPr>
              <a:lnSpc>
                <a:spcPct val="90000"/>
              </a:lnSpc>
            </a:pPr>
            <a:r>
              <a:rPr lang="en-US" altLang="he-IL" dirty="0" smtClean="0"/>
              <a:t>Each point in one image defines a line in the other image: 		  and 	</a:t>
            </a:r>
          </a:p>
          <a:p>
            <a:pPr>
              <a:lnSpc>
                <a:spcPct val="90000"/>
              </a:lnSpc>
            </a:pPr>
            <a:r>
              <a:rPr lang="en-US" altLang="he-IL" i="1" dirty="0" smtClean="0">
                <a:solidFill>
                  <a:srgbClr val="008000"/>
                </a:solidFill>
              </a:rPr>
              <a:t>F</a:t>
            </a:r>
            <a:r>
              <a:rPr lang="en-US" altLang="he-IL" dirty="0" smtClean="0"/>
              <a:t>  is based on intrinsic and extrinsic parameters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dirty="0" smtClean="0"/>
              <a:t>	</a:t>
            </a:r>
          </a:p>
        </p:txBody>
      </p:sp>
      <p:graphicFrame>
        <p:nvGraphicFramePr>
          <p:cNvPr id="26626" name="Object 4"/>
          <p:cNvGraphicFramePr>
            <a:graphicFrameLocks noChangeAspect="1"/>
          </p:cNvGraphicFramePr>
          <p:nvPr/>
        </p:nvGraphicFramePr>
        <p:xfrm>
          <a:off x="2374900" y="2981325"/>
          <a:ext cx="146526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12" name="Equation" r:id="rId4" imgW="736560" imgH="228600" progId="Equation.3">
                  <p:embed/>
                </p:oleObj>
              </mc:Choice>
              <mc:Fallback>
                <p:oleObj name="Equation" r:id="rId4" imgW="73656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4900" y="2981325"/>
                        <a:ext cx="1465263" cy="4540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5"/>
          <p:cNvGraphicFramePr>
            <a:graphicFrameLocks noChangeAspect="1"/>
          </p:cNvGraphicFramePr>
          <p:nvPr/>
        </p:nvGraphicFramePr>
        <p:xfrm>
          <a:off x="3978275" y="3903663"/>
          <a:ext cx="123666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13" name="Equation" r:id="rId6" imgW="622080" imgH="228600" progId="Equation.3">
                  <p:embed/>
                </p:oleObj>
              </mc:Choice>
              <mc:Fallback>
                <p:oleObj name="Equation" r:id="rId6" imgW="62208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8275" y="3903663"/>
                        <a:ext cx="1236663" cy="4540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6"/>
          <p:cNvGraphicFramePr>
            <a:graphicFrameLocks noChangeAspect="1"/>
          </p:cNvGraphicFramePr>
          <p:nvPr/>
        </p:nvGraphicFramePr>
        <p:xfrm>
          <a:off x="6173788" y="3922713"/>
          <a:ext cx="13620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14" name="משוואה" r:id="rId8" imgW="685800" imgH="228600" progId="Equation.3">
                  <p:embed/>
                </p:oleObj>
              </mc:Choice>
              <mc:Fallback>
                <p:oleObj name="משוואה" r:id="rId8" imgW="6858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3788" y="3922713"/>
                        <a:ext cx="1362075" cy="4540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39185CD-691D-4312-AA8D-C6BEEBEDACCC}" type="slidenum">
              <a:rPr lang="he-IL" altLang="en-US" smtClean="0"/>
              <a:pPr/>
              <a:t>62</a:t>
            </a:fld>
            <a:endParaRPr lang="en-US" altLang="en-US" smtClean="0"/>
          </a:p>
        </p:txBody>
      </p:sp>
      <p:sp>
        <p:nvSpPr>
          <p:cNvPr id="27655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276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Computing F</a:t>
            </a:r>
            <a:endParaRPr lang="en-US" altLang="he-IL" dirty="0" smtClean="0"/>
          </a:p>
        </p:txBody>
      </p:sp>
      <p:sp>
        <p:nvSpPr>
          <p:cNvPr id="27657" name="Text Box 6"/>
          <p:cNvSpPr txBox="1">
            <a:spLocks noChangeArrowheads="1"/>
          </p:cNvSpPr>
          <p:nvPr/>
        </p:nvSpPr>
        <p:spPr bwMode="auto">
          <a:xfrm>
            <a:off x="8699500" y="4948238"/>
            <a:ext cx="590550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600" b="1">
                <a:solidFill>
                  <a:srgbClr val="0033CC"/>
                </a:solidFill>
                <a:latin typeface="Comic Sans MS" pitchFamily="66" charset="0"/>
              </a:rPr>
              <a:t>Cop</a:t>
            </a:r>
            <a:r>
              <a:rPr lang="en-US" altLang="he-IL" sz="1600" b="1" baseline="-25000">
                <a:solidFill>
                  <a:srgbClr val="0033CC"/>
                </a:solidFill>
                <a:latin typeface="Comic Sans MS" pitchFamily="66" charset="0"/>
              </a:rPr>
              <a:t>r</a:t>
            </a:r>
            <a:endParaRPr lang="en-US" altLang="he-IL" sz="1800">
              <a:latin typeface="Times New Roman (Hebrew)" pitchFamily="18" charset="0"/>
            </a:endParaRPr>
          </a:p>
        </p:txBody>
      </p:sp>
      <p:sp>
        <p:nvSpPr>
          <p:cNvPr id="27658" name="Rectangle 28"/>
          <p:cNvSpPr>
            <a:spLocks noChangeArrowheads="1"/>
          </p:cNvSpPr>
          <p:nvPr/>
        </p:nvSpPr>
        <p:spPr bwMode="auto">
          <a:xfrm>
            <a:off x="457200" y="1885950"/>
            <a:ext cx="8178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990099"/>
              </a:buClr>
              <a:buFont typeface="Arial" charset="0"/>
              <a:buChar char="•"/>
            </a:pP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Let</a:t>
            </a:r>
            <a:r>
              <a:rPr kumimoji="1" lang="en-US" sz="3200" dirty="0">
                <a:solidFill>
                  <a:srgbClr val="336699"/>
                </a:solidFill>
                <a:latin typeface="+mn-lt"/>
              </a:rPr>
              <a:t> </a:t>
            </a:r>
            <a:r>
              <a:rPr kumimoji="1" lang="en-US" sz="3200" i="1" dirty="0">
                <a:solidFill>
                  <a:srgbClr val="008000"/>
                </a:solidFill>
                <a:latin typeface="+mn-lt"/>
              </a:rPr>
              <a:t>M</a:t>
            </a:r>
            <a:r>
              <a:rPr kumimoji="1" lang="en-US" sz="3200" i="1" baseline="-25000" dirty="0">
                <a:solidFill>
                  <a:srgbClr val="008000"/>
                </a:solidFill>
                <a:latin typeface="+mn-lt"/>
              </a:rPr>
              <a:t>L</a:t>
            </a:r>
            <a:r>
              <a:rPr kumimoji="1" lang="en-US" sz="3200" dirty="0">
                <a:solidFill>
                  <a:srgbClr val="336699"/>
                </a:solidFill>
                <a:latin typeface="+mn-lt"/>
              </a:rPr>
              <a:t> </a:t>
            </a: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and</a:t>
            </a:r>
            <a:r>
              <a:rPr kumimoji="1" lang="en-US" sz="3200" dirty="0">
                <a:solidFill>
                  <a:srgbClr val="336699"/>
                </a:solidFill>
                <a:latin typeface="+mn-lt"/>
              </a:rPr>
              <a:t> </a:t>
            </a:r>
            <a:r>
              <a:rPr kumimoji="1" lang="en-US" sz="3200" i="1" dirty="0">
                <a:solidFill>
                  <a:srgbClr val="008000"/>
                </a:solidFill>
                <a:latin typeface="+mn-lt"/>
              </a:rPr>
              <a:t>M</a:t>
            </a:r>
            <a:r>
              <a:rPr kumimoji="1" lang="en-US" sz="3200" i="1" baseline="-25000" dirty="0">
                <a:solidFill>
                  <a:srgbClr val="008000"/>
                </a:solidFill>
                <a:latin typeface="+mn-lt"/>
              </a:rPr>
              <a:t>R</a:t>
            </a:r>
            <a:r>
              <a:rPr kumimoji="1" lang="en-US" sz="3200" dirty="0">
                <a:solidFill>
                  <a:srgbClr val="336699"/>
                </a:solidFill>
                <a:latin typeface="+mn-lt"/>
              </a:rPr>
              <a:t> </a:t>
            </a: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be the projection matrices</a:t>
            </a:r>
          </a:p>
          <a:p>
            <a:pPr marL="342900" indent="-342900">
              <a:spcBef>
                <a:spcPct val="20000"/>
              </a:spcBef>
              <a:buClr>
                <a:srgbClr val="990099"/>
              </a:buClr>
              <a:buFont typeface="Arial" charset="0"/>
              <a:buChar char="•"/>
            </a:pP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A point in 3D that projects </a:t>
            </a:r>
            <a:r>
              <a:rPr kumimoji="1" lang="en-US" sz="3200" dirty="0" smtClean="0">
                <a:solidFill>
                  <a:srgbClr val="003399"/>
                </a:solidFill>
                <a:latin typeface="+mn-lt"/>
              </a:rPr>
              <a:t>to </a:t>
            </a:r>
            <a:r>
              <a:rPr kumimoji="1" lang="en-US" sz="3200" i="1" dirty="0" smtClean="0">
                <a:solidFill>
                  <a:srgbClr val="008000"/>
                </a:solidFill>
                <a:latin typeface="+mn-lt"/>
              </a:rPr>
              <a:t>p</a:t>
            </a:r>
            <a:r>
              <a:rPr kumimoji="1" lang="en-US" sz="3200" i="1" baseline="-25000" dirty="0" smtClean="0">
                <a:solidFill>
                  <a:srgbClr val="008000"/>
                </a:solidFill>
                <a:latin typeface="+mn-lt"/>
              </a:rPr>
              <a:t>l</a:t>
            </a:r>
            <a:r>
              <a:rPr kumimoji="1" lang="en-US" sz="3200" baseline="-25000" dirty="0" smtClean="0">
                <a:solidFill>
                  <a:srgbClr val="008000"/>
                </a:solidFill>
                <a:latin typeface="+mn-lt"/>
              </a:rPr>
              <a:t> </a:t>
            </a:r>
            <a:endParaRPr kumimoji="1" lang="en-US" sz="3200" baseline="-25000" dirty="0">
              <a:solidFill>
                <a:srgbClr val="008000"/>
              </a:solidFill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990099"/>
              </a:buClr>
              <a:buFont typeface="Arial" charset="0"/>
              <a:buChar char="•"/>
            </a:pPr>
            <a:endParaRPr kumimoji="1" lang="en-US" sz="3200" baseline="-25000" dirty="0">
              <a:solidFill>
                <a:srgbClr val="336699"/>
              </a:solidFill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990099"/>
              </a:buClr>
              <a:buFont typeface="Arial" charset="0"/>
              <a:buChar char="•"/>
            </a:pPr>
            <a:r>
              <a:rPr kumimoji="1" lang="en-US" sz="3200" dirty="0" smtClean="0">
                <a:solidFill>
                  <a:srgbClr val="003399"/>
                </a:solidFill>
                <a:latin typeface="+mn-lt"/>
              </a:rPr>
              <a:t>Its </a:t>
            </a: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projection to </a:t>
            </a:r>
            <a:r>
              <a:rPr kumimoji="1" lang="en-US" sz="3200" dirty="0" smtClean="0">
                <a:solidFill>
                  <a:srgbClr val="003399"/>
                </a:solidFill>
                <a:latin typeface="+mn-lt"/>
              </a:rPr>
              <a:t>the right </a:t>
            </a: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image</a:t>
            </a:r>
          </a:p>
          <a:p>
            <a:pPr marL="342900" indent="-342900">
              <a:spcBef>
                <a:spcPct val="20000"/>
              </a:spcBef>
              <a:buClr>
                <a:srgbClr val="990099"/>
              </a:buClr>
              <a:buFont typeface="Arial" charset="0"/>
              <a:buChar char="•"/>
            </a:pPr>
            <a:endParaRPr kumimoji="1" lang="en-US" sz="3200" dirty="0" smtClean="0">
              <a:solidFill>
                <a:srgbClr val="003399"/>
              </a:solidFill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990099"/>
              </a:buClr>
              <a:buFont typeface="Arial" charset="0"/>
              <a:buChar char="•"/>
            </a:pPr>
            <a:r>
              <a:rPr kumimoji="1" lang="en-US" sz="3200" dirty="0" smtClean="0">
                <a:solidFill>
                  <a:srgbClr val="003399"/>
                </a:solidFill>
                <a:latin typeface="+mn-lt"/>
              </a:rPr>
              <a:t>The </a:t>
            </a:r>
            <a:r>
              <a:rPr kumimoji="1" lang="en-US" sz="3200" dirty="0">
                <a:solidFill>
                  <a:srgbClr val="003399"/>
                </a:solidFill>
                <a:latin typeface="+mn-lt"/>
              </a:rPr>
              <a:t>line in the right image</a:t>
            </a:r>
          </a:p>
          <a:p>
            <a:pPr marL="342900" indent="-342900">
              <a:spcBef>
                <a:spcPct val="20000"/>
              </a:spcBef>
              <a:buClr>
                <a:srgbClr val="990099"/>
              </a:buClr>
              <a:buFont typeface="Symbol" pitchFamily="18" charset="2"/>
              <a:buNone/>
            </a:pPr>
            <a:endParaRPr kumimoji="1" lang="en-US" sz="3200" dirty="0">
              <a:solidFill>
                <a:srgbClr val="336699"/>
              </a:solidFill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990099"/>
              </a:buClr>
              <a:buFont typeface="Symbol" pitchFamily="18" charset="2"/>
              <a:buNone/>
            </a:pPr>
            <a:r>
              <a:rPr kumimoji="1" lang="en-US" sz="3200" dirty="0">
                <a:solidFill>
                  <a:srgbClr val="336699"/>
                </a:solidFill>
                <a:latin typeface="+mn-lt"/>
              </a:rPr>
              <a:t> </a:t>
            </a:r>
          </a:p>
          <a:p>
            <a:pPr marL="342900" indent="-342900">
              <a:spcBef>
                <a:spcPct val="20000"/>
              </a:spcBef>
              <a:buClr>
                <a:srgbClr val="990099"/>
              </a:buClr>
              <a:buFont typeface="Symbol" pitchFamily="18" charset="2"/>
              <a:buChar char="¨"/>
            </a:pPr>
            <a:endParaRPr kumimoji="1" lang="en-US" sz="3200" dirty="0">
              <a:solidFill>
                <a:srgbClr val="336699"/>
              </a:solidFill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990099"/>
              </a:buClr>
              <a:buFont typeface="Symbol" pitchFamily="18" charset="2"/>
              <a:buChar char="¨"/>
            </a:pPr>
            <a:endParaRPr kumimoji="1" lang="en-US" sz="3200" dirty="0">
              <a:solidFill>
                <a:srgbClr val="336699"/>
              </a:solidFill>
              <a:latin typeface="+mn-lt"/>
            </a:endParaRPr>
          </a:p>
        </p:txBody>
      </p:sp>
      <p:graphicFrame>
        <p:nvGraphicFramePr>
          <p:cNvPr id="619551" name="Object 31"/>
          <p:cNvGraphicFramePr>
            <a:graphicFrameLocks noChangeAspect="1"/>
          </p:cNvGraphicFramePr>
          <p:nvPr/>
        </p:nvGraphicFramePr>
        <p:xfrm>
          <a:off x="2213864" y="2994216"/>
          <a:ext cx="161448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4" name="Equation" r:id="rId4" imgW="520560" imgH="203040" progId="Equation.3">
                  <p:embed/>
                </p:oleObj>
              </mc:Choice>
              <mc:Fallback>
                <p:oleObj name="Equation" r:id="rId4" imgW="520560" imgH="20304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3864" y="2994216"/>
                        <a:ext cx="1614488" cy="63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9555" name="Object 35"/>
          <p:cNvGraphicFramePr>
            <a:graphicFrameLocks noChangeAspect="1"/>
          </p:cNvGraphicFramePr>
          <p:nvPr/>
        </p:nvGraphicFramePr>
        <p:xfrm>
          <a:off x="2180019" y="3969893"/>
          <a:ext cx="1479550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5" name="Equation" r:id="rId6" imgW="482400" imgH="177480" progId="Equation.3">
                  <p:embed/>
                </p:oleObj>
              </mc:Choice>
              <mc:Fallback>
                <p:oleObj name="Equation" r:id="rId6" imgW="482400" imgH="17748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0019" y="3969893"/>
                        <a:ext cx="1479550" cy="544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0" name="AutoShape 2" descr="Recycled paper"/>
          <p:cNvSpPr>
            <a:spLocks noChangeArrowheads="1"/>
          </p:cNvSpPr>
          <p:nvPr/>
        </p:nvSpPr>
        <p:spPr bwMode="auto">
          <a:xfrm rot="16200000" flipH="1">
            <a:off x="7593121" y="4613391"/>
            <a:ext cx="1351818" cy="740783"/>
          </a:xfrm>
          <a:prstGeom prst="parallelogram">
            <a:avLst>
              <a:gd name="adj" fmla="val 42387"/>
            </a:avLst>
          </a:prstGeom>
          <a:blipFill dpi="0" rotWithShape="0">
            <a:blip r:embed="rId8" cstate="print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endParaRPr kumimoji="1" lang="en-US" altLang="en-US">
              <a:latin typeface="Tahoma" pitchFamily="34" charset="0"/>
            </a:endParaRPr>
          </a:p>
        </p:txBody>
      </p:sp>
      <p:sp>
        <p:nvSpPr>
          <p:cNvPr id="27661" name="Rectangle 3" descr="Recycled paper"/>
          <p:cNvSpPr>
            <a:spLocks noChangeArrowheads="1"/>
          </p:cNvSpPr>
          <p:nvPr/>
        </p:nvSpPr>
        <p:spPr bwMode="auto">
          <a:xfrm rot="5400000">
            <a:off x="6216859" y="4483138"/>
            <a:ext cx="1150261" cy="573033"/>
          </a:xfrm>
          <a:prstGeom prst="parallelogram">
            <a:avLst>
              <a:gd name="adj" fmla="val 43327"/>
            </a:avLst>
          </a:prstGeom>
          <a:blipFill dpi="0" rotWithShape="0">
            <a:blip r:embed="rId8" cstate="print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z"/>
            </a:pPr>
            <a:endParaRPr kumimoji="1" lang="en-US" altLang="en-US" sz="3200">
              <a:solidFill>
                <a:srgbClr val="003399"/>
              </a:solidFill>
              <a:latin typeface="Tahoma" pitchFamily="34" charset="0"/>
            </a:endParaRPr>
          </a:p>
        </p:txBody>
      </p:sp>
      <p:sp>
        <p:nvSpPr>
          <p:cNvPr id="27662" name="Text Box 5"/>
          <p:cNvSpPr txBox="1">
            <a:spLocks noChangeArrowheads="1"/>
          </p:cNvSpPr>
          <p:nvPr/>
        </p:nvSpPr>
        <p:spPr bwMode="auto">
          <a:xfrm>
            <a:off x="5743356" y="5148932"/>
            <a:ext cx="359722" cy="2318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1600" b="1">
                <a:solidFill>
                  <a:srgbClr val="0033CC"/>
                </a:solidFill>
                <a:latin typeface="Comic Sans MS" pitchFamily="66" charset="0"/>
              </a:rPr>
              <a:t>Cop</a:t>
            </a:r>
            <a:r>
              <a:rPr lang="en-US" altLang="he-IL" sz="1600" b="1" baseline="-25000">
                <a:solidFill>
                  <a:srgbClr val="0033CC"/>
                </a:solidFill>
                <a:latin typeface="Comic Sans MS" pitchFamily="66" charset="0"/>
              </a:rPr>
              <a:t>l</a:t>
            </a:r>
            <a:endParaRPr lang="en-US" altLang="he-IL" sz="1800" baseline="-25000">
              <a:latin typeface="Times New Roman (Hebrew)" pitchFamily="18" charset="0"/>
            </a:endParaRPr>
          </a:p>
        </p:txBody>
      </p:sp>
      <p:sp>
        <p:nvSpPr>
          <p:cNvPr id="27663" name="Text Box 7"/>
          <p:cNvSpPr txBox="1">
            <a:spLocks noChangeArrowheads="1"/>
          </p:cNvSpPr>
          <p:nvPr/>
        </p:nvSpPr>
        <p:spPr bwMode="auto">
          <a:xfrm>
            <a:off x="6681274" y="5212367"/>
            <a:ext cx="398336" cy="27342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he-IL" sz="2000">
                <a:solidFill>
                  <a:srgbClr val="0033CC"/>
                </a:solidFill>
                <a:latin typeface="Times New Roman (Hebrew)" pitchFamily="18" charset="0"/>
              </a:rPr>
              <a:t>e</a:t>
            </a:r>
            <a:r>
              <a:rPr lang="en-US" altLang="he-IL" sz="2000" baseline="-25000">
                <a:solidFill>
                  <a:srgbClr val="0033CC"/>
                </a:solidFill>
                <a:latin typeface="Times New Roman (Hebrew)" pitchFamily="18" charset="0"/>
              </a:rPr>
              <a:t>l</a:t>
            </a:r>
            <a:endParaRPr lang="en-US" altLang="he-IL">
              <a:latin typeface="Times New Roman (Hebrew)" pitchFamily="18" charset="0"/>
            </a:endParaRPr>
          </a:p>
        </p:txBody>
      </p:sp>
      <p:sp>
        <p:nvSpPr>
          <p:cNvPr id="27664" name="Line 8"/>
          <p:cNvSpPr>
            <a:spLocks noChangeShapeType="1"/>
          </p:cNvSpPr>
          <p:nvPr/>
        </p:nvSpPr>
        <p:spPr bwMode="auto">
          <a:xfrm flipV="1">
            <a:off x="6020768" y="4748637"/>
            <a:ext cx="730622" cy="480136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5" name="Line 9"/>
          <p:cNvSpPr>
            <a:spLocks noChangeShapeType="1"/>
          </p:cNvSpPr>
          <p:nvPr/>
        </p:nvSpPr>
        <p:spPr bwMode="auto">
          <a:xfrm flipV="1">
            <a:off x="7147694" y="3746804"/>
            <a:ext cx="913530" cy="68137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6" name="Line 10"/>
          <p:cNvSpPr>
            <a:spLocks noChangeShapeType="1"/>
          </p:cNvSpPr>
          <p:nvPr/>
        </p:nvSpPr>
        <p:spPr bwMode="auto">
          <a:xfrm>
            <a:off x="7147694" y="3626497"/>
            <a:ext cx="913530" cy="8815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7" name="Line 11"/>
          <p:cNvSpPr>
            <a:spLocks noChangeShapeType="1"/>
          </p:cNvSpPr>
          <p:nvPr/>
        </p:nvSpPr>
        <p:spPr bwMode="auto">
          <a:xfrm flipH="1" flipV="1">
            <a:off x="8365057" y="4788010"/>
            <a:ext cx="518243" cy="520603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68" name="Oval 12"/>
          <p:cNvSpPr>
            <a:spLocks noChangeArrowheads="1"/>
          </p:cNvSpPr>
          <p:nvPr/>
        </p:nvSpPr>
        <p:spPr bwMode="auto">
          <a:xfrm>
            <a:off x="6720905" y="4748637"/>
            <a:ext cx="30485" cy="3937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7669" name="Oval 13"/>
          <p:cNvSpPr>
            <a:spLocks noChangeArrowheads="1"/>
          </p:cNvSpPr>
          <p:nvPr/>
        </p:nvSpPr>
        <p:spPr bwMode="auto">
          <a:xfrm>
            <a:off x="8334572" y="4748637"/>
            <a:ext cx="30485" cy="39373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7670" name="Oval 14"/>
          <p:cNvSpPr>
            <a:spLocks noChangeArrowheads="1"/>
          </p:cNvSpPr>
          <p:nvPr/>
        </p:nvSpPr>
        <p:spPr bwMode="auto">
          <a:xfrm>
            <a:off x="7603951" y="4067260"/>
            <a:ext cx="30485" cy="40467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7671" name="Text Box 15"/>
          <p:cNvSpPr txBox="1">
            <a:spLocks noChangeArrowheads="1"/>
          </p:cNvSpPr>
          <p:nvPr/>
        </p:nvSpPr>
        <p:spPr bwMode="auto">
          <a:xfrm>
            <a:off x="7686260" y="3916328"/>
            <a:ext cx="199168" cy="25264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800">
                <a:latin typeface="Times New Roman (Hebrew)" pitchFamily="18" charset="0"/>
              </a:rPr>
              <a:t>P</a:t>
            </a:r>
          </a:p>
        </p:txBody>
      </p:sp>
      <p:sp>
        <p:nvSpPr>
          <p:cNvPr id="27672" name="Text Box 16"/>
          <p:cNvSpPr txBox="1">
            <a:spLocks noChangeArrowheads="1"/>
          </p:cNvSpPr>
          <p:nvPr/>
        </p:nvSpPr>
        <p:spPr bwMode="auto">
          <a:xfrm>
            <a:off x="6207742" y="5707815"/>
            <a:ext cx="764155" cy="25264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800">
                <a:latin typeface="Times New Roman (Hebrew)" pitchFamily="18" charset="0"/>
              </a:rPr>
              <a:t>Left Image</a:t>
            </a:r>
          </a:p>
        </p:txBody>
      </p:sp>
      <p:sp>
        <p:nvSpPr>
          <p:cNvPr id="27673" name="Line 17"/>
          <p:cNvSpPr>
            <a:spLocks noChangeShapeType="1"/>
          </p:cNvSpPr>
          <p:nvPr/>
        </p:nvSpPr>
        <p:spPr bwMode="auto">
          <a:xfrm>
            <a:off x="6028897" y="5269238"/>
            <a:ext cx="1076095" cy="27975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74" name="Freeform 18"/>
          <p:cNvSpPr>
            <a:spLocks/>
          </p:cNvSpPr>
          <p:nvPr/>
        </p:nvSpPr>
        <p:spPr bwMode="auto">
          <a:xfrm>
            <a:off x="8605888" y="5108465"/>
            <a:ext cx="71131" cy="200147"/>
          </a:xfrm>
          <a:custGeom>
            <a:avLst/>
            <a:gdLst>
              <a:gd name="T0" fmla="*/ 2147483647 w 112"/>
              <a:gd name="T1" fmla="*/ 0 h 240"/>
              <a:gd name="T2" fmla="*/ 2147483647 w 112"/>
              <a:gd name="T3" fmla="*/ 2147483647 h 240"/>
              <a:gd name="T4" fmla="*/ 2147483647 w 112"/>
              <a:gd name="T5" fmla="*/ 2147483647 h 240"/>
              <a:gd name="T6" fmla="*/ 0 60000 65536"/>
              <a:gd name="T7" fmla="*/ 0 60000 65536"/>
              <a:gd name="T8" fmla="*/ 0 60000 65536"/>
              <a:gd name="T9" fmla="*/ 0 w 112"/>
              <a:gd name="T10" fmla="*/ 0 h 240"/>
              <a:gd name="T11" fmla="*/ 112 w 112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2" h="240">
                <a:moveTo>
                  <a:pt x="112" y="0"/>
                </a:moveTo>
                <a:cubicBezTo>
                  <a:pt x="72" y="28"/>
                  <a:pt x="32" y="56"/>
                  <a:pt x="16" y="96"/>
                </a:cubicBezTo>
                <a:cubicBezTo>
                  <a:pt x="0" y="136"/>
                  <a:pt x="8" y="188"/>
                  <a:pt x="16" y="240"/>
                </a:cubicBezTo>
              </a:path>
            </a:pathLst>
          </a:custGeom>
          <a:noFill/>
          <a:ln w="28575" cap="sq" cmpd="sng">
            <a:solidFill>
              <a:srgbClr val="66CCF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75" name="Text Box 19"/>
          <p:cNvSpPr txBox="1">
            <a:spLocks noChangeArrowheads="1"/>
          </p:cNvSpPr>
          <p:nvPr/>
        </p:nvSpPr>
        <p:spPr bwMode="auto">
          <a:xfrm>
            <a:off x="8585564" y="5108465"/>
            <a:ext cx="224572" cy="3149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>
                <a:solidFill>
                  <a:srgbClr val="66CCFF"/>
                </a:solidFill>
                <a:latin typeface="Symbol" pitchFamily="18" charset="2"/>
              </a:rPr>
              <a:t>b</a:t>
            </a:r>
            <a:endParaRPr lang="en-US" altLang="he-IL">
              <a:latin typeface="Symbol" pitchFamily="18" charset="2"/>
            </a:endParaRPr>
          </a:p>
        </p:txBody>
      </p:sp>
      <p:sp>
        <p:nvSpPr>
          <p:cNvPr id="27676" name="Line 20"/>
          <p:cNvSpPr>
            <a:spLocks noChangeShapeType="1"/>
          </p:cNvSpPr>
          <p:nvPr/>
        </p:nvSpPr>
        <p:spPr bwMode="auto">
          <a:xfrm flipV="1">
            <a:off x="7136525" y="5265683"/>
            <a:ext cx="746234" cy="21020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77" name="Line 21"/>
          <p:cNvSpPr>
            <a:spLocks noChangeShapeType="1"/>
          </p:cNvSpPr>
          <p:nvPr/>
        </p:nvSpPr>
        <p:spPr bwMode="auto">
          <a:xfrm>
            <a:off x="8306120" y="5283458"/>
            <a:ext cx="578197" cy="18593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78" name="Oval 22"/>
          <p:cNvSpPr>
            <a:spLocks noChangeArrowheads="1"/>
          </p:cNvSpPr>
          <p:nvPr/>
        </p:nvSpPr>
        <p:spPr bwMode="auto">
          <a:xfrm>
            <a:off x="8290877" y="5256115"/>
            <a:ext cx="30485" cy="40467"/>
          </a:xfrm>
          <a:prstGeom prst="ellipse">
            <a:avLst/>
          </a:prstGeom>
          <a:solidFill>
            <a:srgbClr val="00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7679" name="Oval 23"/>
          <p:cNvSpPr>
            <a:spLocks noChangeArrowheads="1"/>
          </p:cNvSpPr>
          <p:nvPr/>
        </p:nvSpPr>
        <p:spPr bwMode="auto">
          <a:xfrm>
            <a:off x="7037779" y="5274281"/>
            <a:ext cx="30485" cy="40467"/>
          </a:xfrm>
          <a:prstGeom prst="ellipse">
            <a:avLst/>
          </a:prstGeom>
          <a:solidFill>
            <a:srgbClr val="00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7680" name="Text Box 24"/>
          <p:cNvSpPr txBox="1">
            <a:spLocks noChangeArrowheads="1"/>
          </p:cNvSpPr>
          <p:nvPr/>
        </p:nvSpPr>
        <p:spPr bwMode="auto">
          <a:xfrm>
            <a:off x="8023626" y="5601725"/>
            <a:ext cx="882030" cy="25264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800">
                <a:latin typeface="Times New Roman (Hebrew)" pitchFamily="18" charset="0"/>
              </a:rPr>
              <a:t>Right  Image</a:t>
            </a:r>
          </a:p>
        </p:txBody>
      </p:sp>
      <p:sp>
        <p:nvSpPr>
          <p:cNvPr id="27681" name="Text Box 25"/>
          <p:cNvSpPr txBox="1">
            <a:spLocks noChangeArrowheads="1"/>
          </p:cNvSpPr>
          <p:nvPr/>
        </p:nvSpPr>
        <p:spPr bwMode="auto">
          <a:xfrm>
            <a:off x="8258360" y="5225491"/>
            <a:ext cx="263187" cy="27342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he-IL" sz="2000">
                <a:solidFill>
                  <a:srgbClr val="0033CC"/>
                </a:solidFill>
                <a:latin typeface="Times New Roman (Hebrew)" pitchFamily="18" charset="0"/>
              </a:rPr>
              <a:t>e</a:t>
            </a:r>
            <a:r>
              <a:rPr lang="en-US" altLang="he-IL" sz="2000" baseline="-25000">
                <a:solidFill>
                  <a:srgbClr val="0033CC"/>
                </a:solidFill>
                <a:latin typeface="Times New Roman (Hebrew)" pitchFamily="18" charset="0"/>
              </a:rPr>
              <a:t>r</a:t>
            </a:r>
            <a:endParaRPr lang="en-US" altLang="he-IL">
              <a:latin typeface="Times New Roman (Hebrew)" pitchFamily="18" charset="0"/>
            </a:endParaRPr>
          </a:p>
        </p:txBody>
      </p:sp>
      <p:sp>
        <p:nvSpPr>
          <p:cNvPr id="27682" name="Text Box 26"/>
          <p:cNvSpPr txBox="1">
            <a:spLocks noChangeArrowheads="1"/>
          </p:cNvSpPr>
          <p:nvPr/>
        </p:nvSpPr>
        <p:spPr bwMode="auto">
          <a:xfrm>
            <a:off x="6584739" y="4750824"/>
            <a:ext cx="398336" cy="27342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he-IL" sz="2000">
                <a:solidFill>
                  <a:srgbClr val="0033CC"/>
                </a:solidFill>
                <a:latin typeface="Times New Roman (Hebrew)" pitchFamily="18" charset="0"/>
              </a:rPr>
              <a:t>p</a:t>
            </a:r>
            <a:r>
              <a:rPr lang="en-US" altLang="he-IL" sz="2000" baseline="-25000">
                <a:solidFill>
                  <a:srgbClr val="0033CC"/>
                </a:solidFill>
                <a:latin typeface="Times New Roman (Hebrew)" pitchFamily="18" charset="0"/>
              </a:rPr>
              <a:t>l</a:t>
            </a:r>
            <a:endParaRPr lang="en-US" altLang="he-IL">
              <a:latin typeface="Times New Roman (Hebrew)" pitchFamily="18" charset="0"/>
            </a:endParaRPr>
          </a:p>
        </p:txBody>
      </p:sp>
      <p:sp>
        <p:nvSpPr>
          <p:cNvPr id="27683" name="Line 27"/>
          <p:cNvSpPr>
            <a:spLocks noChangeShapeType="1"/>
          </p:cNvSpPr>
          <p:nvPr/>
        </p:nvSpPr>
        <p:spPr bwMode="auto">
          <a:xfrm flipH="1">
            <a:off x="8278683" y="4423807"/>
            <a:ext cx="123972" cy="1048861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684" name="Text Box 29"/>
          <p:cNvSpPr txBox="1">
            <a:spLocks noChangeArrowheads="1"/>
          </p:cNvSpPr>
          <p:nvPr/>
        </p:nvSpPr>
        <p:spPr bwMode="auto">
          <a:xfrm>
            <a:off x="8043950" y="3456973"/>
            <a:ext cx="295703" cy="3149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 (Hebrew)" pitchFamily="18" charset="0"/>
              </a:rPr>
              <a:t>u</a:t>
            </a:r>
            <a:endParaRPr lang="en-GB">
              <a:latin typeface="Times New Roman (Hebrew)" pitchFamily="18" charset="0"/>
            </a:endParaRPr>
          </a:p>
        </p:txBody>
      </p:sp>
      <p:sp>
        <p:nvSpPr>
          <p:cNvPr id="27685" name="Text Box 30"/>
          <p:cNvSpPr txBox="1">
            <a:spLocks noChangeArrowheads="1"/>
          </p:cNvSpPr>
          <p:nvPr/>
        </p:nvSpPr>
        <p:spPr bwMode="auto">
          <a:xfrm>
            <a:off x="8319329" y="4664422"/>
            <a:ext cx="398336" cy="27342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he-IL" sz="2000">
                <a:solidFill>
                  <a:srgbClr val="0033CC"/>
                </a:solidFill>
                <a:latin typeface="Times New Roman (Hebrew)" pitchFamily="18" charset="0"/>
              </a:rPr>
              <a:t>p</a:t>
            </a:r>
            <a:r>
              <a:rPr lang="en-US" altLang="he-IL" sz="2000" baseline="-25000">
                <a:solidFill>
                  <a:srgbClr val="0033CC"/>
                </a:solidFill>
                <a:latin typeface="Times New Roman (Hebrew)" pitchFamily="18" charset="0"/>
              </a:rPr>
              <a:t>r</a:t>
            </a:r>
            <a:endParaRPr lang="en-US" altLang="he-IL">
              <a:latin typeface="Times New Roman (Hebrew)" pitchFamily="18" charset="0"/>
            </a:endParaRPr>
          </a:p>
        </p:txBody>
      </p:sp>
      <p:graphicFrame>
        <p:nvGraphicFramePr>
          <p:cNvPr id="619553" name="Object 33"/>
          <p:cNvGraphicFramePr>
            <a:graphicFrameLocks noChangeAspect="1"/>
          </p:cNvGraphicFramePr>
          <p:nvPr/>
        </p:nvGraphicFramePr>
        <p:xfrm>
          <a:off x="8233860" y="4063065"/>
          <a:ext cx="512146" cy="276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6" name="Equation" r:id="rId9" imgW="330120" imgH="164880" progId="Equation.3">
                  <p:embed/>
                </p:oleObj>
              </mc:Choice>
              <mc:Fallback>
                <p:oleObj name="Equation" r:id="rId9" imgW="330120" imgH="16488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3860" y="4063065"/>
                        <a:ext cx="512146" cy="27670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9"/>
          <p:cNvGraphicFramePr>
            <a:graphicFrameLocks noChangeAspect="1"/>
          </p:cNvGraphicFramePr>
          <p:nvPr/>
        </p:nvGraphicFramePr>
        <p:xfrm>
          <a:off x="2410143" y="5258689"/>
          <a:ext cx="18161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7" name="Equation" r:id="rId11" imgW="749160" imgH="203040" progId="Equation.3">
                  <p:embed/>
                </p:oleObj>
              </mc:Choice>
              <mc:Fallback>
                <p:oleObj name="Equation" r:id="rId11" imgW="749160" imgH="203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0143" y="5258689"/>
                        <a:ext cx="1816100" cy="492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9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9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9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9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8679" name="Rectangle 28"/>
              <p:cNvSpPr>
                <a:spLocks noChangeArrowheads="1"/>
              </p:cNvSpPr>
              <p:nvPr/>
            </p:nvSpPr>
            <p:spPr bwMode="auto">
              <a:xfrm>
                <a:off x="641287" y="1814957"/>
                <a:ext cx="8178800" cy="4171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rgbClr val="990099"/>
                  </a:buClr>
                  <a:buFont typeface="Symbol" pitchFamily="18" charset="2"/>
                  <a:buNone/>
                </a:pPr>
                <a:r>
                  <a:rPr kumimoji="1" lang="en-US" sz="3200" dirty="0" smtClean="0">
                    <a:solidFill>
                      <a:srgbClr val="003399"/>
                    </a:solidFill>
                    <a:latin typeface="+mn-lt"/>
                  </a:rPr>
                  <a:t>All points</a:t>
                </a:r>
                <a:r>
                  <a:rPr kumimoji="1" lang="en-US" sz="3200" dirty="0">
                    <a:solidFill>
                      <a:srgbClr val="336699"/>
                    </a:solidFill>
                    <a:latin typeface="Comic Sans MS" pitchFamily="66" charset="0"/>
                  </a:rPr>
                  <a:t>, </a:t>
                </a:r>
                <a:r>
                  <a:rPr kumimoji="1" lang="en-US" sz="3200" dirty="0">
                    <a:solidFill>
                      <a:srgbClr val="008000"/>
                    </a:solidFill>
                    <a:latin typeface="+mn-lt"/>
                  </a:rPr>
                  <a:t>q</a:t>
                </a:r>
                <a:r>
                  <a:rPr kumimoji="1" lang="en-US" sz="3200" dirty="0">
                    <a:solidFill>
                      <a:srgbClr val="336699"/>
                    </a:solidFill>
                    <a:latin typeface="Comic Sans MS" pitchFamily="66" charset="0"/>
                  </a:rPr>
                  <a:t>,  </a:t>
                </a:r>
                <a:r>
                  <a:rPr kumimoji="1" lang="en-US" sz="3200" dirty="0">
                    <a:solidFill>
                      <a:srgbClr val="003399"/>
                    </a:solidFill>
                    <a:latin typeface="+mn-lt"/>
                  </a:rPr>
                  <a:t>on the line defined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sz="32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sz="320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kumimoji="1" lang="en-US" sz="3200" b="0" i="1" dirty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en-US" sz="3200" baseline="-25000" dirty="0">
                    <a:solidFill>
                      <a:srgbClr val="336699"/>
                    </a:solidFill>
                    <a:latin typeface="Comic Sans MS" pitchFamily="66" charset="0"/>
                  </a:rPr>
                  <a:t> </a:t>
                </a:r>
                <a:r>
                  <a:rPr kumimoji="1" lang="en-US" sz="3200" dirty="0">
                    <a:solidFill>
                      <a:srgbClr val="003399"/>
                    </a:solidFill>
                    <a:latin typeface="+mn-lt"/>
                  </a:rPr>
                  <a:t>and </a:t>
                </a:r>
                <a:r>
                  <a:rPr kumimoji="1" lang="en-US" sz="3200" dirty="0" smtClean="0">
                    <a:solidFill>
                      <a:srgbClr val="008000"/>
                    </a:solidFill>
                    <a:latin typeface="+mn-lt"/>
                  </a:rPr>
                  <a:t>p</a:t>
                </a:r>
                <a:r>
                  <a:rPr kumimoji="1" lang="en-US" sz="3200" baseline="-25000" dirty="0" smtClean="0">
                    <a:solidFill>
                      <a:srgbClr val="008000"/>
                    </a:solidFill>
                    <a:latin typeface="+mn-lt"/>
                  </a:rPr>
                  <a:t>r</a:t>
                </a:r>
                <a:r>
                  <a:rPr kumimoji="1" lang="en-US" sz="3200" dirty="0">
                    <a:solidFill>
                      <a:srgbClr val="003399"/>
                    </a:solidFill>
                    <a:latin typeface="+mn-lt"/>
                  </a:rPr>
                  <a:t> satisfy</a:t>
                </a:r>
                <a:r>
                  <a:rPr kumimoji="1" lang="en-US" sz="3200" dirty="0">
                    <a:solidFill>
                      <a:srgbClr val="336699"/>
                    </a:solidFill>
                    <a:latin typeface="Comic Sans MS" pitchFamily="66" charset="0"/>
                  </a:rPr>
                  <a:t>: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rgbClr val="990099"/>
                  </a:buClr>
                  <a:buFont typeface="Symbol" pitchFamily="18" charset="2"/>
                  <a:buNone/>
                </a:pPr>
                <a:endParaRPr kumimoji="1" lang="en-US" sz="3200" dirty="0">
                  <a:solidFill>
                    <a:srgbClr val="336699"/>
                  </a:solidFill>
                  <a:latin typeface="Comic Sans MS" pitchFamily="66" charset="0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rgbClr val="990099"/>
                  </a:buClr>
                  <a:buFont typeface="Symbol" pitchFamily="18" charset="2"/>
                  <a:buNone/>
                </a:pPr>
                <a:endParaRPr kumimoji="1" lang="en-US" sz="3200" dirty="0">
                  <a:solidFill>
                    <a:srgbClr val="336699"/>
                  </a:solidFill>
                  <a:latin typeface="Comic Sans MS" pitchFamily="66" charset="0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rgbClr val="990099"/>
                  </a:buClr>
                  <a:buFont typeface="Symbol" pitchFamily="18" charset="2"/>
                  <a:buNone/>
                </a:pPr>
                <a:r>
                  <a:rPr kumimoji="1" lang="en-US" sz="3200" dirty="0">
                    <a:solidFill>
                      <a:srgbClr val="003399"/>
                    </a:solidFill>
                    <a:latin typeface="+mn-lt"/>
                  </a:rPr>
                  <a:t>The fundamental matrix: 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rgbClr val="990099"/>
                  </a:buClr>
                  <a:buFont typeface="Symbol" pitchFamily="18" charset="2"/>
                  <a:buNone/>
                </a:pPr>
                <a:r>
                  <a:rPr kumimoji="1" lang="en-US" sz="3200" dirty="0">
                    <a:solidFill>
                      <a:srgbClr val="336699"/>
                    </a:solidFill>
                    <a:latin typeface="Comic Sans MS" pitchFamily="66" charset="0"/>
                  </a:rPr>
                  <a:t> </a:t>
                </a:r>
              </a:p>
              <a:p>
                <a:pPr marL="342900" indent="-342900">
                  <a:spcBef>
                    <a:spcPct val="20000"/>
                  </a:spcBef>
                  <a:buClr>
                    <a:srgbClr val="990099"/>
                  </a:buClr>
                  <a:buFont typeface="Symbol" pitchFamily="18" charset="2"/>
                  <a:buChar char="¨"/>
                </a:pPr>
                <a:endParaRPr kumimoji="1" lang="en-US" sz="3200" dirty="0">
                  <a:solidFill>
                    <a:srgbClr val="336699"/>
                  </a:solidFill>
                  <a:latin typeface="Comic Sans MS" pitchFamily="66" charset="0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rgbClr val="990099"/>
                  </a:buClr>
                  <a:buFont typeface="Symbol" pitchFamily="18" charset="2"/>
                  <a:buChar char="¨"/>
                </a:pPr>
                <a:endParaRPr kumimoji="1" lang="en-US" sz="3200" dirty="0">
                  <a:solidFill>
                    <a:srgbClr val="336699"/>
                  </a:solidFill>
                  <a:latin typeface="Comic Sans MS" pitchFamily="66" charset="0"/>
                </a:endParaRPr>
              </a:p>
            </p:txBody>
          </p:sp>
        </mc:Choice>
        <mc:Fallback>
          <p:sp>
            <p:nvSpPr>
              <p:cNvPr id="2867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1287" y="1814957"/>
                <a:ext cx="8178800" cy="4171950"/>
              </a:xfrm>
              <a:prstGeom prst="rect">
                <a:avLst/>
              </a:prstGeom>
              <a:blipFill rotWithShape="0">
                <a:blip r:embed="rId4"/>
                <a:stretch>
                  <a:fillRect l="-1863" t="-219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80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6164263" y="6180138"/>
            <a:ext cx="2895600" cy="457200"/>
          </a:xfrm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2868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Computing F</a:t>
            </a:r>
            <a:endParaRPr lang="en-US" altLang="he-IL" smtClean="0"/>
          </a:p>
        </p:txBody>
      </p:sp>
      <p:sp>
        <p:nvSpPr>
          <p:cNvPr id="28682" name="Text Box 6"/>
          <p:cNvSpPr txBox="1">
            <a:spLocks noChangeArrowheads="1"/>
          </p:cNvSpPr>
          <p:nvPr/>
        </p:nvSpPr>
        <p:spPr bwMode="auto">
          <a:xfrm>
            <a:off x="8767763" y="5322888"/>
            <a:ext cx="590550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600" b="1">
                <a:solidFill>
                  <a:srgbClr val="0033CC"/>
                </a:solidFill>
                <a:latin typeface="Comic Sans MS" pitchFamily="66" charset="0"/>
              </a:rPr>
              <a:t>Cop</a:t>
            </a:r>
            <a:r>
              <a:rPr lang="en-US" altLang="he-IL" sz="1600" b="1" baseline="-25000">
                <a:solidFill>
                  <a:srgbClr val="0033CC"/>
                </a:solidFill>
                <a:latin typeface="Comic Sans MS" pitchFamily="66" charset="0"/>
              </a:rPr>
              <a:t>r</a:t>
            </a:r>
            <a:endParaRPr lang="en-US" altLang="he-IL" sz="1800">
              <a:latin typeface="Times New Roman (Hebrew)" pitchFamily="18" charset="0"/>
            </a:endParaRPr>
          </a:p>
        </p:txBody>
      </p:sp>
      <p:sp>
        <p:nvSpPr>
          <p:cNvPr id="28683" name="Rectangle 28"/>
          <p:cNvSpPr>
            <a:spLocks noChangeArrowheads="1"/>
          </p:cNvSpPr>
          <p:nvPr/>
        </p:nvSpPr>
        <p:spPr bwMode="auto">
          <a:xfrm>
            <a:off x="457200" y="1885950"/>
            <a:ext cx="8178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990099"/>
              </a:buClr>
              <a:buFont typeface="Symbol" pitchFamily="18" charset="2"/>
              <a:buChar char="¨"/>
            </a:pPr>
            <a:endParaRPr kumimoji="1" lang="en-US" sz="3200">
              <a:solidFill>
                <a:srgbClr val="336699"/>
              </a:solidFill>
              <a:latin typeface="Comic Sans MS" pitchFamily="66" charset="0"/>
            </a:endParaRPr>
          </a:p>
        </p:txBody>
      </p:sp>
      <p:graphicFrame>
        <p:nvGraphicFramePr>
          <p:cNvPr id="619554" name="Object 34"/>
          <p:cNvGraphicFramePr>
            <a:graphicFrameLocks noChangeAspect="1"/>
          </p:cNvGraphicFramePr>
          <p:nvPr/>
        </p:nvGraphicFramePr>
        <p:xfrm>
          <a:off x="1192213" y="5530850"/>
          <a:ext cx="2798762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41" name="Equation" r:id="rId5" imgW="1155600" imgH="253800" progId="Equation.3">
                  <p:embed/>
                </p:oleObj>
              </mc:Choice>
              <mc:Fallback>
                <p:oleObj name="Equation" r:id="rId5" imgW="1155600" imgH="2538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213" y="5530850"/>
                        <a:ext cx="2798762" cy="614363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8"/>
          <p:cNvGraphicFramePr>
            <a:graphicFrameLocks noChangeAspect="1"/>
          </p:cNvGraphicFramePr>
          <p:nvPr/>
        </p:nvGraphicFramePr>
        <p:xfrm>
          <a:off x="900176" y="2692972"/>
          <a:ext cx="475615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42" name="Equation" r:id="rId7" imgW="1066680" imgH="203040" progId="Equation.3">
                  <p:embed/>
                </p:oleObj>
              </mc:Choice>
              <mc:Fallback>
                <p:oleObj name="Equation" r:id="rId7" imgW="1066680" imgH="20304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76" y="2692972"/>
                        <a:ext cx="4756150" cy="906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9"/>
          <p:cNvGraphicFramePr>
            <a:graphicFrameLocks noChangeAspect="1"/>
          </p:cNvGraphicFramePr>
          <p:nvPr/>
        </p:nvGraphicFramePr>
        <p:xfrm>
          <a:off x="676275" y="4754563"/>
          <a:ext cx="3106738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43" name="משוואה" r:id="rId9" imgW="1282680" imgH="253800" progId="Equation.3">
                  <p:embed/>
                </p:oleObj>
              </mc:Choice>
              <mc:Fallback>
                <p:oleObj name="משוואה" r:id="rId9" imgW="1282680" imgH="2538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275" y="4754563"/>
                        <a:ext cx="3106738" cy="615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5" name="AutoShape 2" descr="Recycled paper"/>
          <p:cNvSpPr>
            <a:spLocks noChangeArrowheads="1"/>
          </p:cNvSpPr>
          <p:nvPr/>
        </p:nvSpPr>
        <p:spPr bwMode="auto">
          <a:xfrm rot="16200000" flipH="1">
            <a:off x="7549318" y="4690814"/>
            <a:ext cx="1350961" cy="740783"/>
          </a:xfrm>
          <a:prstGeom prst="parallelogram">
            <a:avLst>
              <a:gd name="adj" fmla="val 42387"/>
            </a:avLst>
          </a:prstGeom>
          <a:blipFill dpi="0" rotWithShape="0">
            <a:blip r:embed="rId11" cstate="print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endParaRPr kumimoji="1" lang="en-US" altLang="en-US">
              <a:latin typeface="Tahoma" pitchFamily="34" charset="0"/>
            </a:endParaRPr>
          </a:p>
        </p:txBody>
      </p:sp>
      <p:sp>
        <p:nvSpPr>
          <p:cNvPr id="28686" name="Rectangle 3" descr="Recycled paper"/>
          <p:cNvSpPr>
            <a:spLocks noChangeArrowheads="1"/>
          </p:cNvSpPr>
          <p:nvPr/>
        </p:nvSpPr>
        <p:spPr bwMode="auto">
          <a:xfrm rot="5400000">
            <a:off x="6302038" y="4441708"/>
            <a:ext cx="1164346" cy="693810"/>
          </a:xfrm>
          <a:prstGeom prst="parallelogram">
            <a:avLst>
              <a:gd name="adj" fmla="val 43327"/>
            </a:avLst>
          </a:prstGeom>
          <a:blipFill dpi="0" rotWithShape="0">
            <a:blip r:embed="rId11" cstate="print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z"/>
            </a:pPr>
            <a:endParaRPr kumimoji="1" lang="en-US" altLang="en-US" sz="3200">
              <a:solidFill>
                <a:srgbClr val="003399"/>
              </a:solidFill>
              <a:latin typeface="Tahoma" pitchFamily="34" charset="0"/>
            </a:endParaRPr>
          </a:p>
        </p:txBody>
      </p:sp>
      <p:sp>
        <p:nvSpPr>
          <p:cNvPr id="28687" name="Text Box 5"/>
          <p:cNvSpPr txBox="1">
            <a:spLocks noChangeArrowheads="1"/>
          </p:cNvSpPr>
          <p:nvPr/>
        </p:nvSpPr>
        <p:spPr bwMode="auto">
          <a:xfrm>
            <a:off x="5699125" y="5226249"/>
            <a:ext cx="359722" cy="23171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1600" b="1">
                <a:solidFill>
                  <a:srgbClr val="0033CC"/>
                </a:solidFill>
                <a:latin typeface="Comic Sans MS" pitchFamily="66" charset="0"/>
              </a:rPr>
              <a:t>Cop</a:t>
            </a:r>
            <a:r>
              <a:rPr lang="en-US" altLang="he-IL" sz="1600" b="1" baseline="-25000">
                <a:solidFill>
                  <a:srgbClr val="0033CC"/>
                </a:solidFill>
                <a:latin typeface="Comic Sans MS" pitchFamily="66" charset="0"/>
              </a:rPr>
              <a:t>l</a:t>
            </a:r>
            <a:endParaRPr lang="en-US" altLang="he-IL" sz="1800" baseline="-25000">
              <a:latin typeface="Times New Roman (Hebrew)" pitchFamily="18" charset="0"/>
            </a:endParaRPr>
          </a:p>
        </p:txBody>
      </p:sp>
      <p:sp>
        <p:nvSpPr>
          <p:cNvPr id="28688" name="Text Box 7"/>
          <p:cNvSpPr txBox="1">
            <a:spLocks noChangeArrowheads="1"/>
          </p:cNvSpPr>
          <p:nvPr/>
        </p:nvSpPr>
        <p:spPr bwMode="auto">
          <a:xfrm>
            <a:off x="6637043" y="5289644"/>
            <a:ext cx="398336" cy="27325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he-IL" sz="2000" dirty="0">
                <a:solidFill>
                  <a:srgbClr val="0033CC"/>
                </a:solidFill>
                <a:latin typeface="Times New Roman (Hebrew)" pitchFamily="18" charset="0"/>
              </a:rPr>
              <a:t>e</a:t>
            </a:r>
            <a:r>
              <a:rPr lang="en-US" altLang="he-IL" sz="2000" baseline="-25000" dirty="0">
                <a:solidFill>
                  <a:srgbClr val="0033CC"/>
                </a:solidFill>
                <a:latin typeface="Times New Roman (Hebrew)" pitchFamily="18" charset="0"/>
              </a:rPr>
              <a:t>l</a:t>
            </a:r>
            <a:endParaRPr lang="en-US" altLang="he-IL" dirty="0">
              <a:latin typeface="Times New Roman (Hebrew)" pitchFamily="18" charset="0"/>
            </a:endParaRPr>
          </a:p>
        </p:txBody>
      </p:sp>
      <p:sp>
        <p:nvSpPr>
          <p:cNvPr id="28689" name="Line 8"/>
          <p:cNvSpPr>
            <a:spLocks noChangeShapeType="1"/>
          </p:cNvSpPr>
          <p:nvPr/>
        </p:nvSpPr>
        <p:spPr bwMode="auto">
          <a:xfrm flipV="1">
            <a:off x="5976537" y="4826208"/>
            <a:ext cx="730622" cy="47983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0" name="Line 9"/>
          <p:cNvSpPr>
            <a:spLocks noChangeShapeType="1"/>
          </p:cNvSpPr>
          <p:nvPr/>
        </p:nvSpPr>
        <p:spPr bwMode="auto">
          <a:xfrm flipV="1">
            <a:off x="7103463" y="3825010"/>
            <a:ext cx="913530" cy="680946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1" name="Line 10"/>
          <p:cNvSpPr>
            <a:spLocks noChangeShapeType="1"/>
          </p:cNvSpPr>
          <p:nvPr/>
        </p:nvSpPr>
        <p:spPr bwMode="auto">
          <a:xfrm>
            <a:off x="7103463" y="3704779"/>
            <a:ext cx="913530" cy="880966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2" name="Line 11"/>
          <p:cNvSpPr>
            <a:spLocks noChangeShapeType="1"/>
          </p:cNvSpPr>
          <p:nvPr/>
        </p:nvSpPr>
        <p:spPr bwMode="auto">
          <a:xfrm flipH="1" flipV="1">
            <a:off x="8320826" y="4865556"/>
            <a:ext cx="518243" cy="520273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Oval 12"/>
          <p:cNvSpPr>
            <a:spLocks noChangeArrowheads="1"/>
          </p:cNvSpPr>
          <p:nvPr/>
        </p:nvSpPr>
        <p:spPr bwMode="auto">
          <a:xfrm>
            <a:off x="6676674" y="4826208"/>
            <a:ext cx="30485" cy="39348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8694" name="Oval 13"/>
          <p:cNvSpPr>
            <a:spLocks noChangeArrowheads="1"/>
          </p:cNvSpPr>
          <p:nvPr/>
        </p:nvSpPr>
        <p:spPr bwMode="auto">
          <a:xfrm>
            <a:off x="8290341" y="4826208"/>
            <a:ext cx="30485" cy="39348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8695" name="Oval 14"/>
          <p:cNvSpPr>
            <a:spLocks noChangeArrowheads="1"/>
          </p:cNvSpPr>
          <p:nvPr/>
        </p:nvSpPr>
        <p:spPr bwMode="auto">
          <a:xfrm>
            <a:off x="7559720" y="4145263"/>
            <a:ext cx="30485" cy="40441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8696" name="Text Box 15"/>
          <p:cNvSpPr txBox="1">
            <a:spLocks noChangeArrowheads="1"/>
          </p:cNvSpPr>
          <p:nvPr/>
        </p:nvSpPr>
        <p:spPr bwMode="auto">
          <a:xfrm>
            <a:off x="7642029" y="3994427"/>
            <a:ext cx="199168" cy="25248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800">
                <a:latin typeface="Times New Roman (Hebrew)" pitchFamily="18" charset="0"/>
              </a:rPr>
              <a:t>P</a:t>
            </a:r>
          </a:p>
        </p:txBody>
      </p:sp>
      <p:sp>
        <p:nvSpPr>
          <p:cNvPr id="28697" name="Text Box 16"/>
          <p:cNvSpPr txBox="1">
            <a:spLocks noChangeArrowheads="1"/>
          </p:cNvSpPr>
          <p:nvPr/>
        </p:nvSpPr>
        <p:spPr bwMode="auto">
          <a:xfrm>
            <a:off x="6163511" y="5784778"/>
            <a:ext cx="764155" cy="25248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800">
                <a:latin typeface="Times New Roman (Hebrew)" pitchFamily="18" charset="0"/>
              </a:rPr>
              <a:t>Left Image</a:t>
            </a:r>
          </a:p>
        </p:txBody>
      </p:sp>
      <p:sp>
        <p:nvSpPr>
          <p:cNvPr id="28698" name="Line 17"/>
          <p:cNvSpPr>
            <a:spLocks noChangeShapeType="1"/>
          </p:cNvSpPr>
          <p:nvPr/>
        </p:nvSpPr>
        <p:spPr bwMode="auto">
          <a:xfrm>
            <a:off x="5984667" y="5346481"/>
            <a:ext cx="1351554" cy="3285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9" name="Freeform 18"/>
          <p:cNvSpPr>
            <a:spLocks/>
          </p:cNvSpPr>
          <p:nvPr/>
        </p:nvSpPr>
        <p:spPr bwMode="auto">
          <a:xfrm>
            <a:off x="8561657" y="5185808"/>
            <a:ext cx="71131" cy="200021"/>
          </a:xfrm>
          <a:custGeom>
            <a:avLst/>
            <a:gdLst>
              <a:gd name="T0" fmla="*/ 2147483647 w 112"/>
              <a:gd name="T1" fmla="*/ 0 h 240"/>
              <a:gd name="T2" fmla="*/ 2147483647 w 112"/>
              <a:gd name="T3" fmla="*/ 2147483647 h 240"/>
              <a:gd name="T4" fmla="*/ 2147483647 w 112"/>
              <a:gd name="T5" fmla="*/ 2147483647 h 240"/>
              <a:gd name="T6" fmla="*/ 0 60000 65536"/>
              <a:gd name="T7" fmla="*/ 0 60000 65536"/>
              <a:gd name="T8" fmla="*/ 0 60000 65536"/>
              <a:gd name="T9" fmla="*/ 0 w 112"/>
              <a:gd name="T10" fmla="*/ 0 h 240"/>
              <a:gd name="T11" fmla="*/ 112 w 112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2" h="240">
                <a:moveTo>
                  <a:pt x="112" y="0"/>
                </a:moveTo>
                <a:cubicBezTo>
                  <a:pt x="72" y="28"/>
                  <a:pt x="32" y="56"/>
                  <a:pt x="16" y="96"/>
                </a:cubicBezTo>
                <a:cubicBezTo>
                  <a:pt x="0" y="136"/>
                  <a:pt x="8" y="188"/>
                  <a:pt x="16" y="240"/>
                </a:cubicBezTo>
              </a:path>
            </a:pathLst>
          </a:custGeom>
          <a:noFill/>
          <a:ln w="28575" cap="sq" cmpd="sng">
            <a:solidFill>
              <a:srgbClr val="66CCFF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0" name="Text Box 19"/>
          <p:cNvSpPr txBox="1">
            <a:spLocks noChangeArrowheads="1"/>
          </p:cNvSpPr>
          <p:nvPr/>
        </p:nvSpPr>
        <p:spPr bwMode="auto">
          <a:xfrm>
            <a:off x="8541333" y="5185808"/>
            <a:ext cx="224572" cy="3147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>
                <a:solidFill>
                  <a:srgbClr val="66CCFF"/>
                </a:solidFill>
                <a:latin typeface="Symbol" pitchFamily="18" charset="2"/>
              </a:rPr>
              <a:t>b</a:t>
            </a:r>
            <a:endParaRPr lang="en-US" altLang="he-IL">
              <a:latin typeface="Symbol" pitchFamily="18" charset="2"/>
            </a:endParaRPr>
          </a:p>
        </p:txBody>
      </p:sp>
      <p:sp>
        <p:nvSpPr>
          <p:cNvPr id="28701" name="Line 20"/>
          <p:cNvSpPr>
            <a:spLocks noChangeShapeType="1"/>
          </p:cNvSpPr>
          <p:nvPr/>
        </p:nvSpPr>
        <p:spPr bwMode="auto">
          <a:xfrm>
            <a:off x="7280275" y="5343202"/>
            <a:ext cx="573116" cy="6558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2" name="Line 21"/>
          <p:cNvSpPr>
            <a:spLocks noChangeShapeType="1"/>
          </p:cNvSpPr>
          <p:nvPr/>
        </p:nvSpPr>
        <p:spPr bwMode="auto">
          <a:xfrm>
            <a:off x="8261889" y="5360690"/>
            <a:ext cx="578197" cy="18581"/>
          </a:xfrm>
          <a:prstGeom prst="line">
            <a:avLst/>
          </a:prstGeom>
          <a:noFill/>
          <a:ln w="28575" cap="sq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703" name="Oval 22"/>
          <p:cNvSpPr>
            <a:spLocks noChangeArrowheads="1"/>
          </p:cNvSpPr>
          <p:nvPr/>
        </p:nvSpPr>
        <p:spPr bwMode="auto">
          <a:xfrm>
            <a:off x="8246646" y="5333364"/>
            <a:ext cx="30485" cy="40442"/>
          </a:xfrm>
          <a:prstGeom prst="ellipse">
            <a:avLst/>
          </a:prstGeom>
          <a:solidFill>
            <a:srgbClr val="00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8704" name="Oval 23"/>
          <p:cNvSpPr>
            <a:spLocks noChangeArrowheads="1"/>
          </p:cNvSpPr>
          <p:nvPr/>
        </p:nvSpPr>
        <p:spPr bwMode="auto">
          <a:xfrm>
            <a:off x="7235286" y="5362036"/>
            <a:ext cx="30485" cy="40441"/>
          </a:xfrm>
          <a:prstGeom prst="ellipse">
            <a:avLst/>
          </a:prstGeom>
          <a:solidFill>
            <a:srgbClr val="0033CC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28705" name="Text Box 24"/>
          <p:cNvSpPr txBox="1">
            <a:spLocks noChangeArrowheads="1"/>
          </p:cNvSpPr>
          <p:nvPr/>
        </p:nvSpPr>
        <p:spPr bwMode="auto">
          <a:xfrm>
            <a:off x="7979395" y="5678756"/>
            <a:ext cx="882030" cy="2524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800">
                <a:latin typeface="Times New Roman (Hebrew)" pitchFamily="18" charset="0"/>
              </a:rPr>
              <a:t>Right  Image</a:t>
            </a:r>
          </a:p>
        </p:txBody>
      </p:sp>
      <p:sp>
        <p:nvSpPr>
          <p:cNvPr id="28706" name="Text Box 25"/>
          <p:cNvSpPr txBox="1">
            <a:spLocks noChangeArrowheads="1"/>
          </p:cNvSpPr>
          <p:nvPr/>
        </p:nvSpPr>
        <p:spPr bwMode="auto">
          <a:xfrm>
            <a:off x="8214129" y="5302760"/>
            <a:ext cx="263187" cy="27325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he-IL" sz="2000">
                <a:solidFill>
                  <a:srgbClr val="0033CC"/>
                </a:solidFill>
                <a:latin typeface="Times New Roman (Hebrew)" pitchFamily="18" charset="0"/>
              </a:rPr>
              <a:t>e</a:t>
            </a:r>
            <a:r>
              <a:rPr lang="en-US" altLang="he-IL" sz="2000" baseline="-25000">
                <a:solidFill>
                  <a:srgbClr val="0033CC"/>
                </a:solidFill>
                <a:latin typeface="Times New Roman (Hebrew)" pitchFamily="18" charset="0"/>
              </a:rPr>
              <a:t>r</a:t>
            </a:r>
            <a:endParaRPr lang="en-US" altLang="he-IL">
              <a:latin typeface="Times New Roman (Hebrew)" pitchFamily="18" charset="0"/>
            </a:endParaRPr>
          </a:p>
        </p:txBody>
      </p:sp>
      <p:sp>
        <p:nvSpPr>
          <p:cNvPr id="28707" name="Text Box 26"/>
          <p:cNvSpPr txBox="1">
            <a:spLocks noChangeArrowheads="1"/>
          </p:cNvSpPr>
          <p:nvPr/>
        </p:nvSpPr>
        <p:spPr bwMode="auto">
          <a:xfrm>
            <a:off x="6540508" y="4828394"/>
            <a:ext cx="398336" cy="27325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he-IL" sz="2000">
                <a:solidFill>
                  <a:srgbClr val="0033CC"/>
                </a:solidFill>
                <a:latin typeface="Times New Roman (Hebrew)" pitchFamily="18" charset="0"/>
              </a:rPr>
              <a:t>p</a:t>
            </a:r>
            <a:r>
              <a:rPr lang="en-US" altLang="he-IL" sz="2000" baseline="-25000">
                <a:solidFill>
                  <a:srgbClr val="0033CC"/>
                </a:solidFill>
                <a:latin typeface="Times New Roman (Hebrew)" pitchFamily="18" charset="0"/>
              </a:rPr>
              <a:t>l</a:t>
            </a:r>
            <a:endParaRPr lang="en-US" altLang="he-IL">
              <a:latin typeface="Times New Roman (Hebrew)" pitchFamily="18" charset="0"/>
            </a:endParaRPr>
          </a:p>
        </p:txBody>
      </p:sp>
      <p:sp>
        <p:nvSpPr>
          <p:cNvPr id="28708" name="Line 27"/>
          <p:cNvSpPr>
            <a:spLocks noChangeShapeType="1"/>
          </p:cNvSpPr>
          <p:nvPr/>
        </p:nvSpPr>
        <p:spPr bwMode="auto">
          <a:xfrm flipH="1">
            <a:off x="8234452" y="4501584"/>
            <a:ext cx="123972" cy="1048196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709" name="Text Box 29"/>
          <p:cNvSpPr txBox="1">
            <a:spLocks noChangeArrowheads="1"/>
          </p:cNvSpPr>
          <p:nvPr/>
        </p:nvSpPr>
        <p:spPr bwMode="auto">
          <a:xfrm>
            <a:off x="7999719" y="3535363"/>
            <a:ext cx="295703" cy="3147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 (Hebrew)" pitchFamily="18" charset="0"/>
              </a:rPr>
              <a:t>u</a:t>
            </a:r>
            <a:endParaRPr lang="en-GB">
              <a:latin typeface="Times New Roman (Hebrew)" pitchFamily="18" charset="0"/>
            </a:endParaRPr>
          </a:p>
        </p:txBody>
      </p:sp>
      <p:sp>
        <p:nvSpPr>
          <p:cNvPr id="28710" name="Text Box 30"/>
          <p:cNvSpPr txBox="1">
            <a:spLocks noChangeArrowheads="1"/>
          </p:cNvSpPr>
          <p:nvPr/>
        </p:nvSpPr>
        <p:spPr bwMode="auto">
          <a:xfrm>
            <a:off x="8275098" y="4742046"/>
            <a:ext cx="398336" cy="27325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he-IL" sz="2000">
                <a:solidFill>
                  <a:srgbClr val="0033CC"/>
                </a:solidFill>
                <a:latin typeface="Times New Roman (Hebrew)" pitchFamily="18" charset="0"/>
              </a:rPr>
              <a:t>p</a:t>
            </a:r>
            <a:r>
              <a:rPr lang="en-US" altLang="he-IL" sz="2000" baseline="-25000">
                <a:solidFill>
                  <a:srgbClr val="0033CC"/>
                </a:solidFill>
                <a:latin typeface="Times New Roman (Hebrew)" pitchFamily="18" charset="0"/>
              </a:rPr>
              <a:t>r</a:t>
            </a:r>
            <a:endParaRPr lang="en-US" altLang="he-IL">
              <a:latin typeface="Times New Roman (Hebrew)" pitchFamily="18" charset="0"/>
            </a:endParaRPr>
          </a:p>
        </p:txBody>
      </p:sp>
      <p:graphicFrame>
        <p:nvGraphicFramePr>
          <p:cNvPr id="619553" name="Object 33"/>
          <p:cNvGraphicFramePr>
            <a:graphicFrameLocks noChangeAspect="1"/>
          </p:cNvGraphicFramePr>
          <p:nvPr/>
        </p:nvGraphicFramePr>
        <p:xfrm>
          <a:off x="8189629" y="4141070"/>
          <a:ext cx="512146" cy="276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44" name="Equation" r:id="rId12" imgW="330120" imgH="164880" progId="Equation.3">
                  <p:embed/>
                </p:oleObj>
              </mc:Choice>
              <mc:Fallback>
                <p:oleObj name="Equation" r:id="rId12" imgW="330120" imgH="16488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89629" y="4141070"/>
                        <a:ext cx="512146" cy="2765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1"/>
          <p:cNvGraphicFramePr>
            <a:graphicFrameLocks noChangeAspect="1"/>
          </p:cNvGraphicFramePr>
          <p:nvPr/>
        </p:nvGraphicFramePr>
        <p:xfrm>
          <a:off x="927100" y="3408363"/>
          <a:ext cx="4227513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45" name="Equation" r:id="rId14" imgW="1054080" imgH="203040" progId="Equation.3">
                  <p:embed/>
                </p:oleObj>
              </mc:Choice>
              <mc:Fallback>
                <p:oleObj name="Equation" r:id="rId14" imgW="1054080" imgH="20304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3408363"/>
                        <a:ext cx="4227513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9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9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D057D2B-044D-40FC-93ED-08BA85A97042}" type="slidenum">
              <a:rPr lang="he-IL" altLang="en-US" smtClean="0"/>
              <a:pPr/>
              <a:t>64</a:t>
            </a:fld>
            <a:endParaRPr lang="en-US" altLang="en-US" smtClean="0"/>
          </a:p>
        </p:txBody>
      </p:sp>
      <p:sp>
        <p:nvSpPr>
          <p:cNvPr id="29703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297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Vector Product</a:t>
            </a:r>
            <a:endParaRPr lang="en-GB" smtClean="0"/>
          </a:p>
        </p:txBody>
      </p:sp>
      <p:graphicFrame>
        <p:nvGraphicFramePr>
          <p:cNvPr id="29698" name="Object 3"/>
          <p:cNvGraphicFramePr>
            <a:graphicFrameLocks noChangeAspect="1"/>
          </p:cNvGraphicFramePr>
          <p:nvPr/>
        </p:nvGraphicFramePr>
        <p:xfrm>
          <a:off x="863600" y="1841500"/>
          <a:ext cx="7764463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22" name="Equation" r:id="rId4" imgW="2628720" imgH="241200" progId="Equation.3">
                  <p:embed/>
                </p:oleObj>
              </mc:Choice>
              <mc:Fallback>
                <p:oleObj name="Equation" r:id="rId4" imgW="2628720" imgH="24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1841500"/>
                        <a:ext cx="7764463" cy="712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15975" y="4643438"/>
            <a:ext cx="6249988" cy="1300162"/>
            <a:chOff x="514" y="2925"/>
            <a:chExt cx="3937" cy="819"/>
          </a:xfrm>
        </p:grpSpPr>
        <p:graphicFrame>
          <p:nvGraphicFramePr>
            <p:cNvPr id="29700" name="Object 5"/>
            <p:cNvGraphicFramePr>
              <a:graphicFrameLocks noChangeAspect="1"/>
            </p:cNvGraphicFramePr>
            <p:nvPr/>
          </p:nvGraphicFramePr>
          <p:xfrm>
            <a:off x="2741" y="2925"/>
            <a:ext cx="1710" cy="8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323" name="משוואה" r:id="rId6" imgW="1485720" imgH="711000" progId="Equation.3">
                    <p:embed/>
                  </p:oleObj>
                </mc:Choice>
                <mc:Fallback>
                  <p:oleObj name="משוואה" r:id="rId6" imgW="1485720" imgH="7110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1" y="2925"/>
                          <a:ext cx="1710" cy="81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1" name="Object 6"/>
            <p:cNvGraphicFramePr>
              <a:graphicFrameLocks noChangeAspect="1"/>
            </p:cNvGraphicFramePr>
            <p:nvPr/>
          </p:nvGraphicFramePr>
          <p:xfrm>
            <a:off x="514" y="3091"/>
            <a:ext cx="1572" cy="4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324" name="Equation" r:id="rId8" imgW="787320" imgH="228600" progId="Equation.3">
                    <p:embed/>
                  </p:oleObj>
                </mc:Choice>
                <mc:Fallback>
                  <p:oleObj name="Equation" r:id="rId8" imgW="787320" imgH="2286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" y="3091"/>
                          <a:ext cx="1572" cy="45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17" name="Text Box 7"/>
            <p:cNvSpPr txBox="1">
              <a:spLocks noChangeArrowheads="1"/>
            </p:cNvSpPr>
            <p:nvPr/>
          </p:nvSpPr>
          <p:spPr bwMode="auto">
            <a:xfrm>
              <a:off x="2141" y="3176"/>
              <a:ext cx="1512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Times New Roman (Hebrew)" pitchFamily="18" charset="0"/>
                </a:rPr>
                <a:t>where</a:t>
              </a:r>
              <a:endParaRPr lang="en-GB">
                <a:latin typeface="Times New Roman (Hebrew)" pitchFamily="18" charset="0"/>
              </a:endParaRPr>
            </a:p>
          </p:txBody>
        </p:sp>
      </p:grpSp>
      <p:sp>
        <p:nvSpPr>
          <p:cNvPr id="29706" name="Text Box 8"/>
          <p:cNvSpPr txBox="1">
            <a:spLocks noChangeArrowheads="1"/>
          </p:cNvSpPr>
          <p:nvPr/>
        </p:nvSpPr>
        <p:spPr bwMode="auto">
          <a:xfrm>
            <a:off x="220663" y="1957388"/>
            <a:ext cx="379412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olidFill>
                  <a:srgbClr val="990099"/>
                </a:solidFill>
                <a:latin typeface="Times New Roman (Hebrew)" pitchFamily="18" charset="0"/>
              </a:rPr>
              <a:t>*</a:t>
            </a:r>
            <a:endParaRPr lang="en-GB" sz="3600">
              <a:solidFill>
                <a:srgbClr val="990099"/>
              </a:solidFill>
              <a:latin typeface="Times New Roman (Hebrew)" pitchFamily="18" charset="0"/>
            </a:endParaRPr>
          </a:p>
        </p:txBody>
      </p:sp>
      <p:graphicFrame>
        <p:nvGraphicFramePr>
          <p:cNvPr id="29699" name="Object 9"/>
          <p:cNvGraphicFramePr>
            <a:graphicFrameLocks noChangeAspect="1"/>
          </p:cNvGraphicFramePr>
          <p:nvPr/>
        </p:nvGraphicFramePr>
        <p:xfrm>
          <a:off x="935038" y="2657475"/>
          <a:ext cx="4143375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25" name="Equation" r:id="rId10" imgW="1536480" imgH="711000" progId="Equation.3">
                  <p:embed/>
                </p:oleObj>
              </mc:Choice>
              <mc:Fallback>
                <p:oleObj name="Equation" r:id="rId10" imgW="1536480" imgH="711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2657475"/>
                        <a:ext cx="4143375" cy="191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7" name="Text Box 10"/>
          <p:cNvSpPr txBox="1">
            <a:spLocks noChangeArrowheads="1"/>
          </p:cNvSpPr>
          <p:nvPr/>
        </p:nvSpPr>
        <p:spPr bwMode="auto">
          <a:xfrm>
            <a:off x="373063" y="3279775"/>
            <a:ext cx="379412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olidFill>
                  <a:srgbClr val="990099"/>
                </a:solidFill>
                <a:latin typeface="Times New Roman (Hebrew)" pitchFamily="18" charset="0"/>
              </a:rPr>
              <a:t>*</a:t>
            </a:r>
            <a:endParaRPr lang="en-GB" sz="3600">
              <a:solidFill>
                <a:srgbClr val="990099"/>
              </a:solidFill>
              <a:latin typeface="Times New Roman (Hebrew)" pitchFamily="18" charset="0"/>
            </a:endParaRPr>
          </a:p>
        </p:txBody>
      </p:sp>
      <p:sp>
        <p:nvSpPr>
          <p:cNvPr id="29708" name="Text Box 11"/>
          <p:cNvSpPr txBox="1">
            <a:spLocks noChangeArrowheads="1"/>
          </p:cNvSpPr>
          <p:nvPr/>
        </p:nvSpPr>
        <p:spPr bwMode="auto">
          <a:xfrm>
            <a:off x="376238" y="4951413"/>
            <a:ext cx="379412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olidFill>
                  <a:srgbClr val="990099"/>
                </a:solidFill>
                <a:latin typeface="Times New Roman (Hebrew)" pitchFamily="18" charset="0"/>
              </a:rPr>
              <a:t>*</a:t>
            </a:r>
            <a:endParaRPr lang="en-GB" sz="3600">
              <a:solidFill>
                <a:srgbClr val="990099"/>
              </a:solidFill>
              <a:latin typeface="Times New Roman (Hebrew)" pitchFamily="18" charset="0"/>
            </a:endParaRPr>
          </a:p>
        </p:txBody>
      </p:sp>
      <p:sp>
        <p:nvSpPr>
          <p:cNvPr id="29709" name="Line 12"/>
          <p:cNvSpPr>
            <a:spLocks noChangeShapeType="1"/>
          </p:cNvSpPr>
          <p:nvPr/>
        </p:nvSpPr>
        <p:spPr bwMode="auto">
          <a:xfrm>
            <a:off x="6529388" y="3786188"/>
            <a:ext cx="1117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710" name="Line 13"/>
          <p:cNvSpPr>
            <a:spLocks noChangeShapeType="1"/>
          </p:cNvSpPr>
          <p:nvPr/>
        </p:nvSpPr>
        <p:spPr bwMode="auto">
          <a:xfrm flipH="1" flipV="1">
            <a:off x="6499225" y="2965450"/>
            <a:ext cx="3175" cy="812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711" name="Line 14"/>
          <p:cNvSpPr>
            <a:spLocks noChangeShapeType="1"/>
          </p:cNvSpPr>
          <p:nvPr/>
        </p:nvSpPr>
        <p:spPr bwMode="auto">
          <a:xfrm flipH="1">
            <a:off x="5864225" y="3805238"/>
            <a:ext cx="619125" cy="5905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712" name="Text Box 15"/>
          <p:cNvSpPr txBox="1">
            <a:spLocks noChangeArrowheads="1"/>
          </p:cNvSpPr>
          <p:nvPr/>
        </p:nvSpPr>
        <p:spPr bwMode="auto">
          <a:xfrm>
            <a:off x="7675563" y="3482975"/>
            <a:ext cx="27622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8000"/>
                </a:solidFill>
                <a:latin typeface="Times New Roman (Hebrew)" pitchFamily="18" charset="0"/>
              </a:rPr>
              <a:t>u</a:t>
            </a:r>
            <a:endParaRPr lang="en-GB">
              <a:solidFill>
                <a:srgbClr val="008000"/>
              </a:solidFill>
              <a:latin typeface="Times New Roman (Hebrew)" pitchFamily="18" charset="0"/>
            </a:endParaRPr>
          </a:p>
        </p:txBody>
      </p:sp>
      <p:sp>
        <p:nvSpPr>
          <p:cNvPr id="29713" name="Text Box 16"/>
          <p:cNvSpPr txBox="1">
            <a:spLocks noChangeArrowheads="1"/>
          </p:cNvSpPr>
          <p:nvPr/>
        </p:nvSpPr>
        <p:spPr bwMode="auto">
          <a:xfrm>
            <a:off x="6516688" y="2767013"/>
            <a:ext cx="4699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8000"/>
                </a:solidFill>
                <a:latin typeface="Times New Roman (Hebrew)" pitchFamily="18" charset="0"/>
              </a:rPr>
              <a:t>v</a:t>
            </a:r>
            <a:endParaRPr lang="en-GB">
              <a:solidFill>
                <a:srgbClr val="008000"/>
              </a:solidFill>
              <a:latin typeface="Times New Roman (Hebrew)" pitchFamily="18" charset="0"/>
            </a:endParaRPr>
          </a:p>
        </p:txBody>
      </p:sp>
      <p:sp>
        <p:nvSpPr>
          <p:cNvPr id="29714" name="Text Box 17"/>
          <p:cNvSpPr txBox="1">
            <a:spLocks noChangeArrowheads="1"/>
          </p:cNvSpPr>
          <p:nvPr/>
        </p:nvSpPr>
        <p:spPr bwMode="auto">
          <a:xfrm>
            <a:off x="5994400" y="3983038"/>
            <a:ext cx="10985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8000"/>
                </a:solidFill>
                <a:latin typeface="Times New Roman (Hebrew)" pitchFamily="18" charset="0"/>
              </a:rPr>
              <a:t>u</a:t>
            </a:r>
            <a:r>
              <a:rPr lang="en-US" sz="1600">
                <a:solidFill>
                  <a:srgbClr val="008000"/>
                </a:solidFill>
                <a:latin typeface="Times New Roman (Hebrew)" pitchFamily="18" charset="0"/>
              </a:rPr>
              <a:t>x</a:t>
            </a:r>
            <a:r>
              <a:rPr lang="en-US">
                <a:solidFill>
                  <a:srgbClr val="008000"/>
                </a:solidFill>
                <a:latin typeface="Times New Roman (Hebrew)" pitchFamily="18" charset="0"/>
              </a:rPr>
              <a:t>v</a:t>
            </a:r>
            <a:endParaRPr lang="en-GB">
              <a:solidFill>
                <a:srgbClr val="008000"/>
              </a:solidFill>
              <a:latin typeface="Times New Roman (Hebrew)" pitchFamily="18" charset="0"/>
            </a:endParaRPr>
          </a:p>
        </p:txBody>
      </p:sp>
      <p:sp>
        <p:nvSpPr>
          <p:cNvPr id="29715" name="Line 18"/>
          <p:cNvSpPr>
            <a:spLocks noChangeShapeType="1"/>
          </p:cNvSpPr>
          <p:nvPr/>
        </p:nvSpPr>
        <p:spPr bwMode="auto">
          <a:xfrm flipH="1">
            <a:off x="6345238" y="3638550"/>
            <a:ext cx="176212" cy="1301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716" name="Line 19"/>
          <p:cNvSpPr>
            <a:spLocks noChangeShapeType="1"/>
          </p:cNvSpPr>
          <p:nvPr/>
        </p:nvSpPr>
        <p:spPr bwMode="auto">
          <a:xfrm flipV="1">
            <a:off x="6354763" y="3759200"/>
            <a:ext cx="0" cy="1841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F5C3592-1E83-40F1-8334-2674265B40F9}" type="slidenum">
              <a:rPr lang="he-IL" altLang="en-US" smtClean="0"/>
              <a:pPr/>
              <a:t>65</a:t>
            </a:fld>
            <a:endParaRPr lang="en-US" altLang="en-US" smtClean="0"/>
          </a:p>
        </p:txBody>
      </p:sp>
      <p:sp>
        <p:nvSpPr>
          <p:cNvPr id="30728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07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Fundamental Matrix</a:t>
            </a:r>
          </a:p>
        </p:txBody>
      </p:sp>
      <p:sp>
        <p:nvSpPr>
          <p:cNvPr id="623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If </a:t>
            </a:r>
            <a:r>
              <a:rPr lang="en-US" i="1" smtClean="0">
                <a:solidFill>
                  <a:srgbClr val="008000"/>
                </a:solidFill>
              </a:rPr>
              <a:t>p</a:t>
            </a:r>
            <a:r>
              <a:rPr lang="en-US" i="1" baseline="-25000" smtClean="0">
                <a:solidFill>
                  <a:srgbClr val="008000"/>
                </a:solidFill>
              </a:rPr>
              <a:t>L</a:t>
            </a:r>
            <a:r>
              <a:rPr lang="en-US" smtClean="0"/>
              <a:t> and </a:t>
            </a:r>
            <a:r>
              <a:rPr lang="en-US" i="1" smtClean="0">
                <a:solidFill>
                  <a:srgbClr val="008000"/>
                </a:solidFill>
              </a:rPr>
              <a:t>p</a:t>
            </a:r>
            <a:r>
              <a:rPr lang="en-US" i="1" baseline="-25000" smtClean="0">
                <a:solidFill>
                  <a:srgbClr val="008000"/>
                </a:solidFill>
              </a:rPr>
              <a:t>R</a:t>
            </a:r>
            <a:r>
              <a:rPr lang="en-US" smtClean="0"/>
              <a:t> are corresponding image points then  </a:t>
            </a:r>
          </a:p>
          <a:p>
            <a:r>
              <a:rPr lang="en-US" smtClean="0"/>
              <a:t>Epipolar lines: 	</a:t>
            </a:r>
            <a:r>
              <a:rPr lang="en-US" altLang="he-IL" smtClean="0"/>
              <a:t>     and	 </a:t>
            </a:r>
          </a:p>
          <a:p>
            <a:r>
              <a:rPr lang="en-US" smtClean="0"/>
              <a:t>The epipoles: 	   and</a:t>
            </a:r>
            <a:endParaRPr lang="en-US" baseline="-25000" smtClean="0"/>
          </a:p>
          <a:p>
            <a:endParaRPr lang="en-US" smtClean="0"/>
          </a:p>
        </p:txBody>
      </p:sp>
      <p:graphicFrame>
        <p:nvGraphicFramePr>
          <p:cNvPr id="623620" name="Object 4"/>
          <p:cNvGraphicFramePr>
            <a:graphicFrameLocks noChangeAspect="1"/>
          </p:cNvGraphicFramePr>
          <p:nvPr/>
        </p:nvGraphicFramePr>
        <p:xfrm>
          <a:off x="3049588" y="2439988"/>
          <a:ext cx="146526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84" name="Equation" r:id="rId4" imgW="736560" imgH="228600" progId="Equation.3">
                  <p:embed/>
                </p:oleObj>
              </mc:Choice>
              <mc:Fallback>
                <p:oleObj name="Equation" r:id="rId4" imgW="73656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588" y="2439988"/>
                        <a:ext cx="1465262" cy="4540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3621" name="Object 5"/>
          <p:cNvGraphicFramePr>
            <a:graphicFrameLocks noChangeAspect="1"/>
          </p:cNvGraphicFramePr>
          <p:nvPr/>
        </p:nvGraphicFramePr>
        <p:xfrm>
          <a:off x="3425825" y="3057525"/>
          <a:ext cx="123666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85" name="Equation" r:id="rId6" imgW="622080" imgH="228600" progId="Equation.3">
                  <p:embed/>
                </p:oleObj>
              </mc:Choice>
              <mc:Fallback>
                <p:oleObj name="Equation" r:id="rId6" imgW="62208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5825" y="3057525"/>
                        <a:ext cx="1236663" cy="4540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3622" name="Object 6"/>
          <p:cNvGraphicFramePr>
            <a:graphicFrameLocks noChangeAspect="1"/>
          </p:cNvGraphicFramePr>
          <p:nvPr/>
        </p:nvGraphicFramePr>
        <p:xfrm>
          <a:off x="5670550" y="3052763"/>
          <a:ext cx="126206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86" name="Equation" r:id="rId8" imgW="634680" imgH="228600" progId="Equation.3">
                  <p:embed/>
                </p:oleObj>
              </mc:Choice>
              <mc:Fallback>
                <p:oleObj name="Equation" r:id="rId8" imgW="63468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0550" y="3052763"/>
                        <a:ext cx="1262063" cy="4540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3623" name="Object 7"/>
          <p:cNvGraphicFramePr>
            <a:graphicFrameLocks noChangeAspect="1"/>
          </p:cNvGraphicFramePr>
          <p:nvPr/>
        </p:nvGraphicFramePr>
        <p:xfrm>
          <a:off x="5683250" y="3629025"/>
          <a:ext cx="10604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87" name="Equation" r:id="rId10" imgW="533160" imgH="215640" progId="Equation.3">
                  <p:embed/>
                </p:oleObj>
              </mc:Choice>
              <mc:Fallback>
                <p:oleObj name="Equation" r:id="rId10" imgW="533160" imgH="2156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0" y="3629025"/>
                        <a:ext cx="1060450" cy="4286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3624" name="Object 8"/>
          <p:cNvGraphicFramePr>
            <a:graphicFrameLocks noChangeAspect="1"/>
          </p:cNvGraphicFramePr>
          <p:nvPr/>
        </p:nvGraphicFramePr>
        <p:xfrm>
          <a:off x="3440113" y="3649663"/>
          <a:ext cx="10604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88" name="Equation" r:id="rId12" imgW="533160" imgH="215640" progId="Equation.3">
                  <p:embed/>
                </p:oleObj>
              </mc:Choice>
              <mc:Fallback>
                <p:oleObj name="Equation" r:id="rId12" imgW="533160" imgH="2156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0113" y="3649663"/>
                        <a:ext cx="1060450" cy="4286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9232C1B-3369-4854-85F6-D9F1AE1E4EE0}" type="slidenum">
              <a:rPr lang="he-IL" altLang="en-US" smtClean="0"/>
              <a:pPr/>
              <a:t>66</a:t>
            </a:fld>
            <a:endParaRPr lang="en-US" altLang="en-US" smtClean="0"/>
          </a:p>
        </p:txBody>
      </p:sp>
      <p:sp>
        <p:nvSpPr>
          <p:cNvPr id="31749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17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Special Case: </a:t>
            </a:r>
            <a:br>
              <a:rPr lang="en-US" smtClean="0"/>
            </a:br>
            <a:r>
              <a:rPr lang="en-US" smtClean="0"/>
              <a:t>Pure Translation</a:t>
            </a:r>
            <a:endParaRPr lang="en-GB" smtClean="0"/>
          </a:p>
        </p:txBody>
      </p:sp>
      <p:sp>
        <p:nvSpPr>
          <p:cNvPr id="317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 smtClean="0">
                <a:solidFill>
                  <a:srgbClr val="990099"/>
                </a:solidFill>
              </a:rPr>
              <a:t>Assume: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The  world coordinate system is the left camera’s system</a:t>
            </a:r>
          </a:p>
          <a:p>
            <a:pPr>
              <a:lnSpc>
                <a:spcPct val="90000"/>
              </a:lnSpc>
            </a:pPr>
            <a:r>
              <a:rPr lang="en-US" sz="2800" smtClean="0"/>
              <a:t>Both cameras have the same intrinsic projection matrix </a:t>
            </a:r>
          </a:p>
          <a:p>
            <a:pPr lvl="1">
              <a:lnSpc>
                <a:spcPct val="90000"/>
              </a:lnSpc>
            </a:pPr>
            <a:endParaRPr lang="en-US" sz="2400" smtClean="0"/>
          </a:p>
          <a:p>
            <a:pPr>
              <a:lnSpc>
                <a:spcPct val="90000"/>
              </a:lnSpc>
            </a:pPr>
            <a:r>
              <a:rPr lang="en-US" sz="2800" smtClean="0"/>
              <a:t>The right camera is only translated in the </a:t>
            </a:r>
            <a:r>
              <a:rPr lang="en-US" sz="2800" i="1" smtClean="0">
                <a:solidFill>
                  <a:srgbClr val="008000"/>
                </a:solidFill>
              </a:rPr>
              <a:t>x</a:t>
            </a:r>
            <a:r>
              <a:rPr lang="en-US" sz="2800" smtClean="0">
                <a:solidFill>
                  <a:srgbClr val="008000"/>
                </a:solidFill>
              </a:rPr>
              <a:t> </a:t>
            </a:r>
            <a:r>
              <a:rPr lang="en-US" sz="2800" smtClean="0"/>
              <a:t>direction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 smtClean="0">
                <a:solidFill>
                  <a:srgbClr val="990099"/>
                </a:solidFill>
              </a:rPr>
              <a:t>Then:</a:t>
            </a:r>
            <a:r>
              <a:rPr lang="en-US" sz="2800" smtClean="0"/>
              <a:t>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 smtClean="0"/>
              <a:t>   </a:t>
            </a:r>
            <a:endParaRPr lang="en-GB" sz="2800" smtClean="0"/>
          </a:p>
        </p:txBody>
      </p:sp>
      <p:graphicFrame>
        <p:nvGraphicFramePr>
          <p:cNvPr id="625668" name="Object 4"/>
          <p:cNvGraphicFramePr>
            <a:graphicFrameLocks noChangeAspect="1"/>
          </p:cNvGraphicFramePr>
          <p:nvPr/>
        </p:nvGraphicFramePr>
        <p:xfrm>
          <a:off x="3354388" y="3802063"/>
          <a:ext cx="10636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94" name="Equation" r:id="rId4" imgW="1066680" imgH="711000" progId="Equation.3">
                  <p:embed/>
                </p:oleObj>
              </mc:Choice>
              <mc:Fallback>
                <p:oleObj name="Equation" r:id="rId4" imgW="1066680" imgH="711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4388" y="3802063"/>
                        <a:ext cx="1063625" cy="7080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5669" name="Object 5"/>
          <p:cNvGraphicFramePr>
            <a:graphicFrameLocks noChangeAspect="1"/>
          </p:cNvGraphicFramePr>
          <p:nvPr/>
        </p:nvGraphicFramePr>
        <p:xfrm>
          <a:off x="2300288" y="5265738"/>
          <a:ext cx="1536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95" name="Equation" r:id="rId6" imgW="1193760" imgH="711000" progId="Equation.3">
                  <p:embed/>
                </p:oleObj>
              </mc:Choice>
              <mc:Fallback>
                <p:oleObj name="Equation" r:id="rId6" imgW="1193760" imgH="711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5265738"/>
                        <a:ext cx="1536700" cy="9144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FEA7178-90B0-4795-8052-062F81733AE7}" type="slidenum">
              <a:rPr lang="he-IL" altLang="en-US" smtClean="0"/>
              <a:pPr/>
              <a:t>67</a:t>
            </a:fld>
            <a:endParaRPr lang="en-US" altLang="en-US" smtClean="0"/>
          </a:p>
        </p:txBody>
      </p:sp>
      <p:sp>
        <p:nvSpPr>
          <p:cNvPr id="63491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Question</a:t>
            </a:r>
            <a:endParaRPr lang="en-GB" smtClean="0"/>
          </a:p>
        </p:txBody>
      </p:sp>
      <p:sp>
        <p:nvSpPr>
          <p:cNvPr id="627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What is </a:t>
            </a:r>
            <a:r>
              <a:rPr lang="en-US" smtClean="0">
                <a:solidFill>
                  <a:srgbClr val="008000"/>
                </a:solidFill>
              </a:rPr>
              <a:t>kF?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7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7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7715" grpId="0" build="p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7A10865-61D4-4260-B880-2F088F7B2EC1}" type="slidenum">
              <a:rPr lang="he-IL" altLang="en-US" smtClean="0"/>
              <a:pPr/>
              <a:t>68</a:t>
            </a:fld>
            <a:endParaRPr lang="en-US" altLang="en-US" smtClean="0"/>
          </a:p>
        </p:txBody>
      </p:sp>
      <p:sp>
        <p:nvSpPr>
          <p:cNvPr id="32772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Computing F</a:t>
            </a:r>
            <a:endParaRPr lang="en-GB" smtClean="0"/>
          </a:p>
        </p:txBody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Given the internal and external parameters of the cameras:</a:t>
            </a:r>
          </a:p>
          <a:p>
            <a:endParaRPr lang="en-US" smtClean="0"/>
          </a:p>
          <a:p>
            <a:r>
              <a:rPr lang="en-US" smtClean="0"/>
              <a:t>When the cameras’ parameters are unknown: use </a:t>
            </a:r>
            <a:r>
              <a:rPr lang="en-US" smtClean="0">
                <a:solidFill>
                  <a:srgbClr val="008000"/>
                </a:solidFill>
              </a:rPr>
              <a:t>8</a:t>
            </a:r>
            <a:r>
              <a:rPr lang="en-US" smtClean="0"/>
              <a:t> (or more) corresponding points</a:t>
            </a:r>
            <a:endParaRPr lang="en-GB" smtClean="0"/>
          </a:p>
        </p:txBody>
      </p:sp>
      <p:graphicFrame>
        <p:nvGraphicFramePr>
          <p:cNvPr id="32770" name="Object 4"/>
          <p:cNvGraphicFramePr>
            <a:graphicFrameLocks noChangeAspect="1"/>
          </p:cNvGraphicFramePr>
          <p:nvPr/>
        </p:nvGraphicFramePr>
        <p:xfrm>
          <a:off x="1298575" y="3043238"/>
          <a:ext cx="2798763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80" name="Equation" r:id="rId4" imgW="1155600" imgH="253800" progId="Equation.3">
                  <p:embed/>
                </p:oleObj>
              </mc:Choice>
              <mc:Fallback>
                <p:oleObj name="Equation" r:id="rId4" imgW="1155600" imgH="253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3043238"/>
                        <a:ext cx="2798763" cy="614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AE5A971-C34C-4D94-B19E-CD94002355AD}" type="slidenum">
              <a:rPr lang="he-IL" altLang="en-US" smtClean="0"/>
              <a:pPr/>
              <a:t>69</a:t>
            </a:fld>
            <a:endParaRPr lang="en-US" altLang="en-US" smtClean="0"/>
          </a:p>
        </p:txBody>
      </p:sp>
      <p:sp>
        <p:nvSpPr>
          <p:cNvPr id="33796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Computing F</a:t>
            </a:r>
          </a:p>
        </p:txBody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 dirty="0" smtClean="0"/>
              <a:t>Assume </a:t>
            </a:r>
            <a:r>
              <a:rPr lang="en-US" altLang="he-IL" dirty="0" smtClean="0">
                <a:solidFill>
                  <a:srgbClr val="008000"/>
                </a:solidFill>
              </a:rPr>
              <a:t>n</a:t>
            </a:r>
            <a:r>
              <a:rPr lang="en-US" altLang="he-IL" dirty="0" smtClean="0">
                <a:solidFill>
                  <a:srgbClr val="008000"/>
                </a:solidFill>
                <a:sym typeface="Symbol" pitchFamily="18" charset="2"/>
              </a:rPr>
              <a:t>8</a:t>
            </a:r>
            <a:r>
              <a:rPr lang="en-US" altLang="he-IL" dirty="0" smtClean="0">
                <a:sym typeface="Symbol" pitchFamily="18" charset="2"/>
              </a:rPr>
              <a:t> corresponding points are given</a:t>
            </a:r>
          </a:p>
          <a:p>
            <a:r>
              <a:rPr lang="en-US" altLang="he-IL" dirty="0" smtClean="0">
                <a:sym typeface="Symbol" pitchFamily="18" charset="2"/>
              </a:rPr>
              <a:t>Use these points to solve the</a:t>
            </a:r>
            <a:r>
              <a:rPr lang="en-US" altLang="he-IL" dirty="0" smtClean="0">
                <a:solidFill>
                  <a:srgbClr val="008000"/>
                </a:solidFill>
                <a:sym typeface="Symbol" pitchFamily="18" charset="2"/>
              </a:rPr>
              <a:t> 8 </a:t>
            </a:r>
            <a:r>
              <a:rPr lang="en-US" altLang="he-IL" dirty="0" smtClean="0">
                <a:sym typeface="Symbol" pitchFamily="18" charset="2"/>
              </a:rPr>
              <a:t>unknowns of </a:t>
            </a:r>
            <a:r>
              <a:rPr lang="en-US" altLang="he-IL" i="1" dirty="0" smtClean="0">
                <a:solidFill>
                  <a:srgbClr val="008000"/>
                </a:solidFill>
                <a:sym typeface="Symbol" pitchFamily="18" charset="2"/>
              </a:rPr>
              <a:t>F</a:t>
            </a:r>
            <a:r>
              <a:rPr lang="en-US" altLang="he-IL" dirty="0" smtClean="0">
                <a:sym typeface="Symbol" pitchFamily="18" charset="2"/>
              </a:rPr>
              <a:t>  based on:</a:t>
            </a:r>
          </a:p>
          <a:p>
            <a:r>
              <a:rPr lang="en-US" dirty="0" smtClean="0"/>
              <a:t>Avoid degenerate configurations</a:t>
            </a:r>
          </a:p>
          <a:p>
            <a:endParaRPr lang="en-US" altLang="he-IL" sz="2800" dirty="0" smtClean="0"/>
          </a:p>
          <a:p>
            <a:endParaRPr lang="en-US" altLang="he-IL" dirty="0" smtClean="0"/>
          </a:p>
        </p:txBody>
      </p:sp>
      <p:graphicFrame>
        <p:nvGraphicFramePr>
          <p:cNvPr id="33794" name="Object 4"/>
          <p:cNvGraphicFramePr>
            <a:graphicFrameLocks noChangeAspect="1"/>
          </p:cNvGraphicFramePr>
          <p:nvPr/>
        </p:nvGraphicFramePr>
        <p:xfrm>
          <a:off x="3808413" y="3546475"/>
          <a:ext cx="146526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04" name="Equation" r:id="rId4" imgW="736560" imgH="228600" progId="Equation.3">
                  <p:embed/>
                </p:oleObj>
              </mc:Choice>
              <mc:Fallback>
                <p:oleObj name="Equation" r:id="rId4" imgW="73656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8413" y="3546475"/>
                        <a:ext cx="1465262" cy="4540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D5FCDFA-3932-417B-9AC9-5ACAABF40E9D}" type="slidenum">
              <a:rPr lang="he-IL" altLang="en-US" smtClean="0"/>
              <a:pPr/>
              <a:t>7</a:t>
            </a:fld>
            <a:endParaRPr lang="en-US" altLang="en-US" smtClean="0"/>
          </a:p>
        </p:txBody>
      </p:sp>
      <p:sp>
        <p:nvSpPr>
          <p:cNvPr id="4100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Intersection of lines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two lines:</a:t>
            </a:r>
          </a:p>
          <a:p>
            <a:pPr>
              <a:buFont typeface="Wingdings" pitchFamily="2" charset="2"/>
              <a:buNone/>
            </a:pPr>
            <a:r>
              <a:rPr lang="en-US" dirty="0" smtClean="0"/>
              <a:t>   </a:t>
            </a:r>
            <a:r>
              <a:rPr lang="en-US" i="1" dirty="0" smtClean="0">
                <a:solidFill>
                  <a:srgbClr val="008000"/>
                </a:solidFill>
              </a:rPr>
              <a:t>u=(</a:t>
            </a:r>
            <a:r>
              <a:rPr lang="en-US" i="1" dirty="0" err="1" smtClean="0">
                <a:solidFill>
                  <a:srgbClr val="008000"/>
                </a:solidFill>
              </a:rPr>
              <a:t>a,b,c</a:t>
            </a:r>
            <a:r>
              <a:rPr lang="en-US" i="1" dirty="0" smtClean="0">
                <a:solidFill>
                  <a:srgbClr val="008000"/>
                </a:solidFill>
              </a:rPr>
              <a:t>)</a:t>
            </a:r>
            <a:r>
              <a:rPr lang="en-US" i="1" baseline="30000" dirty="0" smtClean="0">
                <a:solidFill>
                  <a:srgbClr val="008000"/>
                </a:solidFill>
              </a:rPr>
              <a:t>T</a:t>
            </a:r>
            <a:r>
              <a:rPr lang="en-US" baseline="30000" dirty="0" smtClean="0"/>
              <a:t> </a:t>
            </a:r>
            <a:r>
              <a:rPr lang="en-US" dirty="0" smtClean="0"/>
              <a:t>and </a:t>
            </a:r>
            <a:r>
              <a:rPr lang="en-US" i="1" dirty="0" smtClean="0">
                <a:solidFill>
                  <a:srgbClr val="008000"/>
                </a:solidFill>
              </a:rPr>
              <a:t>v=(</a:t>
            </a:r>
            <a:r>
              <a:rPr lang="en-US" i="1" dirty="0" err="1" smtClean="0">
                <a:solidFill>
                  <a:srgbClr val="008000"/>
                </a:solidFill>
              </a:rPr>
              <a:t>a’,b’,c</a:t>
            </a:r>
            <a:r>
              <a:rPr lang="en-US" i="1" dirty="0" smtClean="0">
                <a:solidFill>
                  <a:srgbClr val="008000"/>
                </a:solidFill>
              </a:rPr>
              <a:t>’)</a:t>
            </a:r>
            <a:r>
              <a:rPr lang="en-US" i="1" baseline="30000" dirty="0" smtClean="0">
                <a:solidFill>
                  <a:srgbClr val="008000"/>
                </a:solidFill>
              </a:rPr>
              <a:t>T</a:t>
            </a:r>
            <a:endParaRPr lang="en-US" i="1" dirty="0" smtClean="0">
              <a:solidFill>
                <a:srgbClr val="008000"/>
              </a:solidFill>
            </a:endParaRPr>
          </a:p>
          <a:p>
            <a:r>
              <a:rPr lang="en-US" dirty="0" smtClean="0"/>
              <a:t>The intersection of </a:t>
            </a:r>
            <a:r>
              <a:rPr lang="en-US" i="1" dirty="0" smtClean="0">
                <a:solidFill>
                  <a:srgbClr val="008000"/>
                </a:solidFill>
              </a:rPr>
              <a:t>u</a:t>
            </a:r>
            <a:r>
              <a:rPr lang="en-US" dirty="0" smtClean="0"/>
              <a:t> and </a:t>
            </a:r>
            <a:r>
              <a:rPr lang="en-US" i="1" dirty="0" smtClean="0">
                <a:solidFill>
                  <a:srgbClr val="008000"/>
                </a:solidFill>
              </a:rPr>
              <a:t>v </a:t>
            </a:r>
            <a:r>
              <a:rPr lang="en-US" dirty="0" smtClean="0"/>
              <a:t>:</a:t>
            </a:r>
          </a:p>
          <a:p>
            <a:pPr>
              <a:buFont typeface="Wingdings" pitchFamily="2" charset="2"/>
              <a:buNone/>
            </a:pPr>
            <a:r>
              <a:rPr lang="en-US" dirty="0" smtClean="0"/>
              <a:t>    </a:t>
            </a:r>
            <a:r>
              <a:rPr lang="en-US" i="1" dirty="0" smtClean="0">
                <a:solidFill>
                  <a:srgbClr val="008000"/>
                </a:solidFill>
              </a:rPr>
              <a:t>p=</a:t>
            </a:r>
            <a:r>
              <a:rPr lang="en-US" i="1" dirty="0" err="1" smtClean="0">
                <a:solidFill>
                  <a:srgbClr val="008000"/>
                </a:solidFill>
              </a:rPr>
              <a:t>u</a:t>
            </a:r>
            <a:r>
              <a:rPr lang="en-US" sz="2400" i="1" dirty="0" err="1" smtClean="0">
                <a:solidFill>
                  <a:srgbClr val="008000"/>
                </a:solidFill>
              </a:rPr>
              <a:t>x</a:t>
            </a:r>
            <a:r>
              <a:rPr lang="en-US" i="1" dirty="0" err="1" smtClean="0">
                <a:solidFill>
                  <a:srgbClr val="008000"/>
                </a:solidFill>
              </a:rPr>
              <a:t>v</a:t>
            </a:r>
            <a:endParaRPr lang="en-US" i="1" dirty="0" smtClean="0">
              <a:solidFill>
                <a:srgbClr val="008000"/>
              </a:solidFill>
            </a:endParaRPr>
          </a:p>
          <a:p>
            <a:pPr lvl="1"/>
            <a:r>
              <a:rPr lang="en-US" dirty="0" smtClean="0"/>
              <a:t> </a:t>
            </a:r>
            <a:r>
              <a:rPr lang="en-US" i="1" dirty="0" err="1" smtClean="0">
                <a:solidFill>
                  <a:srgbClr val="008000"/>
                </a:solidFill>
              </a:rPr>
              <a:t>pv</a:t>
            </a:r>
            <a:r>
              <a:rPr lang="en-US" i="1" dirty="0" smtClean="0">
                <a:solidFill>
                  <a:srgbClr val="008000"/>
                </a:solidFill>
              </a:rPr>
              <a:t>=0</a:t>
            </a:r>
            <a:r>
              <a:rPr lang="en-US" dirty="0" smtClean="0"/>
              <a:t> and </a:t>
            </a:r>
            <a:r>
              <a:rPr lang="en-US" i="1" dirty="0" err="1" smtClean="0">
                <a:solidFill>
                  <a:srgbClr val="008000"/>
                </a:solidFill>
              </a:rPr>
              <a:t>pu</a:t>
            </a:r>
            <a:r>
              <a:rPr lang="en-US" i="1" dirty="0" smtClean="0">
                <a:solidFill>
                  <a:srgbClr val="008000"/>
                </a:solidFill>
              </a:rPr>
              <a:t>=0</a:t>
            </a:r>
          </a:p>
          <a:p>
            <a:pPr lvl="1"/>
            <a:r>
              <a:rPr lang="en-US" dirty="0" smtClean="0"/>
              <a:t>The point </a:t>
            </a:r>
            <a:r>
              <a:rPr lang="en-US" i="1" dirty="0" smtClean="0">
                <a:solidFill>
                  <a:srgbClr val="008000"/>
                </a:solidFill>
              </a:rPr>
              <a:t>p</a:t>
            </a:r>
            <a:r>
              <a:rPr lang="en-US" dirty="0" smtClean="0"/>
              <a:t> lies on both lines </a:t>
            </a:r>
            <a:r>
              <a:rPr lang="en-US" i="1" dirty="0" smtClean="0">
                <a:solidFill>
                  <a:srgbClr val="008000"/>
                </a:solidFill>
              </a:rPr>
              <a:t>u</a:t>
            </a:r>
            <a:r>
              <a:rPr lang="en-US" dirty="0" smtClean="0"/>
              <a:t> and </a:t>
            </a:r>
            <a:r>
              <a:rPr lang="en-US" i="1" dirty="0" smtClean="0">
                <a:solidFill>
                  <a:srgbClr val="008000"/>
                </a:solidFill>
              </a:rPr>
              <a:t>v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1220788" y="5478463"/>
          <a:ext cx="6189662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" name="משוואה" r:id="rId4" imgW="2095200" imgH="228600" progId="Equation.3">
                  <p:embed/>
                </p:oleObj>
              </mc:Choice>
              <mc:Fallback>
                <p:oleObj name="משוואה" r:id="rId4" imgW="20952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0788" y="5478463"/>
                        <a:ext cx="6189662" cy="676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98347B9-481A-46C7-B80C-CE9987362FDA}" type="slidenum">
              <a:rPr lang="he-IL" altLang="en-US" smtClean="0"/>
              <a:pPr/>
              <a:t>70</a:t>
            </a:fld>
            <a:endParaRPr lang="en-US" altLang="en-US" smtClean="0"/>
          </a:p>
        </p:txBody>
      </p:sp>
      <p:sp>
        <p:nvSpPr>
          <p:cNvPr id="64515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Eight Points Algorithm</a:t>
            </a:r>
            <a:endParaRPr lang="en-GB" smtClean="0"/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Each pair of corresponding points defines one linear equation in </a:t>
            </a:r>
            <a:r>
              <a:rPr lang="en-US" smtClean="0">
                <a:solidFill>
                  <a:srgbClr val="008000"/>
                </a:solidFill>
              </a:rPr>
              <a:t>8</a:t>
            </a:r>
            <a:r>
              <a:rPr lang="en-US" smtClean="0"/>
              <a:t> unknowns</a:t>
            </a:r>
            <a:endParaRPr lang="en-GB" smtClean="0"/>
          </a:p>
        </p:txBody>
      </p:sp>
      <p:pic>
        <p:nvPicPr>
          <p:cNvPr id="6451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388" y="2944813"/>
            <a:ext cx="7815262" cy="23431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64519" name="Rectangle 5"/>
          <p:cNvSpPr>
            <a:spLocks noChangeArrowheads="1"/>
          </p:cNvSpPr>
          <p:nvPr/>
        </p:nvSpPr>
        <p:spPr bwMode="auto">
          <a:xfrm>
            <a:off x="7734300" y="5086350"/>
            <a:ext cx="904875" cy="457200"/>
          </a:xfrm>
          <a:prstGeom prst="rect">
            <a:avLst/>
          </a:prstGeom>
          <a:solidFill>
            <a:schemeClr val="bg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99C4FCD-5395-4AB6-9E3C-E322F898E2B4}" type="slidenum">
              <a:rPr lang="he-IL" altLang="en-US" smtClean="0"/>
              <a:pPr/>
              <a:t>71</a:t>
            </a:fld>
            <a:endParaRPr lang="en-US" altLang="en-US" smtClean="0"/>
          </a:p>
        </p:txBody>
      </p:sp>
      <p:sp>
        <p:nvSpPr>
          <p:cNvPr id="65539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655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760413"/>
            <a:ext cx="8270875" cy="5548312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>
                <a:solidFill>
                  <a:srgbClr val="008000"/>
                </a:solidFill>
              </a:rPr>
              <a:t>8</a:t>
            </a:r>
            <a:r>
              <a:rPr lang="en-US" smtClean="0"/>
              <a:t> pairs of corresponding points define eight linear equations in </a:t>
            </a:r>
            <a:r>
              <a:rPr lang="en-US" smtClean="0">
                <a:solidFill>
                  <a:srgbClr val="008000"/>
                </a:solidFill>
              </a:rPr>
              <a:t>8</a:t>
            </a:r>
            <a:r>
              <a:rPr lang="en-US" smtClean="0"/>
              <a:t> unknowns</a:t>
            </a:r>
            <a:endParaRPr lang="en-GB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>
              <a:buFont typeface="Wingdings" pitchFamily="2" charset="2"/>
              <a:buNone/>
            </a:pPr>
            <a:r>
              <a:rPr lang="en-US" smtClean="0"/>
              <a:t>Solve the linear equations and find </a:t>
            </a:r>
            <a:r>
              <a:rPr lang="en-US" smtClean="0">
                <a:solidFill>
                  <a:srgbClr val="008000"/>
                </a:solidFill>
              </a:rPr>
              <a:t>F</a:t>
            </a:r>
            <a:endParaRPr lang="en-GB" smtClean="0">
              <a:solidFill>
                <a:srgbClr val="008000"/>
              </a:solidFill>
            </a:endParaRPr>
          </a:p>
        </p:txBody>
      </p:sp>
      <p:pic>
        <p:nvPicPr>
          <p:cNvPr id="6554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1400" y="2141538"/>
            <a:ext cx="6688138" cy="20256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0839A6E-39F4-4147-889F-F64820535957}" type="slidenum">
              <a:rPr lang="he-IL" altLang="en-US" smtClean="0"/>
              <a:pPr/>
              <a:t>72</a:t>
            </a:fld>
            <a:endParaRPr lang="en-US" altLang="en-US" smtClean="0"/>
          </a:p>
        </p:txBody>
      </p:sp>
      <p:sp>
        <p:nvSpPr>
          <p:cNvPr id="66563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665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Improve the 8 points algorithm</a:t>
            </a:r>
          </a:p>
        </p:txBody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smtClean="0">
                <a:solidFill>
                  <a:srgbClr val="008000"/>
                </a:solidFill>
              </a:rPr>
              <a:t>F</a:t>
            </a:r>
            <a:r>
              <a:rPr lang="en-US" smtClean="0"/>
              <a:t>  has rank </a:t>
            </a:r>
            <a:r>
              <a:rPr lang="en-US" smtClean="0">
                <a:solidFill>
                  <a:srgbClr val="008000"/>
                </a:solidFill>
              </a:rPr>
              <a:t>2</a:t>
            </a:r>
          </a:p>
          <a:p>
            <a:r>
              <a:rPr lang="en-US" smtClean="0"/>
              <a:t>Enforce the rank </a:t>
            </a:r>
            <a:r>
              <a:rPr lang="en-US" smtClean="0">
                <a:solidFill>
                  <a:srgbClr val="008000"/>
                </a:solidFill>
              </a:rPr>
              <a:t>2</a:t>
            </a:r>
          </a:p>
          <a:p>
            <a:r>
              <a:rPr lang="en-US" smtClean="0"/>
              <a:t>E.g. Hartley 1995 </a:t>
            </a:r>
          </a:p>
        </p:txBody>
      </p:sp>
      <p:sp>
        <p:nvSpPr>
          <p:cNvPr id="6" name="5-Point Star 5"/>
          <p:cNvSpPr/>
          <p:nvPr/>
        </p:nvSpPr>
        <p:spPr bwMode="auto">
          <a:xfrm>
            <a:off x="8460828" y="168166"/>
            <a:ext cx="304800" cy="357351"/>
          </a:xfrm>
          <a:prstGeom prst="star5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Simplify the use of </a:t>
            </a:r>
            <a:r>
              <a:rPr lang="en-US" dirty="0" err="1" smtClean="0"/>
              <a:t>epipolar</a:t>
            </a:r>
            <a:r>
              <a:rPr lang="en-US" dirty="0" smtClean="0"/>
              <a:t> 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B361004-0B03-4D3C-B933-9588E5AC75B5}" type="slidenum">
              <a:rPr lang="he-IL" altLang="en-US" smtClean="0"/>
              <a:pPr>
                <a:defRPr/>
              </a:pPr>
              <a:t>73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-68300" y="2337880"/>
            <a:ext cx="8178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990099"/>
              </a:buClr>
              <a:buFont typeface="Symbol" pitchFamily="18" charset="2"/>
              <a:buNone/>
            </a:pPr>
            <a:endParaRPr kumimoji="1" lang="en-GB" sz="3200">
              <a:solidFill>
                <a:srgbClr val="336699"/>
              </a:solidFill>
              <a:latin typeface="Comic Sans MS" pitchFamily="66" charset="0"/>
            </a:endParaRP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2587588" y="5473193"/>
            <a:ext cx="347662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1600" b="1">
                <a:solidFill>
                  <a:srgbClr val="0033CC"/>
                </a:solidFill>
                <a:latin typeface="Comic Sans MS" pitchFamily="66" charset="0"/>
              </a:rPr>
              <a:t>C</a:t>
            </a:r>
            <a:r>
              <a:rPr lang="en-US" altLang="he-IL" sz="1600" b="1" baseline="-25000">
                <a:solidFill>
                  <a:srgbClr val="0033CC"/>
                </a:solidFill>
                <a:latin typeface="Comic Sans MS" pitchFamily="66" charset="0"/>
              </a:rPr>
              <a:t>l</a:t>
            </a:r>
            <a:endParaRPr lang="en-US" altLang="he-IL" sz="1800" baseline="-25000">
              <a:latin typeface="Times New Roman (Hebrew)" pitchFamily="18" charset="0"/>
            </a:endParaRPr>
          </a:p>
        </p:txBody>
      </p:sp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6380125" y="5444618"/>
            <a:ext cx="374650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600" b="1">
                <a:solidFill>
                  <a:srgbClr val="0033CC"/>
                </a:solidFill>
                <a:latin typeface="Comic Sans MS" pitchFamily="66" charset="0"/>
              </a:rPr>
              <a:t>C</a:t>
            </a:r>
            <a:r>
              <a:rPr lang="en-US" altLang="he-IL" sz="1600" b="1" baseline="-25000">
                <a:solidFill>
                  <a:srgbClr val="0033CC"/>
                </a:solidFill>
                <a:latin typeface="Comic Sans MS" pitchFamily="66" charset="0"/>
              </a:rPr>
              <a:t>r</a:t>
            </a:r>
            <a:endParaRPr lang="en-US" altLang="he-IL" sz="1800">
              <a:latin typeface="Times New Roman (Hebrew)" pitchFamily="18" charset="0"/>
            </a:endParaRPr>
          </a:p>
        </p:txBody>
      </p:sp>
      <p:sp>
        <p:nvSpPr>
          <p:cNvPr id="30" name="Line 7"/>
          <p:cNvSpPr>
            <a:spLocks noChangeShapeType="1"/>
          </p:cNvSpPr>
          <p:nvPr/>
        </p:nvSpPr>
        <p:spPr bwMode="auto">
          <a:xfrm flipV="1">
            <a:off x="2793963" y="4644518"/>
            <a:ext cx="741362" cy="90011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8"/>
          <p:cNvSpPr>
            <a:spLocks noChangeShapeType="1"/>
          </p:cNvSpPr>
          <p:nvPr/>
        </p:nvSpPr>
        <p:spPr bwMode="auto">
          <a:xfrm flipV="1">
            <a:off x="3852825" y="2863343"/>
            <a:ext cx="1135063" cy="130968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9"/>
          <p:cNvSpPr>
            <a:spLocks noChangeShapeType="1"/>
          </p:cNvSpPr>
          <p:nvPr/>
        </p:nvSpPr>
        <p:spPr bwMode="auto">
          <a:xfrm>
            <a:off x="3622638" y="2685543"/>
            <a:ext cx="1558925" cy="14192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10"/>
          <p:cNvSpPr>
            <a:spLocks noChangeShapeType="1"/>
          </p:cNvSpPr>
          <p:nvPr/>
        </p:nvSpPr>
        <p:spPr bwMode="auto">
          <a:xfrm flipH="1" flipV="1">
            <a:off x="5492713" y="4539743"/>
            <a:ext cx="923925" cy="9239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Oval 11"/>
          <p:cNvSpPr>
            <a:spLocks noChangeArrowheads="1"/>
          </p:cNvSpPr>
          <p:nvPr/>
        </p:nvSpPr>
        <p:spPr bwMode="auto">
          <a:xfrm>
            <a:off x="3535325" y="4577843"/>
            <a:ext cx="46038" cy="58737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5" name="Oval 12"/>
          <p:cNvSpPr>
            <a:spLocks noChangeArrowheads="1"/>
          </p:cNvSpPr>
          <p:nvPr/>
        </p:nvSpPr>
        <p:spPr bwMode="auto">
          <a:xfrm>
            <a:off x="5508588" y="4503230"/>
            <a:ext cx="44450" cy="58738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6" name="Oval 13"/>
          <p:cNvSpPr>
            <a:spLocks noChangeArrowheads="1"/>
          </p:cNvSpPr>
          <p:nvPr/>
        </p:nvSpPr>
        <p:spPr bwMode="auto">
          <a:xfrm>
            <a:off x="4305263" y="3336418"/>
            <a:ext cx="44450" cy="58737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7" name="Text Box 14"/>
          <p:cNvSpPr txBox="1">
            <a:spLocks noChangeArrowheads="1"/>
          </p:cNvSpPr>
          <p:nvPr/>
        </p:nvSpPr>
        <p:spPr bwMode="auto">
          <a:xfrm>
            <a:off x="4429088" y="3112580"/>
            <a:ext cx="311150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800">
                <a:latin typeface="Times New Roman (Hebrew)" pitchFamily="18" charset="0"/>
              </a:rPr>
              <a:t>P</a:t>
            </a:r>
          </a:p>
        </p:txBody>
      </p:sp>
      <p:sp>
        <p:nvSpPr>
          <p:cNvPr id="38" name="Text Box 15"/>
          <p:cNvSpPr txBox="1">
            <a:spLocks noChangeArrowheads="1"/>
          </p:cNvSpPr>
          <p:nvPr/>
        </p:nvSpPr>
        <p:spPr bwMode="auto">
          <a:xfrm>
            <a:off x="3122575" y="4350830"/>
            <a:ext cx="595313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he-IL" sz="2000">
                <a:solidFill>
                  <a:srgbClr val="0033CC"/>
                </a:solidFill>
                <a:latin typeface="Times New Roman (Hebrew)" pitchFamily="18" charset="0"/>
              </a:rPr>
              <a:t>p</a:t>
            </a:r>
            <a:r>
              <a:rPr lang="en-US" altLang="he-IL" sz="2000" baseline="-25000">
                <a:solidFill>
                  <a:srgbClr val="0033CC"/>
                </a:solidFill>
                <a:latin typeface="Times New Roman (Hebrew)" pitchFamily="18" charset="0"/>
              </a:rPr>
              <a:t>l</a:t>
            </a:r>
            <a:endParaRPr lang="en-US" altLang="he-IL">
              <a:latin typeface="Times New Roman (Hebrew)" pitchFamily="18" charset="0"/>
            </a:endParaRPr>
          </a:p>
        </p:txBody>
      </p:sp>
      <p:sp>
        <p:nvSpPr>
          <p:cNvPr id="39" name="Text Box 16"/>
          <p:cNvSpPr txBox="1">
            <a:spLocks noChangeArrowheads="1"/>
          </p:cNvSpPr>
          <p:nvPr/>
        </p:nvSpPr>
        <p:spPr bwMode="auto">
          <a:xfrm>
            <a:off x="4960900" y="2436305"/>
            <a:ext cx="442913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 (Hebrew)" pitchFamily="18" charset="0"/>
              </a:rPr>
              <a:t>u</a:t>
            </a:r>
            <a:endParaRPr lang="en-GB">
              <a:latin typeface="Times New Roman (Hebrew)" pitchFamily="18" charset="0"/>
            </a:endParaRPr>
          </a:p>
        </p:txBody>
      </p:sp>
      <p:sp>
        <p:nvSpPr>
          <p:cNvPr id="40" name="Text Box 17"/>
          <p:cNvSpPr txBox="1">
            <a:spLocks noChangeArrowheads="1"/>
          </p:cNvSpPr>
          <p:nvPr/>
        </p:nvSpPr>
        <p:spPr bwMode="auto">
          <a:xfrm>
            <a:off x="5638763" y="4230180"/>
            <a:ext cx="59690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he-IL" sz="2000">
                <a:solidFill>
                  <a:srgbClr val="0033CC"/>
                </a:solidFill>
                <a:latin typeface="Times New Roman (Hebrew)" pitchFamily="18" charset="0"/>
              </a:rPr>
              <a:t>p</a:t>
            </a:r>
            <a:r>
              <a:rPr lang="en-US" altLang="he-IL" sz="2000" baseline="-25000">
                <a:solidFill>
                  <a:srgbClr val="0033CC"/>
                </a:solidFill>
                <a:latin typeface="Times New Roman (Hebrew)" pitchFamily="18" charset="0"/>
              </a:rPr>
              <a:t>r</a:t>
            </a:r>
            <a:endParaRPr lang="en-US" altLang="he-IL">
              <a:latin typeface="Times New Roman (Hebrew)" pitchFamily="18" charset="0"/>
            </a:endParaRPr>
          </a:p>
        </p:txBody>
      </p:sp>
      <p:sp>
        <p:nvSpPr>
          <p:cNvPr id="41" name="Line 18"/>
          <p:cNvSpPr>
            <a:spLocks noChangeShapeType="1"/>
          </p:cNvSpPr>
          <p:nvPr/>
        </p:nvSpPr>
        <p:spPr bwMode="auto">
          <a:xfrm>
            <a:off x="1860513" y="4614355"/>
            <a:ext cx="1992312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2" name="Rectangle 19"/>
          <p:cNvSpPr>
            <a:spLocks noChangeArrowheads="1"/>
          </p:cNvSpPr>
          <p:nvPr/>
        </p:nvSpPr>
        <p:spPr bwMode="auto">
          <a:xfrm>
            <a:off x="1854163" y="4153980"/>
            <a:ext cx="1976437" cy="1227138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3" name="Line 20"/>
          <p:cNvSpPr>
            <a:spLocks noChangeShapeType="1"/>
          </p:cNvSpPr>
          <p:nvPr/>
        </p:nvSpPr>
        <p:spPr bwMode="auto">
          <a:xfrm>
            <a:off x="1849400" y="4835018"/>
            <a:ext cx="199231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4" name="Rectangle 21"/>
          <p:cNvSpPr>
            <a:spLocks noChangeArrowheads="1"/>
          </p:cNvSpPr>
          <p:nvPr/>
        </p:nvSpPr>
        <p:spPr bwMode="auto">
          <a:xfrm>
            <a:off x="4646575" y="4120643"/>
            <a:ext cx="1976438" cy="1227137"/>
          </a:xfrm>
          <a:prstGeom prst="rect">
            <a:avLst/>
          </a:prstGeom>
          <a:noFill/>
          <a:ln w="12700" cap="sq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45" name="Line 22"/>
          <p:cNvSpPr>
            <a:spLocks noChangeShapeType="1"/>
          </p:cNvSpPr>
          <p:nvPr/>
        </p:nvSpPr>
        <p:spPr bwMode="auto">
          <a:xfrm>
            <a:off x="4625938" y="4838193"/>
            <a:ext cx="1992312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6" name="Line 23"/>
          <p:cNvSpPr>
            <a:spLocks noChangeShapeType="1"/>
          </p:cNvSpPr>
          <p:nvPr/>
        </p:nvSpPr>
        <p:spPr bwMode="auto">
          <a:xfrm>
            <a:off x="4608475" y="4514343"/>
            <a:ext cx="1992313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7" name="AutoShape 25"/>
          <p:cNvSpPr>
            <a:spLocks noChangeArrowheads="1"/>
          </p:cNvSpPr>
          <p:nvPr/>
        </p:nvSpPr>
        <p:spPr bwMode="auto">
          <a:xfrm rot="16200000" flipH="1">
            <a:off x="4621969" y="4059524"/>
            <a:ext cx="1992313" cy="1108075"/>
          </a:xfrm>
          <a:prstGeom prst="parallelogram">
            <a:avLst>
              <a:gd name="adj" fmla="val 4495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None/>
            </a:pPr>
            <a:endParaRPr kumimoji="1" lang="en-US" altLang="en-US">
              <a:latin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6307A7C-4006-47AD-A30C-57D8F7F877DE}" type="slidenum">
              <a:rPr lang="he-IL" altLang="en-US" smtClean="0"/>
              <a:pPr/>
              <a:t>74</a:t>
            </a:fld>
            <a:endParaRPr lang="en-US" altLang="en-US" smtClean="0"/>
          </a:p>
        </p:txBody>
      </p:sp>
      <p:sp>
        <p:nvSpPr>
          <p:cNvPr id="34821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48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Rectification</a:t>
            </a:r>
            <a:endParaRPr lang="en-GB" smtClean="0"/>
          </a:p>
        </p:txBody>
      </p:sp>
      <p:sp>
        <p:nvSpPr>
          <p:cNvPr id="348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85950"/>
            <a:ext cx="8480425" cy="4171950"/>
          </a:xfrm>
        </p:spPr>
        <p:txBody>
          <a:bodyPr/>
          <a:lstStyle/>
          <a:p>
            <a:r>
              <a:rPr lang="en-US" smtClean="0"/>
              <a:t>Let </a:t>
            </a:r>
            <a:r>
              <a:rPr lang="en-US" i="1" smtClean="0">
                <a:solidFill>
                  <a:srgbClr val="008000"/>
                </a:solidFill>
              </a:rPr>
              <a:t>A</a:t>
            </a:r>
            <a:r>
              <a:rPr lang="en-US" smtClean="0"/>
              <a:t> and </a:t>
            </a:r>
            <a:r>
              <a:rPr lang="en-US" i="1" smtClean="0">
                <a:solidFill>
                  <a:srgbClr val="008000"/>
                </a:solidFill>
              </a:rPr>
              <a:t>B  </a:t>
            </a:r>
            <a:r>
              <a:rPr lang="en-US" smtClean="0"/>
              <a:t>be </a:t>
            </a:r>
            <a:r>
              <a:rPr lang="en-US" i="1" smtClean="0">
                <a:solidFill>
                  <a:srgbClr val="008000"/>
                </a:solidFill>
              </a:rPr>
              <a:t>3</a:t>
            </a:r>
            <a:r>
              <a:rPr lang="en-US" i="1" smtClean="0">
                <a:solidFill>
                  <a:srgbClr val="008000"/>
                </a:solidFill>
                <a:sym typeface="Symbol" pitchFamily="18" charset="2"/>
              </a:rPr>
              <a:t>3</a:t>
            </a:r>
            <a:r>
              <a:rPr lang="en-US" smtClean="0">
                <a:sym typeface="Symbol" pitchFamily="18" charset="2"/>
              </a:rPr>
              <a:t> non singular matrices.</a:t>
            </a:r>
          </a:p>
          <a:p>
            <a:r>
              <a:rPr lang="en-US" smtClean="0"/>
              <a:t>Transform the left image by</a:t>
            </a:r>
            <a:r>
              <a:rPr lang="en-US" smtClean="0">
                <a:solidFill>
                  <a:srgbClr val="008000"/>
                </a:solidFill>
              </a:rPr>
              <a:t> </a:t>
            </a:r>
            <a:r>
              <a:rPr lang="en-US" i="1" smtClean="0">
                <a:solidFill>
                  <a:srgbClr val="008000"/>
                </a:solidFill>
              </a:rPr>
              <a:t>p’</a:t>
            </a:r>
            <a:r>
              <a:rPr lang="en-US" i="1" baseline="-25000" smtClean="0">
                <a:solidFill>
                  <a:srgbClr val="008000"/>
                </a:solidFill>
              </a:rPr>
              <a:t>L</a:t>
            </a:r>
            <a:r>
              <a:rPr lang="en-US" i="1" smtClean="0">
                <a:solidFill>
                  <a:srgbClr val="008000"/>
                </a:solidFill>
              </a:rPr>
              <a:t>=Ap</a:t>
            </a:r>
            <a:r>
              <a:rPr lang="en-US" i="1" baseline="-25000" smtClean="0">
                <a:solidFill>
                  <a:srgbClr val="008000"/>
                </a:solidFill>
              </a:rPr>
              <a:t>L</a:t>
            </a:r>
            <a:endParaRPr lang="en-US" i="1" smtClean="0">
              <a:solidFill>
                <a:srgbClr val="008000"/>
              </a:solidFill>
            </a:endParaRPr>
          </a:p>
          <a:p>
            <a:r>
              <a:rPr lang="en-US" smtClean="0"/>
              <a:t>Transform the right image by</a:t>
            </a:r>
            <a:r>
              <a:rPr lang="en-US" smtClean="0">
                <a:solidFill>
                  <a:srgbClr val="008000"/>
                </a:solidFill>
              </a:rPr>
              <a:t> </a:t>
            </a:r>
            <a:r>
              <a:rPr lang="en-US" i="1" smtClean="0">
                <a:solidFill>
                  <a:srgbClr val="008000"/>
                </a:solidFill>
              </a:rPr>
              <a:t>p’</a:t>
            </a:r>
            <a:r>
              <a:rPr lang="en-US" i="1" baseline="-25000" smtClean="0">
                <a:solidFill>
                  <a:srgbClr val="008000"/>
                </a:solidFill>
              </a:rPr>
              <a:t>R</a:t>
            </a:r>
            <a:r>
              <a:rPr lang="en-US" i="1" smtClean="0">
                <a:solidFill>
                  <a:srgbClr val="008000"/>
                </a:solidFill>
              </a:rPr>
              <a:t>=Bp</a:t>
            </a:r>
            <a:r>
              <a:rPr lang="en-US" i="1" baseline="-25000" smtClean="0">
                <a:solidFill>
                  <a:srgbClr val="008000"/>
                </a:solidFill>
              </a:rPr>
              <a:t>R</a:t>
            </a:r>
          </a:p>
          <a:p>
            <a:endParaRPr lang="en-US" i="1" baseline="-25000" smtClean="0">
              <a:solidFill>
                <a:srgbClr val="008000"/>
              </a:solidFill>
            </a:endParaRPr>
          </a:p>
          <a:p>
            <a:r>
              <a:rPr lang="en-US" i="1" baseline="-25000" smtClean="0">
                <a:solidFill>
                  <a:srgbClr val="008000"/>
                </a:solidFill>
              </a:rPr>
              <a:t>  </a:t>
            </a:r>
          </a:p>
          <a:p>
            <a:r>
              <a:rPr lang="en-US" smtClean="0"/>
              <a:t>Choose</a:t>
            </a:r>
            <a:r>
              <a:rPr lang="en-US" smtClean="0">
                <a:solidFill>
                  <a:srgbClr val="008000"/>
                </a:solidFill>
              </a:rPr>
              <a:t> </a:t>
            </a:r>
            <a:r>
              <a:rPr lang="en-US" i="1" smtClean="0">
                <a:solidFill>
                  <a:srgbClr val="008000"/>
                </a:solidFill>
              </a:rPr>
              <a:t>A</a:t>
            </a:r>
            <a:r>
              <a:rPr lang="en-US" smtClean="0"/>
              <a:t> and </a:t>
            </a:r>
            <a:r>
              <a:rPr lang="en-US" i="1" smtClean="0">
                <a:solidFill>
                  <a:srgbClr val="008000"/>
                </a:solidFill>
              </a:rPr>
              <a:t>B  </a:t>
            </a:r>
            <a:r>
              <a:rPr lang="en-US" smtClean="0"/>
              <a:t>such that</a:t>
            </a:r>
            <a:r>
              <a:rPr lang="en-US" smtClean="0">
                <a:solidFill>
                  <a:srgbClr val="008000"/>
                </a:solidFill>
              </a:rPr>
              <a:t> </a:t>
            </a:r>
            <a:r>
              <a:rPr lang="en-US" i="1" smtClean="0">
                <a:solidFill>
                  <a:srgbClr val="008000"/>
                </a:solidFill>
              </a:rPr>
              <a:t>F’=A</a:t>
            </a:r>
            <a:r>
              <a:rPr lang="en-US" i="1" baseline="30000" smtClean="0">
                <a:solidFill>
                  <a:srgbClr val="008000"/>
                </a:solidFill>
              </a:rPr>
              <a:t>-T</a:t>
            </a:r>
            <a:r>
              <a:rPr lang="en-US" i="1" smtClean="0">
                <a:solidFill>
                  <a:srgbClr val="008000"/>
                </a:solidFill>
              </a:rPr>
              <a:t>FB</a:t>
            </a:r>
            <a:r>
              <a:rPr lang="en-US" i="1" baseline="30000" smtClean="0">
                <a:solidFill>
                  <a:srgbClr val="008000"/>
                </a:solidFill>
              </a:rPr>
              <a:t>-1</a:t>
            </a:r>
            <a:r>
              <a:rPr lang="en-US" smtClean="0">
                <a:solidFill>
                  <a:srgbClr val="008000"/>
                </a:solidFill>
              </a:rPr>
              <a:t> </a:t>
            </a:r>
            <a:r>
              <a:rPr lang="en-US" smtClean="0"/>
              <a:t>is</a:t>
            </a:r>
            <a:r>
              <a:rPr lang="en-US" smtClean="0">
                <a:solidFill>
                  <a:srgbClr val="008000"/>
                </a:solidFill>
              </a:rPr>
              <a:t> </a:t>
            </a:r>
            <a:r>
              <a:rPr lang="en-US" smtClean="0"/>
              <a:t>a pure translation:</a:t>
            </a:r>
          </a:p>
          <a:p>
            <a:endParaRPr lang="en-US" smtClean="0"/>
          </a:p>
          <a:p>
            <a:endParaRPr lang="en-GB" smtClean="0">
              <a:solidFill>
                <a:srgbClr val="008000"/>
              </a:solidFill>
            </a:endParaRPr>
          </a:p>
        </p:txBody>
      </p:sp>
      <p:graphicFrame>
        <p:nvGraphicFramePr>
          <p:cNvPr id="34818" name="Object 4"/>
          <p:cNvGraphicFramePr>
            <a:graphicFrameLocks noChangeAspect="1"/>
          </p:cNvGraphicFramePr>
          <p:nvPr/>
        </p:nvGraphicFramePr>
        <p:xfrm>
          <a:off x="4465638" y="5041900"/>
          <a:ext cx="15525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66" name="Equation" r:id="rId4" imgW="1206360" imgH="711000" progId="Equation.3">
                  <p:embed/>
                </p:oleObj>
              </mc:Choice>
              <mc:Fallback>
                <p:oleObj name="Equation" r:id="rId4" imgW="1206360" imgH="711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5638" y="5041900"/>
                        <a:ext cx="1552575" cy="9144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19" name="Object 5"/>
          <p:cNvGraphicFramePr>
            <a:graphicFrameLocks noChangeAspect="1"/>
          </p:cNvGraphicFramePr>
          <p:nvPr/>
        </p:nvGraphicFramePr>
        <p:xfrm>
          <a:off x="1144588" y="3773488"/>
          <a:ext cx="57594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67" name="Equation" r:id="rId6" imgW="2895480" imgH="266400" progId="Equation.3">
                  <p:embed/>
                </p:oleObj>
              </mc:Choice>
              <mc:Fallback>
                <p:oleObj name="Equation" r:id="rId6" imgW="2895480" imgH="266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4588" y="3773488"/>
                        <a:ext cx="5759450" cy="5302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5-Point Star 7"/>
          <p:cNvSpPr/>
          <p:nvPr/>
        </p:nvSpPr>
        <p:spPr bwMode="auto">
          <a:xfrm>
            <a:off x="8334703" y="231228"/>
            <a:ext cx="357352" cy="325820"/>
          </a:xfrm>
          <a:prstGeom prst="star5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9B2C3E9-A00D-4EF7-8A44-54CB23A44C5A}" type="slidenum">
              <a:rPr lang="he-IL" altLang="en-US" smtClean="0"/>
              <a:pPr/>
              <a:t>75</a:t>
            </a:fld>
            <a:endParaRPr lang="en-US" altLang="en-US" smtClean="0"/>
          </a:p>
        </p:txBody>
      </p:sp>
      <p:sp>
        <p:nvSpPr>
          <p:cNvPr id="68611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686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885950"/>
            <a:ext cx="6426200" cy="2978150"/>
          </a:xfrm>
          <a:noFill/>
        </p:spPr>
        <p:txBody>
          <a:bodyPr/>
          <a:lstStyle/>
          <a:p>
            <a:pPr algn="r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</a:pPr>
            <a:endParaRPr lang="en-US" altLang="he-IL" sz="2800" smtClean="0"/>
          </a:p>
          <a:p>
            <a:pPr algn="r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</a:pPr>
            <a:endParaRPr lang="en-US" altLang="he-IL" sz="2800" smtClean="0"/>
          </a:p>
          <a:p>
            <a:pPr algn="r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</a:pPr>
            <a:endParaRPr lang="en-US" altLang="he-IL" sz="2800" smtClean="0"/>
          </a:p>
          <a:p>
            <a:pPr algn="r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</a:pPr>
            <a:endParaRPr lang="en-US" altLang="he-IL" sz="2800" smtClean="0"/>
          </a:p>
          <a:p>
            <a:pPr algn="r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</a:pPr>
            <a:endParaRPr lang="en-US" altLang="he-IL" sz="2800" smtClean="0"/>
          </a:p>
          <a:p>
            <a:pPr algn="r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</a:pPr>
            <a:endParaRPr lang="en-US" altLang="he-IL" sz="2800" smtClean="0"/>
          </a:p>
          <a:p>
            <a:pPr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None/>
            </a:pPr>
            <a:endParaRPr lang="en-US" altLang="he-IL" sz="2800" smtClean="0"/>
          </a:p>
        </p:txBody>
      </p:sp>
      <p:pic>
        <p:nvPicPr>
          <p:cNvPr id="68613" name="Picture 3" descr="epi-polar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5038" y="1230313"/>
            <a:ext cx="3352800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4" name="Picture 4" descr="epi-pola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48188" y="1247775"/>
            <a:ext cx="3352800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5" name="Picture 5" descr="epi-polar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7100" y="3851275"/>
            <a:ext cx="3352800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6" name="Picture 6" descr="epi-polar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48188" y="3878263"/>
            <a:ext cx="3352800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7" name="Text Box 7"/>
          <p:cNvSpPr txBox="1">
            <a:spLocks noChangeArrowheads="1"/>
          </p:cNvSpPr>
          <p:nvPr/>
        </p:nvSpPr>
        <p:spPr bwMode="auto">
          <a:xfrm>
            <a:off x="1838325" y="6400800"/>
            <a:ext cx="4038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he-IL">
                <a:solidFill>
                  <a:srgbClr val="66CCFF"/>
                </a:solidFill>
                <a:latin typeface="Times New Roman (Hebrew)" pitchFamily="18" charset="0"/>
              </a:rPr>
              <a:t>Taken from: </a:t>
            </a:r>
            <a:r>
              <a:rPr lang="en-US" altLang="he-IL" sz="2000">
                <a:solidFill>
                  <a:srgbClr val="66CCFF"/>
                </a:solidFill>
                <a:latin typeface="Times New Roman (Hebrew)" pitchFamily="18" charset="0"/>
              </a:rPr>
              <a:t>SYNTIM-INRIA.</a:t>
            </a:r>
            <a:endParaRPr lang="en-US" altLang="en-US" sz="2000">
              <a:solidFill>
                <a:srgbClr val="66CCFF"/>
              </a:solidFill>
              <a:latin typeface="Times New Roman (Hebrew)" pitchFamily="18" charset="0"/>
            </a:endParaRPr>
          </a:p>
        </p:txBody>
      </p:sp>
      <p:sp>
        <p:nvSpPr>
          <p:cNvPr id="68618" name="Line 8"/>
          <p:cNvSpPr>
            <a:spLocks noChangeShapeType="1"/>
          </p:cNvSpPr>
          <p:nvPr/>
        </p:nvSpPr>
        <p:spPr bwMode="auto">
          <a:xfrm flipV="1">
            <a:off x="4548188" y="1565275"/>
            <a:ext cx="3352800" cy="53975"/>
          </a:xfrm>
          <a:prstGeom prst="line">
            <a:avLst/>
          </a:prstGeom>
          <a:noFill/>
          <a:ln w="28575" cap="sq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9" name="Line 9"/>
          <p:cNvSpPr>
            <a:spLocks noChangeShapeType="1"/>
          </p:cNvSpPr>
          <p:nvPr/>
        </p:nvSpPr>
        <p:spPr bwMode="auto">
          <a:xfrm>
            <a:off x="4548188" y="2390775"/>
            <a:ext cx="3352800" cy="1588"/>
          </a:xfrm>
          <a:prstGeom prst="line">
            <a:avLst/>
          </a:prstGeom>
          <a:noFill/>
          <a:ln w="28575" cap="sq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0" name="Line 10"/>
          <p:cNvSpPr>
            <a:spLocks noChangeShapeType="1"/>
          </p:cNvSpPr>
          <p:nvPr/>
        </p:nvSpPr>
        <p:spPr bwMode="auto">
          <a:xfrm>
            <a:off x="4548188" y="2847975"/>
            <a:ext cx="3352800" cy="109538"/>
          </a:xfrm>
          <a:prstGeom prst="line">
            <a:avLst/>
          </a:prstGeom>
          <a:noFill/>
          <a:ln w="28575" cap="sq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1" name="Line 11"/>
          <p:cNvSpPr>
            <a:spLocks noChangeShapeType="1"/>
          </p:cNvSpPr>
          <p:nvPr/>
        </p:nvSpPr>
        <p:spPr bwMode="auto">
          <a:xfrm>
            <a:off x="4548188" y="4259263"/>
            <a:ext cx="3352800" cy="1587"/>
          </a:xfrm>
          <a:prstGeom prst="line">
            <a:avLst/>
          </a:prstGeom>
          <a:noFill/>
          <a:ln w="28575" cap="sq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2" name="Line 12"/>
          <p:cNvSpPr>
            <a:spLocks noChangeShapeType="1"/>
          </p:cNvSpPr>
          <p:nvPr/>
        </p:nvSpPr>
        <p:spPr bwMode="auto">
          <a:xfrm>
            <a:off x="4548188" y="5021263"/>
            <a:ext cx="3352800" cy="1587"/>
          </a:xfrm>
          <a:prstGeom prst="line">
            <a:avLst/>
          </a:prstGeom>
          <a:noFill/>
          <a:ln w="28575" cap="sq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3" name="Line 13"/>
          <p:cNvSpPr>
            <a:spLocks noChangeShapeType="1"/>
          </p:cNvSpPr>
          <p:nvPr/>
        </p:nvSpPr>
        <p:spPr bwMode="auto">
          <a:xfrm>
            <a:off x="4548188" y="5630863"/>
            <a:ext cx="3352800" cy="1587"/>
          </a:xfrm>
          <a:prstGeom prst="line">
            <a:avLst/>
          </a:prstGeom>
          <a:noFill/>
          <a:ln w="28575" cap="sq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24" name="Text Box 14"/>
          <p:cNvSpPr txBox="1">
            <a:spLocks noChangeArrowheads="1"/>
          </p:cNvSpPr>
          <p:nvPr/>
        </p:nvSpPr>
        <p:spPr bwMode="auto">
          <a:xfrm>
            <a:off x="952500" y="411163"/>
            <a:ext cx="7323138" cy="5191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he-IL" sz="2800" b="1">
                <a:solidFill>
                  <a:srgbClr val="990099"/>
                </a:solidFill>
                <a:latin typeface="Times New Roman (Hebrew)" pitchFamily="18" charset="0"/>
              </a:rPr>
              <a:t>Rectification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759" y="2811518"/>
            <a:ext cx="7772400" cy="1143000"/>
          </a:xfrm>
        </p:spPr>
        <p:txBody>
          <a:bodyPr/>
          <a:lstStyle/>
          <a:p>
            <a:r>
              <a:rPr lang="en-US" dirty="0" smtClean="0"/>
              <a:t>Computing Correspondence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B361004-0B03-4D3C-B933-9588E5AC75B5}" type="slidenum">
              <a:rPr lang="he-IL" altLang="en-US" smtClean="0"/>
              <a:pPr>
                <a:defRPr/>
              </a:pPr>
              <a:t>76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515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6FB6C19-F273-4984-9D4F-5FFD3C05DA19}" type="slidenum">
              <a:rPr lang="he-IL" altLang="en-US" smtClean="0"/>
              <a:pPr/>
              <a:t>77</a:t>
            </a:fld>
            <a:endParaRPr lang="en-US" altLang="en-US" smtClean="0"/>
          </a:p>
        </p:txBody>
      </p:sp>
      <p:sp>
        <p:nvSpPr>
          <p:cNvPr id="69635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Correspondence</a:t>
            </a:r>
          </a:p>
        </p:txBody>
      </p:sp>
      <p:sp>
        <p:nvSpPr>
          <p:cNvPr id="696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Similarity of patches</a:t>
            </a:r>
          </a:p>
          <a:p>
            <a:r>
              <a:rPr lang="en-US" dirty="0" smtClean="0"/>
              <a:t>Geometric constraints:</a:t>
            </a:r>
          </a:p>
          <a:p>
            <a:pPr lvl="1"/>
            <a:r>
              <a:rPr lang="en-US" dirty="0" smtClean="0"/>
              <a:t>Epipolar geometry</a:t>
            </a:r>
          </a:p>
          <a:p>
            <a:r>
              <a:rPr lang="en-US" dirty="0" smtClean="0"/>
              <a:t>Global constraints:</a:t>
            </a:r>
          </a:p>
          <a:p>
            <a:pPr lvl="1"/>
            <a:r>
              <a:rPr lang="en-US" dirty="0" smtClean="0"/>
              <a:t>Shape smoothness</a:t>
            </a:r>
          </a:p>
          <a:p>
            <a:pPr lvl="1"/>
            <a:r>
              <a:rPr lang="en-US" dirty="0" smtClean="0"/>
              <a:t>Order preserving</a:t>
            </a:r>
          </a:p>
          <a:p>
            <a:pPr lvl="1"/>
            <a:r>
              <a:rPr lang="en-US" dirty="0" smtClean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81335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48E518F-AB0B-4273-8831-5FAD906AEFE2}" type="slidenum">
              <a:rPr lang="he-IL" altLang="en-US" smtClean="0"/>
              <a:pPr/>
              <a:t>78</a:t>
            </a:fld>
            <a:endParaRPr lang="en-US" altLang="en-US" smtClean="0"/>
          </a:p>
        </p:txBody>
      </p:sp>
      <p:sp>
        <p:nvSpPr>
          <p:cNvPr id="70659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70660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742950"/>
            <a:ext cx="7772400" cy="1143000"/>
          </a:xfrm>
        </p:spPr>
        <p:txBody>
          <a:bodyPr/>
          <a:lstStyle/>
          <a:p>
            <a:r>
              <a:rPr lang="en-US" altLang="he-IL" smtClean="0"/>
              <a:t>Points Attribute</a:t>
            </a:r>
            <a:br>
              <a:rPr lang="en-US" altLang="he-IL" smtClean="0"/>
            </a:br>
            <a:r>
              <a:rPr lang="en-US" altLang="he-IL" smtClean="0"/>
              <a:t>Constraints</a:t>
            </a:r>
          </a:p>
        </p:txBody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 smtClean="0"/>
              <a:t>A pair of corresponding points must have the same physical origin</a:t>
            </a:r>
          </a:p>
          <a:p>
            <a:pPr lvl="1"/>
            <a:r>
              <a:rPr lang="en-US" altLang="he-IL" smtClean="0"/>
              <a:t>Both are located on an edge due to a surface discontinuity, a shadow border, an occluding boundary, etc.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71600" y="4572000"/>
            <a:ext cx="4267200" cy="1828800"/>
            <a:chOff x="528" y="1104"/>
            <a:chExt cx="4512" cy="2160"/>
          </a:xfrm>
        </p:grpSpPr>
        <p:pic>
          <p:nvPicPr>
            <p:cNvPr id="70663" name="Picture 5" descr="domem-left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8" y="1104"/>
              <a:ext cx="2160" cy="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64" name="Picture 6" descr="domem-right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80" y="1104"/>
              <a:ext cx="2160" cy="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5AB6944-1B55-4723-8878-E3D7DC79311B}" type="slidenum">
              <a:rPr lang="he-IL" altLang="en-US" smtClean="0"/>
              <a:pPr/>
              <a:t>79</a:t>
            </a:fld>
            <a:endParaRPr lang="en-US" altLang="en-US" smtClean="0"/>
          </a:p>
        </p:txBody>
      </p:sp>
      <p:sp>
        <p:nvSpPr>
          <p:cNvPr id="71683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Occlusion</a:t>
            </a:r>
            <a:endParaRPr lang="en-US" altLang="he-IL" smtClean="0"/>
          </a:p>
        </p:txBody>
      </p:sp>
      <p:sp>
        <p:nvSpPr>
          <p:cNvPr id="71685" name="Line 3"/>
          <p:cNvSpPr>
            <a:spLocks noChangeShapeType="1"/>
          </p:cNvSpPr>
          <p:nvPr/>
        </p:nvSpPr>
        <p:spPr bwMode="auto">
          <a:xfrm>
            <a:off x="2209800" y="2667000"/>
            <a:ext cx="3886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686" name="Rectangle 4"/>
          <p:cNvSpPr>
            <a:spLocks noChangeArrowheads="1"/>
          </p:cNvSpPr>
          <p:nvPr/>
        </p:nvSpPr>
        <p:spPr bwMode="auto">
          <a:xfrm>
            <a:off x="3581400" y="2667000"/>
            <a:ext cx="914400" cy="457200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1687" name="Line 5"/>
          <p:cNvSpPr>
            <a:spLocks noChangeShapeType="1"/>
          </p:cNvSpPr>
          <p:nvPr/>
        </p:nvSpPr>
        <p:spPr bwMode="auto">
          <a:xfrm flipV="1">
            <a:off x="2057400" y="2667000"/>
            <a:ext cx="3124200" cy="2133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688" name="Line 6"/>
          <p:cNvSpPr>
            <a:spLocks noChangeShapeType="1"/>
          </p:cNvSpPr>
          <p:nvPr/>
        </p:nvSpPr>
        <p:spPr bwMode="auto">
          <a:xfrm flipH="1">
            <a:off x="2057400" y="2667000"/>
            <a:ext cx="1524000" cy="2133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689" name="Line 7"/>
          <p:cNvSpPr>
            <a:spLocks noChangeShapeType="1"/>
          </p:cNvSpPr>
          <p:nvPr/>
        </p:nvSpPr>
        <p:spPr bwMode="auto">
          <a:xfrm>
            <a:off x="2971800" y="2667000"/>
            <a:ext cx="2971800" cy="2286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690" name="Line 8"/>
          <p:cNvSpPr>
            <a:spLocks noChangeShapeType="1"/>
          </p:cNvSpPr>
          <p:nvPr/>
        </p:nvSpPr>
        <p:spPr bwMode="auto">
          <a:xfrm>
            <a:off x="4495800" y="2667000"/>
            <a:ext cx="1447800" cy="2286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691" name="Line 9"/>
          <p:cNvSpPr>
            <a:spLocks noChangeShapeType="1"/>
          </p:cNvSpPr>
          <p:nvPr/>
        </p:nvSpPr>
        <p:spPr bwMode="auto">
          <a:xfrm flipH="1">
            <a:off x="5105400" y="4267200"/>
            <a:ext cx="914400" cy="6096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692" name="Text Box 10"/>
          <p:cNvSpPr txBox="1">
            <a:spLocks noChangeArrowheads="1"/>
          </p:cNvSpPr>
          <p:nvPr/>
        </p:nvSpPr>
        <p:spPr bwMode="auto">
          <a:xfrm>
            <a:off x="1676400" y="4572000"/>
            <a:ext cx="509588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 rtl="1"/>
            <a:r>
              <a:rPr lang="en-US" altLang="en-US" b="1"/>
              <a:t>+</a:t>
            </a:r>
            <a:endParaRPr lang="en-US" altLang="en-US"/>
          </a:p>
        </p:txBody>
      </p:sp>
      <p:sp>
        <p:nvSpPr>
          <p:cNvPr id="71693" name="Text Box 11"/>
          <p:cNvSpPr txBox="1">
            <a:spLocks noChangeArrowheads="1"/>
          </p:cNvSpPr>
          <p:nvPr/>
        </p:nvSpPr>
        <p:spPr bwMode="auto">
          <a:xfrm>
            <a:off x="5638800" y="4724400"/>
            <a:ext cx="509588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 rtl="1"/>
            <a:r>
              <a:rPr lang="en-US" altLang="en-US" b="1"/>
              <a:t>+</a:t>
            </a:r>
            <a:endParaRPr lang="en-US" altLang="en-US"/>
          </a:p>
        </p:txBody>
      </p:sp>
      <p:sp>
        <p:nvSpPr>
          <p:cNvPr id="71694" name="Line 12"/>
          <p:cNvSpPr>
            <a:spLocks noChangeShapeType="1"/>
          </p:cNvSpPr>
          <p:nvPr/>
        </p:nvSpPr>
        <p:spPr bwMode="auto">
          <a:xfrm>
            <a:off x="4495800" y="2667000"/>
            <a:ext cx="685800" cy="0"/>
          </a:xfrm>
          <a:prstGeom prst="line">
            <a:avLst/>
          </a:prstGeom>
          <a:noFill/>
          <a:ln w="38100" cap="sq">
            <a:solidFill>
              <a:srgbClr val="00CC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695" name="Line 13"/>
          <p:cNvSpPr>
            <a:spLocks noChangeShapeType="1"/>
          </p:cNvSpPr>
          <p:nvPr/>
        </p:nvSpPr>
        <p:spPr bwMode="auto">
          <a:xfrm flipH="1">
            <a:off x="2971800" y="2667000"/>
            <a:ext cx="609600" cy="0"/>
          </a:xfrm>
          <a:prstGeom prst="line">
            <a:avLst/>
          </a:prstGeom>
          <a:noFill/>
          <a:ln w="28575" cap="sq">
            <a:solidFill>
              <a:srgbClr val="CC66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696" name="Text Box 14"/>
          <p:cNvSpPr txBox="1">
            <a:spLocks noChangeArrowheads="1"/>
          </p:cNvSpPr>
          <p:nvPr/>
        </p:nvSpPr>
        <p:spPr bwMode="auto">
          <a:xfrm>
            <a:off x="4800600" y="1905000"/>
            <a:ext cx="1531938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1800">
                <a:solidFill>
                  <a:srgbClr val="00CC00"/>
                </a:solidFill>
              </a:rPr>
              <a:t>Occluded in </a:t>
            </a:r>
          </a:p>
          <a:p>
            <a:pPr rtl="1"/>
            <a:r>
              <a:rPr lang="en-US" altLang="he-IL" sz="1800">
                <a:solidFill>
                  <a:srgbClr val="00CC00"/>
                </a:solidFill>
              </a:rPr>
              <a:t>Left Image</a:t>
            </a:r>
            <a:endParaRPr lang="en-US" altLang="he-IL"/>
          </a:p>
        </p:txBody>
      </p:sp>
      <p:sp>
        <p:nvSpPr>
          <p:cNvPr id="71697" name="Text Box 15"/>
          <p:cNvSpPr txBox="1">
            <a:spLocks noChangeArrowheads="1"/>
          </p:cNvSpPr>
          <p:nvPr/>
        </p:nvSpPr>
        <p:spPr bwMode="auto">
          <a:xfrm>
            <a:off x="1981200" y="1905000"/>
            <a:ext cx="1577975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1800">
                <a:solidFill>
                  <a:srgbClr val="CC66FF"/>
                </a:solidFill>
              </a:rPr>
              <a:t>Occluded in</a:t>
            </a:r>
            <a:r>
              <a:rPr lang="en-US" altLang="he-IL" sz="1800">
                <a:solidFill>
                  <a:srgbClr val="00CC00"/>
                </a:solidFill>
              </a:rPr>
              <a:t> </a:t>
            </a:r>
          </a:p>
          <a:p>
            <a:pPr rtl="1"/>
            <a:r>
              <a:rPr lang="en-US" altLang="he-IL" sz="1800">
                <a:solidFill>
                  <a:srgbClr val="CC66FF"/>
                </a:solidFill>
              </a:rPr>
              <a:t>Right Image</a:t>
            </a:r>
            <a:endParaRPr lang="en-US" altLang="he-IL"/>
          </a:p>
        </p:txBody>
      </p:sp>
      <p:sp>
        <p:nvSpPr>
          <p:cNvPr id="71698" name="Text Box 16"/>
          <p:cNvSpPr txBox="1">
            <a:spLocks noChangeArrowheads="1"/>
          </p:cNvSpPr>
          <p:nvPr/>
        </p:nvSpPr>
        <p:spPr bwMode="auto">
          <a:xfrm>
            <a:off x="1066800" y="3886200"/>
            <a:ext cx="860425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 rtl="1"/>
            <a:r>
              <a:rPr lang="en-US" altLang="en-US" sz="1800"/>
              <a:t>Right</a:t>
            </a:r>
            <a:endParaRPr lang="en-US" altLang="he-IL"/>
          </a:p>
        </p:txBody>
      </p:sp>
      <p:sp>
        <p:nvSpPr>
          <p:cNvPr id="71699" name="Text Box 17"/>
          <p:cNvSpPr txBox="1">
            <a:spLocks noChangeArrowheads="1"/>
          </p:cNvSpPr>
          <p:nvPr/>
        </p:nvSpPr>
        <p:spPr bwMode="auto">
          <a:xfrm>
            <a:off x="6324600" y="3886200"/>
            <a:ext cx="682625" cy="3667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 rtl="1"/>
            <a:r>
              <a:rPr lang="en-US" altLang="he-IL" sz="1800"/>
              <a:t>Left</a:t>
            </a:r>
          </a:p>
        </p:txBody>
      </p:sp>
      <p:sp>
        <p:nvSpPr>
          <p:cNvPr id="71700" name="Line 18"/>
          <p:cNvSpPr>
            <a:spLocks noChangeShapeType="1"/>
          </p:cNvSpPr>
          <p:nvPr/>
        </p:nvSpPr>
        <p:spPr bwMode="auto">
          <a:xfrm>
            <a:off x="2514600" y="4495800"/>
            <a:ext cx="381000" cy="3810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01" name="Line 19"/>
          <p:cNvSpPr>
            <a:spLocks noChangeShapeType="1"/>
          </p:cNvSpPr>
          <p:nvPr/>
        </p:nvSpPr>
        <p:spPr bwMode="auto">
          <a:xfrm>
            <a:off x="2362200" y="4343400"/>
            <a:ext cx="152400" cy="152400"/>
          </a:xfrm>
          <a:prstGeom prst="line">
            <a:avLst/>
          </a:prstGeom>
          <a:noFill/>
          <a:ln w="28575" cap="sq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02" name="Line 20"/>
          <p:cNvSpPr>
            <a:spLocks noChangeShapeType="1"/>
          </p:cNvSpPr>
          <p:nvPr/>
        </p:nvSpPr>
        <p:spPr bwMode="auto">
          <a:xfrm flipH="1" flipV="1">
            <a:off x="2209800" y="4191000"/>
            <a:ext cx="152400" cy="152400"/>
          </a:xfrm>
          <a:prstGeom prst="line">
            <a:avLst/>
          </a:prstGeom>
          <a:noFill/>
          <a:ln w="28575" cap="sq">
            <a:solidFill>
              <a:srgbClr val="CC66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03" name="Line 21"/>
          <p:cNvSpPr>
            <a:spLocks noChangeShapeType="1"/>
          </p:cNvSpPr>
          <p:nvPr/>
        </p:nvSpPr>
        <p:spPr bwMode="auto">
          <a:xfrm>
            <a:off x="1828800" y="3810000"/>
            <a:ext cx="381000" cy="3810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04" name="Text Box 22"/>
          <p:cNvSpPr txBox="1">
            <a:spLocks noChangeArrowheads="1"/>
          </p:cNvSpPr>
          <p:nvPr/>
        </p:nvSpPr>
        <p:spPr bwMode="auto">
          <a:xfrm>
            <a:off x="5334000" y="5257800"/>
            <a:ext cx="1412875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1600" b="1">
                <a:solidFill>
                  <a:srgbClr val="0033CC"/>
                </a:solidFill>
                <a:latin typeface="Comic Sans MS" pitchFamily="66" charset="0"/>
              </a:rPr>
              <a:t>Center of </a:t>
            </a:r>
          </a:p>
          <a:p>
            <a:pPr rtl="1"/>
            <a:r>
              <a:rPr lang="en-US" altLang="he-IL" sz="2000" b="1">
                <a:solidFill>
                  <a:srgbClr val="0033CC"/>
                </a:solidFill>
                <a:latin typeface="Comic Sans MS" pitchFamily="66" charset="0"/>
              </a:rPr>
              <a:t> </a:t>
            </a:r>
            <a:r>
              <a:rPr lang="en-US" altLang="he-IL" sz="1600" b="1">
                <a:solidFill>
                  <a:srgbClr val="0033CC"/>
                </a:solidFill>
                <a:latin typeface="Comic Sans MS" pitchFamily="66" charset="0"/>
              </a:rPr>
              <a:t> projection</a:t>
            </a:r>
            <a:endParaRPr lang="en-US" altLang="he-IL" sz="1800"/>
          </a:p>
        </p:txBody>
      </p:sp>
      <p:sp>
        <p:nvSpPr>
          <p:cNvPr id="71705" name="Text Box 23"/>
          <p:cNvSpPr txBox="1">
            <a:spLocks noChangeArrowheads="1"/>
          </p:cNvSpPr>
          <p:nvPr/>
        </p:nvSpPr>
        <p:spPr bwMode="auto">
          <a:xfrm>
            <a:off x="762000" y="5029200"/>
            <a:ext cx="1412875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rtl="1"/>
            <a:r>
              <a:rPr lang="en-US" altLang="he-IL" sz="1600" b="1">
                <a:solidFill>
                  <a:srgbClr val="0033CC"/>
                </a:solidFill>
                <a:latin typeface="Comic Sans MS" pitchFamily="66" charset="0"/>
              </a:rPr>
              <a:t>Center of </a:t>
            </a:r>
          </a:p>
          <a:p>
            <a:pPr rtl="1"/>
            <a:r>
              <a:rPr lang="en-US" altLang="he-IL" sz="2000" b="1">
                <a:solidFill>
                  <a:srgbClr val="0033CC"/>
                </a:solidFill>
                <a:latin typeface="Comic Sans MS" pitchFamily="66" charset="0"/>
              </a:rPr>
              <a:t> </a:t>
            </a:r>
            <a:r>
              <a:rPr lang="en-US" altLang="he-IL" sz="1600" b="1">
                <a:solidFill>
                  <a:srgbClr val="0033CC"/>
                </a:solidFill>
                <a:latin typeface="Comic Sans MS" pitchFamily="66" charset="0"/>
              </a:rPr>
              <a:t> projection</a:t>
            </a:r>
            <a:endParaRPr lang="en-US" altLang="he-IL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806FBEE-52AA-4C54-AB8C-9019FEBF8E15}" type="slidenum">
              <a:rPr lang="he-IL" altLang="en-US" smtClean="0"/>
              <a:pPr/>
              <a:t>8</a:t>
            </a:fld>
            <a:endParaRPr lang="en-US" altLang="en-US" smtClean="0"/>
          </a:p>
        </p:txBody>
      </p:sp>
      <p:sp>
        <p:nvSpPr>
          <p:cNvPr id="5124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Intersection of parallel lines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two parallel lines:</a:t>
            </a:r>
          </a:p>
          <a:p>
            <a:pPr>
              <a:buFont typeface="Wingdings" pitchFamily="2" charset="2"/>
              <a:buNone/>
            </a:pPr>
            <a:r>
              <a:rPr lang="en-US" dirty="0" smtClean="0"/>
              <a:t>   </a:t>
            </a:r>
            <a:r>
              <a:rPr lang="en-US" dirty="0" smtClean="0">
                <a:solidFill>
                  <a:srgbClr val="008000"/>
                </a:solidFill>
              </a:rPr>
              <a:t>u=(</a:t>
            </a:r>
            <a:r>
              <a:rPr lang="en-US" dirty="0" err="1" smtClean="0">
                <a:solidFill>
                  <a:srgbClr val="008000"/>
                </a:solidFill>
              </a:rPr>
              <a:t>a,b,c</a:t>
            </a:r>
            <a:r>
              <a:rPr lang="en-US" dirty="0" smtClean="0">
                <a:solidFill>
                  <a:srgbClr val="008000"/>
                </a:solidFill>
              </a:rPr>
              <a:t>)</a:t>
            </a:r>
            <a:r>
              <a:rPr lang="en-US" baseline="30000" dirty="0" smtClean="0">
                <a:solidFill>
                  <a:srgbClr val="008000"/>
                </a:solidFill>
              </a:rPr>
              <a:t>T</a:t>
            </a:r>
            <a:r>
              <a:rPr lang="en-US" baseline="30000" dirty="0" smtClean="0"/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008000"/>
                </a:solidFill>
              </a:rPr>
              <a:t>v=(</a:t>
            </a:r>
            <a:r>
              <a:rPr lang="en-US" dirty="0" err="1" smtClean="0">
                <a:solidFill>
                  <a:srgbClr val="008000"/>
                </a:solidFill>
              </a:rPr>
              <a:t>a,b,c</a:t>
            </a:r>
            <a:r>
              <a:rPr lang="en-US" dirty="0" smtClean="0">
                <a:solidFill>
                  <a:srgbClr val="008000"/>
                </a:solidFill>
              </a:rPr>
              <a:t>’)</a:t>
            </a:r>
            <a:r>
              <a:rPr lang="en-US" baseline="30000" dirty="0" smtClean="0">
                <a:solidFill>
                  <a:srgbClr val="008000"/>
                </a:solidFill>
              </a:rPr>
              <a:t>T</a:t>
            </a:r>
            <a:endParaRPr lang="en-US" dirty="0" smtClean="0">
              <a:solidFill>
                <a:srgbClr val="008000"/>
              </a:solidFill>
            </a:endParaRPr>
          </a:p>
          <a:p>
            <a:r>
              <a:rPr lang="en-US" dirty="0" smtClean="0"/>
              <a:t>The intersection of </a:t>
            </a:r>
            <a:r>
              <a:rPr lang="en-US" dirty="0" smtClean="0">
                <a:solidFill>
                  <a:srgbClr val="008000"/>
                </a:solidFill>
              </a:rPr>
              <a:t>u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8000"/>
                </a:solidFill>
              </a:rPr>
              <a:t>v</a:t>
            </a:r>
            <a:r>
              <a:rPr lang="en-US" dirty="0" smtClean="0"/>
              <a:t>:</a:t>
            </a:r>
          </a:p>
          <a:p>
            <a:pPr>
              <a:buFont typeface="Wingdings" pitchFamily="2" charset="2"/>
              <a:buNone/>
            </a:pPr>
            <a:r>
              <a:rPr lang="en-US" dirty="0" smtClean="0"/>
              <a:t>    </a:t>
            </a:r>
            <a:r>
              <a:rPr lang="en-US" dirty="0" smtClean="0">
                <a:solidFill>
                  <a:srgbClr val="008000"/>
                </a:solidFill>
              </a:rPr>
              <a:t>p=</a:t>
            </a:r>
            <a:r>
              <a:rPr lang="en-US" dirty="0" err="1" smtClean="0">
                <a:solidFill>
                  <a:srgbClr val="008000"/>
                </a:solidFill>
              </a:rPr>
              <a:t>u</a:t>
            </a:r>
            <a:r>
              <a:rPr lang="en-US" sz="2400" dirty="0" err="1" smtClean="0">
                <a:solidFill>
                  <a:srgbClr val="008000"/>
                </a:solidFill>
              </a:rPr>
              <a:t>x</a:t>
            </a:r>
            <a:r>
              <a:rPr lang="en-US" dirty="0" err="1" smtClean="0">
                <a:solidFill>
                  <a:srgbClr val="008000"/>
                </a:solidFill>
              </a:rPr>
              <a:t>v</a:t>
            </a:r>
            <a:r>
              <a:rPr lang="en-US" dirty="0" smtClean="0">
                <a:solidFill>
                  <a:srgbClr val="008000"/>
                </a:solidFill>
              </a:rPr>
              <a:t>=(c’-c)(b,-a,0)</a:t>
            </a:r>
            <a:r>
              <a:rPr lang="en-US" baseline="30000" dirty="0" smtClean="0">
                <a:solidFill>
                  <a:srgbClr val="008000"/>
                </a:solidFill>
              </a:rPr>
              <a:t>T</a:t>
            </a:r>
            <a:r>
              <a:rPr lang="en-US" dirty="0" smtClean="0">
                <a:solidFill>
                  <a:srgbClr val="008000"/>
                </a:solidFill>
              </a:rPr>
              <a:t>=(b,-a,0)</a:t>
            </a:r>
            <a:r>
              <a:rPr lang="en-US" baseline="30000" dirty="0" smtClean="0">
                <a:solidFill>
                  <a:srgbClr val="008000"/>
                </a:solidFill>
              </a:rPr>
              <a:t>T</a:t>
            </a:r>
            <a:endParaRPr lang="en-US" dirty="0" smtClean="0">
              <a:solidFill>
                <a:srgbClr val="008000"/>
              </a:solidFill>
            </a:endParaRPr>
          </a:p>
          <a:p>
            <a:r>
              <a:rPr lang="en-US" dirty="0" smtClean="0"/>
              <a:t>Inhomogeneous coordinates:</a:t>
            </a:r>
          </a:p>
          <a:p>
            <a:pPr>
              <a:buFont typeface="Wingdings" pitchFamily="2" charset="2"/>
              <a:buNone/>
            </a:pPr>
            <a:r>
              <a:rPr lang="en-US" dirty="0" smtClean="0"/>
              <a:t>	</a:t>
            </a:r>
            <a:r>
              <a:rPr lang="en-US" dirty="0" smtClean="0">
                <a:solidFill>
                  <a:srgbClr val="008000"/>
                </a:solidFill>
              </a:rPr>
              <a:t>(b/0,-a/0)</a:t>
            </a:r>
            <a:r>
              <a:rPr lang="en-US" baseline="30000" dirty="0" smtClean="0">
                <a:solidFill>
                  <a:srgbClr val="008000"/>
                </a:solidFill>
              </a:rPr>
              <a:t>T</a:t>
            </a:r>
            <a:endParaRPr lang="en-US" dirty="0" smtClean="0">
              <a:solidFill>
                <a:srgbClr val="008000"/>
              </a:solidFill>
            </a:endParaRPr>
          </a:p>
          <a:p>
            <a:endParaRPr lang="en-US" dirty="0" smtClean="0">
              <a:solidFill>
                <a:srgbClr val="008000"/>
              </a:solidFill>
            </a:endParaRP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1090613" y="5478463"/>
          <a:ext cx="645318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משוואה" r:id="rId4" imgW="2184120" imgH="228600" progId="Equation.3">
                  <p:embed/>
                </p:oleObj>
              </mc:Choice>
              <mc:Fallback>
                <p:oleObj name="משוואה" r:id="rId4" imgW="218412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613" y="5478463"/>
                        <a:ext cx="6453187" cy="676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A0DBD28-3866-40D1-91A2-BA9AC0844D42}" type="slidenum">
              <a:rPr lang="he-IL" altLang="en-US" smtClean="0"/>
              <a:pPr/>
              <a:t>80</a:t>
            </a:fld>
            <a:endParaRPr lang="en-US" altLang="en-US" smtClean="0"/>
          </a:p>
        </p:txBody>
      </p:sp>
      <p:sp>
        <p:nvSpPr>
          <p:cNvPr id="72707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727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Uniqueness Constraint</a:t>
            </a:r>
          </a:p>
        </p:txBody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 dirty="0" smtClean="0"/>
              <a:t>Each pixel can correspond to at most one pixel in the other image	</a:t>
            </a:r>
          </a:p>
          <a:p>
            <a:pPr lvl="1"/>
            <a:r>
              <a:rPr lang="en-US" altLang="he-IL" dirty="0" smtClean="0"/>
              <a:t>No transparency</a:t>
            </a:r>
          </a:p>
          <a:p>
            <a:pPr lvl="1"/>
            <a:r>
              <a:rPr lang="en-US" altLang="he-IL" dirty="0" smtClean="0"/>
              <a:t>No two or more points</a:t>
            </a:r>
          </a:p>
          <a:p>
            <a:pPr lvl="1">
              <a:buFont typeface="Wingdings" pitchFamily="2" charset="2"/>
              <a:buNone/>
            </a:pPr>
            <a:r>
              <a:rPr lang="en-US" altLang="he-IL" dirty="0" smtClean="0"/>
              <a:t>	 project to the same point</a:t>
            </a:r>
          </a:p>
        </p:txBody>
      </p:sp>
      <p:sp>
        <p:nvSpPr>
          <p:cNvPr id="72710" name="Freeform 4"/>
          <p:cNvSpPr>
            <a:spLocks/>
          </p:cNvSpPr>
          <p:nvPr/>
        </p:nvSpPr>
        <p:spPr bwMode="auto">
          <a:xfrm>
            <a:off x="6324600" y="3581400"/>
            <a:ext cx="917575" cy="1131888"/>
          </a:xfrm>
          <a:custGeom>
            <a:avLst/>
            <a:gdLst>
              <a:gd name="T0" fmla="*/ 2147483647 w 578"/>
              <a:gd name="T1" fmla="*/ 2147483647 h 713"/>
              <a:gd name="T2" fmla="*/ 2147483647 w 578"/>
              <a:gd name="T3" fmla="*/ 2147483647 h 713"/>
              <a:gd name="T4" fmla="*/ 2147483647 w 578"/>
              <a:gd name="T5" fmla="*/ 2147483647 h 713"/>
              <a:gd name="T6" fmla="*/ 2147483647 w 578"/>
              <a:gd name="T7" fmla="*/ 2147483647 h 713"/>
              <a:gd name="T8" fmla="*/ 2147483647 w 578"/>
              <a:gd name="T9" fmla="*/ 2147483647 h 713"/>
              <a:gd name="T10" fmla="*/ 2147483647 w 578"/>
              <a:gd name="T11" fmla="*/ 2147483647 h 713"/>
              <a:gd name="T12" fmla="*/ 2147483647 w 578"/>
              <a:gd name="T13" fmla="*/ 2147483647 h 713"/>
              <a:gd name="T14" fmla="*/ 2147483647 w 578"/>
              <a:gd name="T15" fmla="*/ 2147483647 h 713"/>
              <a:gd name="T16" fmla="*/ 2147483647 w 578"/>
              <a:gd name="T17" fmla="*/ 2147483647 h 713"/>
              <a:gd name="T18" fmla="*/ 2147483647 w 578"/>
              <a:gd name="T19" fmla="*/ 2147483647 h 713"/>
              <a:gd name="T20" fmla="*/ 2147483647 w 578"/>
              <a:gd name="T21" fmla="*/ 2147483647 h 713"/>
              <a:gd name="T22" fmla="*/ 0 w 578"/>
              <a:gd name="T23" fmla="*/ 2147483647 h 713"/>
              <a:gd name="T24" fmla="*/ 2147483647 w 578"/>
              <a:gd name="T25" fmla="*/ 2147483647 h 713"/>
              <a:gd name="T26" fmla="*/ 2147483647 w 578"/>
              <a:gd name="T27" fmla="*/ 2147483647 h 713"/>
              <a:gd name="T28" fmla="*/ 2147483647 w 578"/>
              <a:gd name="T29" fmla="*/ 2147483647 h 713"/>
              <a:gd name="T30" fmla="*/ 2147483647 w 578"/>
              <a:gd name="T31" fmla="*/ 2147483647 h 713"/>
              <a:gd name="T32" fmla="*/ 2147483647 w 578"/>
              <a:gd name="T33" fmla="*/ 2147483647 h 713"/>
              <a:gd name="T34" fmla="*/ 2147483647 w 578"/>
              <a:gd name="T35" fmla="*/ 2147483647 h 713"/>
              <a:gd name="T36" fmla="*/ 2147483647 w 578"/>
              <a:gd name="T37" fmla="*/ 2147483647 h 713"/>
              <a:gd name="T38" fmla="*/ 2147483647 w 578"/>
              <a:gd name="T39" fmla="*/ 2147483647 h 71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578"/>
              <a:gd name="T61" fmla="*/ 0 h 713"/>
              <a:gd name="T62" fmla="*/ 578 w 578"/>
              <a:gd name="T63" fmla="*/ 713 h 713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578" h="713">
                <a:moveTo>
                  <a:pt x="365" y="332"/>
                </a:moveTo>
                <a:cubicBezTo>
                  <a:pt x="409" y="326"/>
                  <a:pt x="453" y="322"/>
                  <a:pt x="496" y="312"/>
                </a:cubicBezTo>
                <a:cubicBezTo>
                  <a:pt x="505" y="298"/>
                  <a:pt x="515" y="284"/>
                  <a:pt x="524" y="270"/>
                </a:cubicBezTo>
                <a:cubicBezTo>
                  <a:pt x="578" y="188"/>
                  <a:pt x="562" y="97"/>
                  <a:pt x="496" y="63"/>
                </a:cubicBezTo>
                <a:cubicBezTo>
                  <a:pt x="490" y="60"/>
                  <a:pt x="483" y="59"/>
                  <a:pt x="476" y="56"/>
                </a:cubicBezTo>
                <a:cubicBezTo>
                  <a:pt x="444" y="43"/>
                  <a:pt x="412" y="32"/>
                  <a:pt x="379" y="22"/>
                </a:cubicBezTo>
                <a:cubicBezTo>
                  <a:pt x="308" y="0"/>
                  <a:pt x="367" y="14"/>
                  <a:pt x="303" y="1"/>
                </a:cubicBezTo>
                <a:cubicBezTo>
                  <a:pt x="255" y="3"/>
                  <a:pt x="206" y="2"/>
                  <a:pt x="158" y="8"/>
                </a:cubicBezTo>
                <a:cubicBezTo>
                  <a:pt x="139" y="10"/>
                  <a:pt x="111" y="57"/>
                  <a:pt x="103" y="70"/>
                </a:cubicBezTo>
                <a:cubicBezTo>
                  <a:pt x="78" y="110"/>
                  <a:pt x="55" y="152"/>
                  <a:pt x="34" y="194"/>
                </a:cubicBezTo>
                <a:cubicBezTo>
                  <a:pt x="21" y="220"/>
                  <a:pt x="20" y="250"/>
                  <a:pt x="7" y="277"/>
                </a:cubicBezTo>
                <a:cubicBezTo>
                  <a:pt x="5" y="293"/>
                  <a:pt x="0" y="309"/>
                  <a:pt x="0" y="325"/>
                </a:cubicBezTo>
                <a:cubicBezTo>
                  <a:pt x="2" y="408"/>
                  <a:pt x="8" y="491"/>
                  <a:pt x="14" y="574"/>
                </a:cubicBezTo>
                <a:cubicBezTo>
                  <a:pt x="19" y="646"/>
                  <a:pt x="109" y="678"/>
                  <a:pt x="158" y="712"/>
                </a:cubicBezTo>
                <a:cubicBezTo>
                  <a:pt x="267" y="705"/>
                  <a:pt x="259" y="713"/>
                  <a:pt x="324" y="650"/>
                </a:cubicBezTo>
                <a:cubicBezTo>
                  <a:pt x="333" y="624"/>
                  <a:pt x="345" y="601"/>
                  <a:pt x="351" y="574"/>
                </a:cubicBezTo>
                <a:cubicBezTo>
                  <a:pt x="349" y="542"/>
                  <a:pt x="353" y="508"/>
                  <a:pt x="345" y="477"/>
                </a:cubicBezTo>
                <a:cubicBezTo>
                  <a:pt x="338" y="450"/>
                  <a:pt x="306" y="424"/>
                  <a:pt x="296" y="394"/>
                </a:cubicBezTo>
                <a:cubicBezTo>
                  <a:pt x="298" y="376"/>
                  <a:pt x="292" y="354"/>
                  <a:pt x="303" y="339"/>
                </a:cubicBezTo>
                <a:cubicBezTo>
                  <a:pt x="322" y="312"/>
                  <a:pt x="345" y="325"/>
                  <a:pt x="365" y="332"/>
                </a:cubicBezTo>
                <a:close/>
              </a:path>
            </a:pathLst>
          </a:custGeom>
          <a:solidFill>
            <a:schemeClr val="accent1"/>
          </a:solidFill>
          <a:ln w="12700" cap="sq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1" name="Line 5"/>
          <p:cNvSpPr>
            <a:spLocks noChangeShapeType="1"/>
          </p:cNvSpPr>
          <p:nvPr/>
        </p:nvSpPr>
        <p:spPr bwMode="auto">
          <a:xfrm>
            <a:off x="5530850" y="5311775"/>
            <a:ext cx="1143000" cy="53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2" name="Line 6"/>
          <p:cNvSpPr>
            <a:spLocks noChangeShapeType="1"/>
          </p:cNvSpPr>
          <p:nvPr/>
        </p:nvSpPr>
        <p:spPr bwMode="auto">
          <a:xfrm flipH="1">
            <a:off x="6216650" y="3940175"/>
            <a:ext cx="990600" cy="1752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3" name="Line 7"/>
          <p:cNvSpPr>
            <a:spLocks noChangeShapeType="1"/>
          </p:cNvSpPr>
          <p:nvPr/>
        </p:nvSpPr>
        <p:spPr bwMode="auto">
          <a:xfrm flipV="1">
            <a:off x="7131050" y="5540375"/>
            <a:ext cx="1295400" cy="2286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4" name="Line 8"/>
          <p:cNvSpPr>
            <a:spLocks noChangeShapeType="1"/>
          </p:cNvSpPr>
          <p:nvPr/>
        </p:nvSpPr>
        <p:spPr bwMode="auto">
          <a:xfrm>
            <a:off x="7131050" y="4016375"/>
            <a:ext cx="762000" cy="1676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5" name="Line 9"/>
          <p:cNvSpPr>
            <a:spLocks noChangeShapeType="1"/>
          </p:cNvSpPr>
          <p:nvPr/>
        </p:nvSpPr>
        <p:spPr bwMode="auto">
          <a:xfrm>
            <a:off x="6826250" y="4625975"/>
            <a:ext cx="838200" cy="1066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CDB3E22-18FF-4299-B7AC-736B284533D8}" type="slidenum">
              <a:rPr lang="he-IL" altLang="en-US" smtClean="0"/>
              <a:pPr/>
              <a:t>81</a:t>
            </a:fld>
            <a:endParaRPr lang="en-US" altLang="en-US" smtClean="0"/>
          </a:p>
        </p:txBody>
      </p:sp>
      <p:sp>
        <p:nvSpPr>
          <p:cNvPr id="73731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73732" name="Line 2"/>
          <p:cNvSpPr>
            <a:spLocks noChangeShapeType="1"/>
          </p:cNvSpPr>
          <p:nvPr/>
        </p:nvSpPr>
        <p:spPr bwMode="auto">
          <a:xfrm>
            <a:off x="547952" y="5295900"/>
            <a:ext cx="1819275" cy="10001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3733" name="Line 3"/>
          <p:cNvSpPr>
            <a:spLocks noChangeShapeType="1"/>
          </p:cNvSpPr>
          <p:nvPr/>
        </p:nvSpPr>
        <p:spPr bwMode="auto">
          <a:xfrm flipV="1">
            <a:off x="2805377" y="5162550"/>
            <a:ext cx="1485900" cy="13430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3734" name="Line 4"/>
          <p:cNvSpPr>
            <a:spLocks noChangeShapeType="1"/>
          </p:cNvSpPr>
          <p:nvPr/>
        </p:nvSpPr>
        <p:spPr bwMode="auto">
          <a:xfrm flipV="1">
            <a:off x="481277" y="4705350"/>
            <a:ext cx="1485900" cy="16668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3735" name="Line 5"/>
          <p:cNvSpPr>
            <a:spLocks noChangeShapeType="1"/>
          </p:cNvSpPr>
          <p:nvPr/>
        </p:nvSpPr>
        <p:spPr bwMode="auto">
          <a:xfrm flipV="1">
            <a:off x="481277" y="5372100"/>
            <a:ext cx="1543050" cy="100965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3736" name="Line 6"/>
          <p:cNvSpPr>
            <a:spLocks noChangeShapeType="1"/>
          </p:cNvSpPr>
          <p:nvPr/>
        </p:nvSpPr>
        <p:spPr bwMode="auto">
          <a:xfrm flipV="1">
            <a:off x="509852" y="5200650"/>
            <a:ext cx="2695575" cy="11715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3737" name="Line 7"/>
          <p:cNvSpPr>
            <a:spLocks noChangeShapeType="1"/>
          </p:cNvSpPr>
          <p:nvPr/>
        </p:nvSpPr>
        <p:spPr bwMode="auto">
          <a:xfrm>
            <a:off x="3167327" y="5210175"/>
            <a:ext cx="1219200" cy="92392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3738" name="Line 8"/>
          <p:cNvSpPr>
            <a:spLocks noChangeShapeType="1"/>
          </p:cNvSpPr>
          <p:nvPr/>
        </p:nvSpPr>
        <p:spPr bwMode="auto">
          <a:xfrm>
            <a:off x="2005277" y="4791075"/>
            <a:ext cx="2343150" cy="13335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3739" name="Line 9"/>
          <p:cNvSpPr>
            <a:spLocks noChangeShapeType="1"/>
          </p:cNvSpPr>
          <p:nvPr/>
        </p:nvSpPr>
        <p:spPr bwMode="auto">
          <a:xfrm>
            <a:off x="2043377" y="5372100"/>
            <a:ext cx="2352675" cy="762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3740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Ordering Constraints</a:t>
            </a:r>
          </a:p>
        </p:txBody>
      </p:sp>
      <p:sp>
        <p:nvSpPr>
          <p:cNvPr id="73741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he-IL" dirty="0" smtClean="0"/>
              <a:t>Corresponding points of similar depth typically maintain their order on the </a:t>
            </a:r>
            <a:r>
              <a:rPr lang="en-US" altLang="he-IL" dirty="0" err="1" smtClean="0"/>
              <a:t>epipolar</a:t>
            </a:r>
            <a:r>
              <a:rPr lang="en-US" altLang="he-IL" dirty="0" smtClean="0"/>
              <a:t> lines</a:t>
            </a:r>
          </a:p>
          <a:p>
            <a:pPr lvl="1"/>
            <a:r>
              <a:rPr lang="en-US" altLang="he-IL" dirty="0" smtClean="0"/>
              <a:t>This assumption does not hold when there is a depth discontinuity </a:t>
            </a:r>
          </a:p>
        </p:txBody>
      </p:sp>
      <p:sp>
        <p:nvSpPr>
          <p:cNvPr id="73742" name="Oval 12"/>
          <p:cNvSpPr>
            <a:spLocks noChangeArrowheads="1"/>
          </p:cNvSpPr>
          <p:nvPr/>
        </p:nvSpPr>
        <p:spPr bwMode="auto">
          <a:xfrm>
            <a:off x="1938602" y="4648200"/>
            <a:ext cx="123825" cy="14287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3743" name="Oval 13"/>
          <p:cNvSpPr>
            <a:spLocks noChangeArrowheads="1"/>
          </p:cNvSpPr>
          <p:nvPr/>
        </p:nvSpPr>
        <p:spPr bwMode="auto">
          <a:xfrm>
            <a:off x="1938602" y="5324475"/>
            <a:ext cx="123825" cy="142875"/>
          </a:xfrm>
          <a:prstGeom prst="ellipse">
            <a:avLst/>
          </a:prstGeom>
          <a:solidFill>
            <a:srgbClr val="990099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3744" name="Oval 14"/>
          <p:cNvSpPr>
            <a:spLocks noChangeArrowheads="1"/>
          </p:cNvSpPr>
          <p:nvPr/>
        </p:nvSpPr>
        <p:spPr bwMode="auto">
          <a:xfrm>
            <a:off x="3138752" y="5114925"/>
            <a:ext cx="123825" cy="142875"/>
          </a:xfrm>
          <a:prstGeom prst="ellipse">
            <a:avLst/>
          </a:prstGeom>
          <a:solidFill>
            <a:srgbClr val="008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3745" name="Oval 15"/>
          <p:cNvSpPr>
            <a:spLocks noChangeArrowheads="1"/>
          </p:cNvSpPr>
          <p:nvPr/>
        </p:nvSpPr>
        <p:spPr bwMode="auto">
          <a:xfrm>
            <a:off x="3567377" y="5676900"/>
            <a:ext cx="123825" cy="14287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3746" name="Oval 16"/>
          <p:cNvSpPr>
            <a:spLocks noChangeArrowheads="1"/>
          </p:cNvSpPr>
          <p:nvPr/>
        </p:nvSpPr>
        <p:spPr bwMode="auto">
          <a:xfrm>
            <a:off x="1081352" y="5553075"/>
            <a:ext cx="123825" cy="142875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3747" name="Oval 17"/>
          <p:cNvSpPr>
            <a:spLocks noChangeArrowheads="1"/>
          </p:cNvSpPr>
          <p:nvPr/>
        </p:nvSpPr>
        <p:spPr bwMode="auto">
          <a:xfrm>
            <a:off x="3443552" y="5810250"/>
            <a:ext cx="123825" cy="142875"/>
          </a:xfrm>
          <a:prstGeom prst="ellipse">
            <a:avLst/>
          </a:prstGeom>
          <a:solidFill>
            <a:srgbClr val="990099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3748" name="Oval 18"/>
          <p:cNvSpPr>
            <a:spLocks noChangeArrowheads="1"/>
          </p:cNvSpPr>
          <p:nvPr/>
        </p:nvSpPr>
        <p:spPr bwMode="auto">
          <a:xfrm>
            <a:off x="3719777" y="5591175"/>
            <a:ext cx="123825" cy="142875"/>
          </a:xfrm>
          <a:prstGeom prst="ellipse">
            <a:avLst/>
          </a:prstGeom>
          <a:solidFill>
            <a:srgbClr val="008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3749" name="Oval 19"/>
          <p:cNvSpPr>
            <a:spLocks noChangeArrowheads="1"/>
          </p:cNvSpPr>
          <p:nvPr/>
        </p:nvSpPr>
        <p:spPr bwMode="auto">
          <a:xfrm>
            <a:off x="1557602" y="5819775"/>
            <a:ext cx="123825" cy="142875"/>
          </a:xfrm>
          <a:prstGeom prst="ellipse">
            <a:avLst/>
          </a:prstGeom>
          <a:solidFill>
            <a:srgbClr val="008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73750" name="Oval 20"/>
          <p:cNvSpPr>
            <a:spLocks noChangeArrowheads="1"/>
          </p:cNvSpPr>
          <p:nvPr/>
        </p:nvSpPr>
        <p:spPr bwMode="auto">
          <a:xfrm>
            <a:off x="1376627" y="5695950"/>
            <a:ext cx="123825" cy="142875"/>
          </a:xfrm>
          <a:prstGeom prst="ellipse">
            <a:avLst/>
          </a:prstGeom>
          <a:solidFill>
            <a:srgbClr val="990099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grpSp>
        <p:nvGrpSpPr>
          <p:cNvPr id="23" name="Group 22"/>
          <p:cNvGrpSpPr/>
          <p:nvPr/>
        </p:nvGrpSpPr>
        <p:grpSpPr>
          <a:xfrm>
            <a:off x="5800381" y="4164376"/>
            <a:ext cx="2893884" cy="2380561"/>
            <a:chOff x="7400924" y="2975923"/>
            <a:chExt cx="4202008" cy="4362067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 rot="1743750">
              <a:off x="11378861" y="7121235"/>
              <a:ext cx="207184" cy="21675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5" name="Straight Connector 24"/>
            <p:cNvCxnSpPr>
              <a:stCxn id="29" idx="4"/>
              <a:endCxn id="28" idx="4"/>
            </p:cNvCxnSpPr>
            <p:nvPr/>
          </p:nvCxnSpPr>
          <p:spPr>
            <a:xfrm flipV="1">
              <a:off x="8573932" y="3903934"/>
              <a:ext cx="1003245" cy="3420407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8" idx="6"/>
              <a:endCxn id="24" idx="1"/>
            </p:cNvCxnSpPr>
            <p:nvPr/>
          </p:nvCxnSpPr>
          <p:spPr>
            <a:xfrm>
              <a:off x="9714183" y="3864809"/>
              <a:ext cx="1741468" cy="3262235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26"/>
            <p:cNvSpPr/>
            <p:nvPr/>
          </p:nvSpPr>
          <p:spPr>
            <a:xfrm rot="20860885">
              <a:off x="7400924" y="2975923"/>
              <a:ext cx="4053581" cy="936320"/>
            </a:xfrm>
            <a:custGeom>
              <a:avLst/>
              <a:gdLst>
                <a:gd name="connsiteX0" fmla="*/ 0 w 2705100"/>
                <a:gd name="connsiteY0" fmla="*/ 152400 h 624840"/>
                <a:gd name="connsiteX1" fmla="*/ 365760 w 2705100"/>
                <a:gd name="connsiteY1" fmla="*/ 480060 h 624840"/>
                <a:gd name="connsiteX2" fmla="*/ 906780 w 2705100"/>
                <a:gd name="connsiteY2" fmla="*/ 601980 h 624840"/>
                <a:gd name="connsiteX3" fmla="*/ 1226820 w 2705100"/>
                <a:gd name="connsiteY3" fmla="*/ 487680 h 624840"/>
                <a:gd name="connsiteX4" fmla="*/ 1463040 w 2705100"/>
                <a:gd name="connsiteY4" fmla="*/ 617220 h 624840"/>
                <a:gd name="connsiteX5" fmla="*/ 1844040 w 2705100"/>
                <a:gd name="connsiteY5" fmla="*/ 502920 h 624840"/>
                <a:gd name="connsiteX6" fmla="*/ 2179320 w 2705100"/>
                <a:gd name="connsiteY6" fmla="*/ 541020 h 624840"/>
                <a:gd name="connsiteX7" fmla="*/ 2705100 w 2705100"/>
                <a:gd name="connsiteY7" fmla="*/ 0 h 624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5100" h="624840">
                  <a:moveTo>
                    <a:pt x="0" y="152400"/>
                  </a:moveTo>
                  <a:cubicBezTo>
                    <a:pt x="107315" y="278765"/>
                    <a:pt x="214630" y="405130"/>
                    <a:pt x="365760" y="480060"/>
                  </a:cubicBezTo>
                  <a:cubicBezTo>
                    <a:pt x="516890" y="554990"/>
                    <a:pt x="763270" y="600710"/>
                    <a:pt x="906780" y="601980"/>
                  </a:cubicBezTo>
                  <a:cubicBezTo>
                    <a:pt x="1050290" y="603250"/>
                    <a:pt x="1134110" y="485140"/>
                    <a:pt x="1226820" y="487680"/>
                  </a:cubicBezTo>
                  <a:cubicBezTo>
                    <a:pt x="1319530" y="490220"/>
                    <a:pt x="1360170" y="614680"/>
                    <a:pt x="1463040" y="617220"/>
                  </a:cubicBezTo>
                  <a:cubicBezTo>
                    <a:pt x="1565910" y="619760"/>
                    <a:pt x="1724660" y="515620"/>
                    <a:pt x="1844040" y="502920"/>
                  </a:cubicBezTo>
                  <a:cubicBezTo>
                    <a:pt x="1963420" y="490220"/>
                    <a:pt x="2035810" y="624840"/>
                    <a:pt x="2179320" y="541020"/>
                  </a:cubicBezTo>
                  <a:cubicBezTo>
                    <a:pt x="2322830" y="457200"/>
                    <a:pt x="2513965" y="228600"/>
                    <a:pt x="2705100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 w="3492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Oval 27"/>
            <p:cNvSpPr/>
            <p:nvPr/>
          </p:nvSpPr>
          <p:spPr>
            <a:xfrm rot="1743750">
              <a:off x="9525366" y="3715116"/>
              <a:ext cx="201503" cy="2015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743750">
              <a:off x="8522986" y="7121232"/>
              <a:ext cx="207184" cy="21675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63040" flipV="1">
              <a:off x="7887427" y="6355509"/>
              <a:ext cx="1557373" cy="42728"/>
            </a:xfrm>
            <a:prstGeom prst="line">
              <a:avLst/>
            </a:prstGeom>
            <a:ln w="38100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63040" flipV="1">
              <a:off x="10045559" y="6355508"/>
              <a:ext cx="1557373" cy="42728"/>
            </a:xfrm>
            <a:prstGeom prst="line">
              <a:avLst/>
            </a:prstGeom>
            <a:ln w="38100"/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9" idx="4"/>
            </p:cNvCxnSpPr>
            <p:nvPr/>
          </p:nvCxnSpPr>
          <p:spPr>
            <a:xfrm flipV="1">
              <a:off x="8573932" y="5614137"/>
              <a:ext cx="1052185" cy="1710204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9540404" y="5579904"/>
              <a:ext cx="1907640" cy="1530602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 33"/>
            <p:cNvSpPr/>
            <p:nvPr/>
          </p:nvSpPr>
          <p:spPr>
            <a:xfrm rot="21518971">
              <a:off x="9313402" y="5184222"/>
              <a:ext cx="1038409" cy="646696"/>
            </a:xfrm>
            <a:custGeom>
              <a:avLst/>
              <a:gdLst>
                <a:gd name="connsiteX0" fmla="*/ 0 w 861060"/>
                <a:gd name="connsiteY0" fmla="*/ 53340 h 373380"/>
                <a:gd name="connsiteX1" fmla="*/ 106680 w 861060"/>
                <a:gd name="connsiteY1" fmla="*/ 297180 h 373380"/>
                <a:gd name="connsiteX2" fmla="*/ 411480 w 861060"/>
                <a:gd name="connsiteY2" fmla="*/ 228600 h 373380"/>
                <a:gd name="connsiteX3" fmla="*/ 662940 w 861060"/>
                <a:gd name="connsiteY3" fmla="*/ 335280 h 373380"/>
                <a:gd name="connsiteX4" fmla="*/ 861060 w 861060"/>
                <a:gd name="connsiteY4" fmla="*/ 0 h 37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1060" h="373380">
                  <a:moveTo>
                    <a:pt x="0" y="53340"/>
                  </a:moveTo>
                  <a:cubicBezTo>
                    <a:pt x="19050" y="160655"/>
                    <a:pt x="38100" y="267970"/>
                    <a:pt x="106680" y="297180"/>
                  </a:cubicBezTo>
                  <a:cubicBezTo>
                    <a:pt x="175260" y="326390"/>
                    <a:pt x="318770" y="222250"/>
                    <a:pt x="411480" y="228600"/>
                  </a:cubicBezTo>
                  <a:cubicBezTo>
                    <a:pt x="504190" y="234950"/>
                    <a:pt x="588010" y="373380"/>
                    <a:pt x="662940" y="335280"/>
                  </a:cubicBezTo>
                  <a:cubicBezTo>
                    <a:pt x="737870" y="297180"/>
                    <a:pt x="799465" y="148590"/>
                    <a:pt x="861060" y="0"/>
                  </a:cubicBezTo>
                </a:path>
              </a:pathLst>
            </a:custGeom>
            <a:solidFill>
              <a:srgbClr val="5BEC34"/>
            </a:solidFill>
            <a:ln w="3492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435102" y="5567674"/>
              <a:ext cx="1510650" cy="67035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FF00"/>
                  </a:solidFill>
                </a:rPr>
                <a:t>p</a:t>
              </a:r>
              <a:endParaRPr lang="he-IL" sz="2400" b="1" dirty="0">
                <a:solidFill>
                  <a:srgbClr val="00FF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991725" y="5567674"/>
              <a:ext cx="886852" cy="67035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FF00"/>
                  </a:solidFill>
                </a:rPr>
                <a:t>q</a:t>
              </a:r>
              <a:endParaRPr lang="he-IL" sz="2400" b="1" dirty="0">
                <a:solidFill>
                  <a:srgbClr val="00FF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Stereo SC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CF89D5-D331-4295-AFBB-3CFBA64CE643}" type="slidenum">
              <a:rPr lang="he-IL" altLang="en-US" smtClean="0"/>
              <a:pPr>
                <a:defRPr/>
              </a:pPr>
              <a:t>82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  <p:pic>
        <p:nvPicPr>
          <p:cNvPr id="6" name="Snowman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098550" y="2571750"/>
            <a:ext cx="6896100" cy="2800350"/>
          </a:xfrm>
          <a:prstGeom prst="rect">
            <a:avLst/>
          </a:prstGeom>
        </p:spPr>
      </p:pic>
      <p:sp>
        <p:nvSpPr>
          <p:cNvPr id="7" name="5-Point Star 6"/>
          <p:cNvSpPr/>
          <p:nvPr/>
        </p:nvSpPr>
        <p:spPr bwMode="auto">
          <a:xfrm>
            <a:off x="8394853" y="308472"/>
            <a:ext cx="319489" cy="352540"/>
          </a:xfrm>
          <a:prstGeom prst="star5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dni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CF89D5-D331-4295-AFBB-3CFBA64CE643}" type="slidenum">
              <a:rPr lang="he-IL" altLang="en-US" smtClean="0"/>
              <a:pPr>
                <a:defRPr/>
              </a:pPr>
              <a:t>83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  <p:pic>
        <p:nvPicPr>
          <p:cNvPr id="219138" name="Picture 2" descr="C:\Users\YAELM\Dropbox\students\TALI-YAEL\ICCV-2011\results\car2\D_i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84041" y="3553305"/>
            <a:ext cx="3339234" cy="2109366"/>
          </a:xfrm>
          <a:prstGeom prst="rect">
            <a:avLst/>
          </a:prstGeom>
          <a:noFill/>
        </p:spPr>
      </p:pic>
      <p:pic>
        <p:nvPicPr>
          <p:cNvPr id="219143" name="Picture 7" descr="C:\Users\YAELM\Dropbox\students\TALI-YAEL\ICCV-2011\results\car2\IL_i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0601" y="613904"/>
            <a:ext cx="3339234" cy="2109366"/>
          </a:xfrm>
          <a:prstGeom prst="rect">
            <a:avLst/>
          </a:prstGeom>
          <a:noFill/>
        </p:spPr>
      </p:pic>
      <p:pic>
        <p:nvPicPr>
          <p:cNvPr id="219144" name="Picture 8" descr="C:\Users\YAELM\Dropbox\students\TALI-YAEL\ICCV-2011\results\car2\IR_i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0534" y="668989"/>
            <a:ext cx="3339234" cy="2109366"/>
          </a:xfrm>
          <a:prstGeom prst="rect">
            <a:avLst/>
          </a:prstGeom>
          <a:noFill/>
        </p:spPr>
      </p:pic>
      <p:pic>
        <p:nvPicPr>
          <p:cNvPr id="14" name="Car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228600" y="3125577"/>
            <a:ext cx="8915400" cy="2838450"/>
          </a:xfrm>
          <a:prstGeom prst="rect">
            <a:avLst/>
          </a:prstGeom>
        </p:spPr>
      </p:pic>
      <p:sp>
        <p:nvSpPr>
          <p:cNvPr id="15" name="5-Point Star 14"/>
          <p:cNvSpPr/>
          <p:nvPr/>
        </p:nvSpPr>
        <p:spPr bwMode="auto">
          <a:xfrm>
            <a:off x="8626207" y="154236"/>
            <a:ext cx="363557" cy="396607"/>
          </a:xfrm>
          <a:prstGeom prst="star5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dni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A3323D0-241B-4D61-88C3-F9DB7CF3E209}" type="slidenum">
              <a:rPr lang="he-IL" altLang="en-US" smtClean="0"/>
              <a:pPr/>
              <a:t>84</a:t>
            </a:fld>
            <a:endParaRPr lang="en-US" altLang="en-US" smtClean="0"/>
          </a:p>
        </p:txBody>
      </p:sp>
      <p:sp>
        <p:nvSpPr>
          <p:cNvPr id="74755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74756" name="Rectangle 2"/>
          <p:cNvSpPr>
            <a:spLocks noGrp="1" noChangeArrowheads="1"/>
          </p:cNvSpPr>
          <p:nvPr>
            <p:ph type="title"/>
          </p:nvPr>
        </p:nvSpPr>
        <p:spPr>
          <a:xfrm>
            <a:off x="411163" y="990600"/>
            <a:ext cx="7772400" cy="1143000"/>
          </a:xfrm>
        </p:spPr>
        <p:txBody>
          <a:bodyPr/>
          <a:lstStyle/>
          <a:p>
            <a:r>
              <a:rPr lang="en-US" altLang="he-IL" smtClean="0"/>
              <a:t>Disparity Smoothness Constraint</a:t>
            </a:r>
          </a:p>
        </p:txBody>
      </p:sp>
      <p:sp>
        <p:nvSpPr>
          <p:cNvPr id="7475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he-IL" smtClean="0"/>
          </a:p>
          <a:p>
            <a:r>
              <a:rPr lang="en-US" altLang="he-IL" smtClean="0"/>
              <a:t>The disparity changes slowly almost everywhere in the image</a:t>
            </a:r>
          </a:p>
          <a:p>
            <a:pPr lvl="1"/>
            <a:r>
              <a:rPr lang="en-US" altLang="he-IL" smtClean="0"/>
              <a:t>True since the depth changes slowly almost everywhere in the 3D scene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7FDB937-BE91-4C13-BC92-742F8C773EF9}" type="slidenum">
              <a:rPr lang="he-IL" altLang="en-US" smtClean="0"/>
              <a:pPr/>
              <a:t>85</a:t>
            </a:fld>
            <a:endParaRPr lang="en-US" altLang="en-US" smtClean="0"/>
          </a:p>
        </p:txBody>
      </p:sp>
      <p:sp>
        <p:nvSpPr>
          <p:cNvPr id="75779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904875"/>
            <a:ext cx="7772400" cy="1143000"/>
          </a:xfrm>
        </p:spPr>
        <p:txBody>
          <a:bodyPr/>
          <a:lstStyle/>
          <a:p>
            <a:r>
              <a:rPr lang="en-US" altLang="he-IL" smtClean="0"/>
              <a:t>Mutual Correspondence Constraint</a:t>
            </a:r>
          </a:p>
        </p:txBody>
      </p:sp>
      <p:sp>
        <p:nvSpPr>
          <p:cNvPr id="757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he-IL" smtClean="0"/>
          </a:p>
          <a:p>
            <a:r>
              <a:rPr lang="en-US" altLang="he-IL" smtClean="0"/>
              <a:t>The existence of a correspondence between points does not depend on whether we start from the left image or the right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785813" y="1044575"/>
            <a:ext cx="7772400" cy="609600"/>
          </a:xfrm>
        </p:spPr>
        <p:txBody>
          <a:bodyPr/>
          <a:lstStyle/>
          <a:p>
            <a:r>
              <a:rPr lang="en-US" altLang="he-IL" smtClean="0"/>
              <a:t>Computing Correspondence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7713" y="2074863"/>
            <a:ext cx="7772400" cy="5105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b="1" dirty="0" smtClean="0"/>
              <a:t>Constraints: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Geometry, </a:t>
            </a:r>
            <a:r>
              <a:rPr lang="en-US" dirty="0" err="1" smtClean="0"/>
              <a:t>epipolar</a:t>
            </a:r>
            <a:r>
              <a:rPr lang="en-US" dirty="0" smtClean="0"/>
              <a:t> constraint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Photometric: Brightness constancy, only partly true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Ordering: only partly true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Smoothness of objects: only partly true</a:t>
            </a:r>
          </a:p>
          <a:p>
            <a:pPr>
              <a:lnSpc>
                <a:spcPct val="80000"/>
              </a:lnSpc>
            </a:pPr>
            <a:r>
              <a:rPr lang="en-US" b="1" dirty="0" smtClean="0"/>
              <a:t>Features: 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points, edges, regions, feature descriptors..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endParaRPr lang="en-US" dirty="0" smtClean="0"/>
          </a:p>
          <a:p>
            <a:pPr lvl="1"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Correspondence Optimization</a:t>
            </a:r>
            <a:endParaRPr lang="en-US" smtClean="0"/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mtClean="0"/>
              <a:t>Local greedy matches:</a:t>
            </a:r>
          </a:p>
          <a:p>
            <a:pPr lvl="1">
              <a:lnSpc>
                <a:spcPct val="80000"/>
              </a:lnSpc>
            </a:pPr>
            <a:r>
              <a:rPr lang="en-US" altLang="he-IL" smtClean="0">
                <a:solidFill>
                  <a:srgbClr val="990099"/>
                </a:solidFill>
              </a:rPr>
              <a:t>Low-level:</a:t>
            </a:r>
            <a:r>
              <a:rPr lang="en-US" altLang="he-IL" smtClean="0"/>
              <a:t> Bottom up methods are based on local attributes of points</a:t>
            </a:r>
          </a:p>
          <a:p>
            <a:pPr>
              <a:lnSpc>
                <a:spcPct val="80000"/>
              </a:lnSpc>
            </a:pPr>
            <a:r>
              <a:rPr lang="en-US" smtClean="0"/>
              <a:t>1D search</a:t>
            </a:r>
          </a:p>
          <a:p>
            <a:pPr>
              <a:lnSpc>
                <a:spcPct val="80000"/>
              </a:lnSpc>
            </a:pPr>
            <a:r>
              <a:rPr lang="en-US" smtClean="0"/>
              <a:t>2D search:</a:t>
            </a:r>
          </a:p>
          <a:p>
            <a:pPr lvl="1">
              <a:lnSpc>
                <a:spcPct val="90000"/>
              </a:lnSpc>
            </a:pPr>
            <a:r>
              <a:rPr lang="en-US" altLang="he-IL" smtClean="0">
                <a:solidFill>
                  <a:srgbClr val="990099"/>
                </a:solidFill>
              </a:rPr>
              <a:t>High-level:</a:t>
            </a:r>
            <a:r>
              <a:rPr lang="en-US" altLang="he-IL" smtClean="0"/>
              <a:t> Minimizing an energy function that represents global and local properties of the surface (e.g., smoothness)  </a:t>
            </a:r>
          </a:p>
          <a:p>
            <a:pPr>
              <a:lnSpc>
                <a:spcPct val="80000"/>
              </a:lnSpc>
            </a:pPr>
            <a:endParaRPr lang="en-US" smtClean="0"/>
          </a:p>
          <a:p>
            <a:endParaRPr lang="en-US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82384A4-3D06-4B9F-A431-807911801834}" type="slidenum">
              <a:rPr lang="he-IL" altLang="en-US" smtClean="0"/>
              <a:pPr/>
              <a:t>87</a:t>
            </a:fld>
            <a:endParaRPr lang="en-US" altLang="en-US" smtClean="0"/>
          </a:p>
        </p:txBody>
      </p:sp>
      <p:sp>
        <p:nvSpPr>
          <p:cNvPr id="77829" name="Footer Placeholder 4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763BA39-B4F7-4A69-BCF6-6B5BC5532654}" type="slidenum">
              <a:rPr lang="he-IL" altLang="en-US" smtClean="0"/>
              <a:pPr/>
              <a:t>88</a:t>
            </a:fld>
            <a:endParaRPr lang="en-US" altLang="en-US" smtClean="0"/>
          </a:p>
        </p:txBody>
      </p:sp>
      <p:sp>
        <p:nvSpPr>
          <p:cNvPr id="35845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58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 smtClean="0"/>
              <a:t>High Level Energy Function</a:t>
            </a:r>
            <a:endParaRPr lang="en-US" smtClean="0"/>
          </a:p>
        </p:txBody>
      </p:sp>
      <p:sp>
        <p:nvSpPr>
          <p:cNvPr id="358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Assume rectified images:</a:t>
            </a:r>
          </a:p>
        </p:txBody>
      </p:sp>
      <p:graphicFrame>
        <p:nvGraphicFramePr>
          <p:cNvPr id="35842" name="Object 5"/>
          <p:cNvGraphicFramePr>
            <a:graphicFrameLocks noChangeAspect="1"/>
          </p:cNvGraphicFramePr>
          <p:nvPr/>
        </p:nvGraphicFramePr>
        <p:xfrm>
          <a:off x="773113" y="3733800"/>
          <a:ext cx="699135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92" name="Equation" r:id="rId4" imgW="3060360" imgH="355320" progId="Equation.3">
                  <p:embed/>
                </p:oleObj>
              </mc:Choice>
              <mc:Fallback>
                <p:oleObj name="Equation" r:id="rId4" imgW="3060360" imgH="3553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113" y="3733800"/>
                        <a:ext cx="6991350" cy="811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8" name="Right Brace 9"/>
          <p:cNvSpPr>
            <a:spLocks/>
          </p:cNvSpPr>
          <p:nvPr/>
        </p:nvSpPr>
        <p:spPr bwMode="auto">
          <a:xfrm rot="5400000">
            <a:off x="3594894" y="2956719"/>
            <a:ext cx="438150" cy="3494088"/>
          </a:xfrm>
          <a:prstGeom prst="rightBrace">
            <a:avLst>
              <a:gd name="adj1" fmla="val 8344"/>
              <a:gd name="adj2" fmla="val 50000"/>
            </a:avLst>
          </a:prstGeom>
          <a:solidFill>
            <a:schemeClr val="bg1"/>
          </a:solidFill>
          <a:ln w="254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5843" name="Object 3"/>
          <p:cNvGraphicFramePr>
            <a:graphicFrameLocks noChangeAspect="1"/>
          </p:cNvGraphicFramePr>
          <p:nvPr/>
        </p:nvGraphicFramePr>
        <p:xfrm>
          <a:off x="960941" y="2136465"/>
          <a:ext cx="3599908" cy="700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93" name="Equation" r:id="rId6" imgW="1434960" imgH="279360" progId="Equation.3">
                  <p:embed/>
                </p:oleObj>
              </mc:Choice>
              <mc:Fallback>
                <p:oleObj name="Equation" r:id="rId6" imgW="1434960" imgH="27936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941" y="2136465"/>
                        <a:ext cx="3599908" cy="7008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9" name="Oval 11"/>
          <p:cNvSpPr>
            <a:spLocks noChangeArrowheads="1"/>
          </p:cNvSpPr>
          <p:nvPr/>
        </p:nvSpPr>
        <p:spPr bwMode="auto">
          <a:xfrm>
            <a:off x="3030538" y="5010150"/>
            <a:ext cx="1766887" cy="1047750"/>
          </a:xfrm>
          <a:prstGeom prst="ellipse">
            <a:avLst/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/>
              <a:t>Data Term</a:t>
            </a:r>
          </a:p>
        </p:txBody>
      </p:sp>
      <p:sp>
        <p:nvSpPr>
          <p:cNvPr id="35850" name="Oval 12"/>
          <p:cNvSpPr>
            <a:spLocks noChangeArrowheads="1"/>
          </p:cNvSpPr>
          <p:nvPr/>
        </p:nvSpPr>
        <p:spPr bwMode="auto">
          <a:xfrm>
            <a:off x="5813424" y="4962525"/>
            <a:ext cx="3101975" cy="625475"/>
          </a:xfrm>
          <a:prstGeom prst="ellipse">
            <a:avLst/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5851" name="Right Brace 13"/>
          <p:cNvSpPr>
            <a:spLocks/>
          </p:cNvSpPr>
          <p:nvPr/>
        </p:nvSpPr>
        <p:spPr bwMode="auto">
          <a:xfrm rot="5400000">
            <a:off x="6723820" y="3831758"/>
            <a:ext cx="438150" cy="1841500"/>
          </a:xfrm>
          <a:prstGeom prst="rightBrace">
            <a:avLst>
              <a:gd name="adj1" fmla="val 8347"/>
              <a:gd name="adj2" fmla="val 50000"/>
            </a:avLst>
          </a:prstGeom>
          <a:solidFill>
            <a:schemeClr val="bg1"/>
          </a:solidFill>
          <a:ln w="254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 bwMode="auto">
          <a:xfrm rot="5400000">
            <a:off x="5447371" y="3295185"/>
            <a:ext cx="959005" cy="211874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accent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4" name="Rectangle 13"/>
          <p:cNvSpPr/>
          <p:nvPr/>
        </p:nvSpPr>
        <p:spPr bwMode="auto">
          <a:xfrm>
            <a:off x="5932449" y="2419814"/>
            <a:ext cx="1349298" cy="423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 (Hebrew)" pitchFamily="18" charset="0"/>
              </a:rPr>
              <a:t>weight</a:t>
            </a:r>
          </a:p>
        </p:txBody>
      </p:sp>
      <p:sp>
        <p:nvSpPr>
          <p:cNvPr id="15" name="5-Point Star 14"/>
          <p:cNvSpPr/>
          <p:nvPr/>
        </p:nvSpPr>
        <p:spPr bwMode="auto">
          <a:xfrm>
            <a:off x="8334703" y="178676"/>
            <a:ext cx="346842" cy="357352"/>
          </a:xfrm>
          <a:prstGeom prst="star5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2BBDCAF-4B06-42B9-8609-9BB44B97591D}" type="slidenum">
              <a:rPr lang="he-IL" altLang="en-US" smtClean="0"/>
              <a:pPr/>
              <a:t>89</a:t>
            </a:fld>
            <a:endParaRPr lang="en-US" altLang="en-US" smtClean="0"/>
          </a:p>
        </p:txBody>
      </p:sp>
      <p:sp>
        <p:nvSpPr>
          <p:cNvPr id="36872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68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1D: Dynamic Programing</a:t>
            </a:r>
          </a:p>
        </p:txBody>
      </p:sp>
      <p:sp>
        <p:nvSpPr>
          <p:cNvPr id="368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90563" y="2436813"/>
            <a:ext cx="7874000" cy="3200400"/>
            <a:chOff x="328" y="1896"/>
            <a:chExt cx="4960" cy="201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968" y="2240"/>
              <a:ext cx="1360" cy="1312"/>
              <a:chOff x="2544" y="2624"/>
              <a:chExt cx="1360" cy="1312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2568" y="2656"/>
                <a:ext cx="1296" cy="1248"/>
                <a:chOff x="2224" y="2656"/>
                <a:chExt cx="1296" cy="1248"/>
              </a:xfrm>
            </p:grpSpPr>
            <p:grpSp>
              <p:nvGrpSpPr>
                <p:cNvPr id="5" name="Group 7"/>
                <p:cNvGrpSpPr>
                  <a:grpSpLocks/>
                </p:cNvGrpSpPr>
                <p:nvPr/>
              </p:nvGrpSpPr>
              <p:grpSpPr bwMode="auto">
                <a:xfrm>
                  <a:off x="2232" y="2656"/>
                  <a:ext cx="1280" cy="1248"/>
                  <a:chOff x="2232" y="2656"/>
                  <a:chExt cx="1280" cy="1248"/>
                </a:xfrm>
              </p:grpSpPr>
              <p:sp>
                <p:nvSpPr>
                  <p:cNvPr id="37097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2232" y="2664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098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2360" y="2664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099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2488" y="2672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100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2616" y="2656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101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2744" y="2656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102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2872" y="2664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103" name="Line 14"/>
                  <p:cNvSpPr>
                    <a:spLocks noChangeShapeType="1"/>
                  </p:cNvSpPr>
                  <p:nvPr/>
                </p:nvSpPr>
                <p:spPr bwMode="auto">
                  <a:xfrm>
                    <a:off x="3000" y="2656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104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3128" y="2656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105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3256" y="2656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106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3384" y="2656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107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3512" y="2664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" name="Group 19"/>
                <p:cNvGrpSpPr>
                  <a:grpSpLocks/>
                </p:cNvGrpSpPr>
                <p:nvPr/>
              </p:nvGrpSpPr>
              <p:grpSpPr bwMode="auto">
                <a:xfrm>
                  <a:off x="2255" y="2663"/>
                  <a:ext cx="1232" cy="1232"/>
                  <a:chOff x="2255" y="2663"/>
                  <a:chExt cx="1232" cy="1232"/>
                </a:xfrm>
              </p:grpSpPr>
              <p:sp>
                <p:nvSpPr>
                  <p:cNvPr id="37086" name="Line 20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2871" y="2047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087" name="Line 2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2871" y="2170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088" name="Line 22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2871" y="2293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089" name="Line 23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2871" y="2416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090" name="Line 24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2871" y="2539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091" name="Line 25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2871" y="2663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092" name="Line 26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2871" y="2786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093" name="Line 27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2871" y="2909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094" name="Line 28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2871" y="3032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095" name="Line 29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2871" y="3155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096" name="Line 30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2871" y="3279"/>
                    <a:ext cx="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" name="Group 31"/>
                <p:cNvGrpSpPr>
                  <a:grpSpLocks/>
                </p:cNvGrpSpPr>
                <p:nvPr/>
              </p:nvGrpSpPr>
              <p:grpSpPr bwMode="auto">
                <a:xfrm>
                  <a:off x="2224" y="2664"/>
                  <a:ext cx="1296" cy="1232"/>
                  <a:chOff x="2224" y="2664"/>
                  <a:chExt cx="1296" cy="1232"/>
                </a:xfrm>
              </p:grpSpPr>
              <p:sp>
                <p:nvSpPr>
                  <p:cNvPr id="37065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2232" y="2664"/>
                    <a:ext cx="1280" cy="12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8" name="Group 33"/>
                  <p:cNvGrpSpPr>
                    <a:grpSpLocks/>
                  </p:cNvGrpSpPr>
                  <p:nvPr/>
                </p:nvGrpSpPr>
                <p:grpSpPr bwMode="auto">
                  <a:xfrm>
                    <a:off x="2360" y="2664"/>
                    <a:ext cx="1160" cy="1096"/>
                    <a:chOff x="2360" y="2664"/>
                    <a:chExt cx="1160" cy="1096"/>
                  </a:xfrm>
                </p:grpSpPr>
                <p:sp>
                  <p:nvSpPr>
                    <p:cNvPr id="37077" name="Line 3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0" y="2664"/>
                      <a:ext cx="1152" cy="109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78" name="Line 3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88" y="2664"/>
                      <a:ext cx="1032" cy="97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79" name="Line 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16" y="2664"/>
                      <a:ext cx="896" cy="8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80" name="Line 3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44" y="2664"/>
                      <a:ext cx="768" cy="74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81" name="Line 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72" y="2664"/>
                      <a:ext cx="640" cy="61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82" name="Line 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000" y="2664"/>
                      <a:ext cx="520" cy="49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83" name="Line 4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128" y="2664"/>
                      <a:ext cx="392" cy="36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84" name="Line 4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256" y="2664"/>
                      <a:ext cx="256" cy="2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85" name="Line 4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84" y="2664"/>
                      <a:ext cx="128" cy="12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9" name="Group 43"/>
                  <p:cNvGrpSpPr>
                    <a:grpSpLocks/>
                  </p:cNvGrpSpPr>
                  <p:nvPr/>
                </p:nvGrpSpPr>
                <p:grpSpPr bwMode="auto">
                  <a:xfrm flipH="1" flipV="1">
                    <a:off x="2224" y="2792"/>
                    <a:ext cx="1160" cy="1096"/>
                    <a:chOff x="2360" y="2664"/>
                    <a:chExt cx="1160" cy="1096"/>
                  </a:xfrm>
                </p:grpSpPr>
                <p:sp>
                  <p:nvSpPr>
                    <p:cNvPr id="37068" name="Line 4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0" y="2664"/>
                      <a:ext cx="1152" cy="109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69" name="Line 4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488" y="2664"/>
                      <a:ext cx="1032" cy="97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70" name="Line 4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616" y="2664"/>
                      <a:ext cx="896" cy="84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71" name="Line 4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744" y="2664"/>
                      <a:ext cx="768" cy="744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72" name="Line 4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72" y="2664"/>
                      <a:ext cx="640" cy="61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73" name="Line 4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000" y="2664"/>
                      <a:ext cx="520" cy="49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74" name="Line 5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128" y="2664"/>
                      <a:ext cx="392" cy="368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75" name="Line 5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256" y="2664"/>
                      <a:ext cx="256" cy="25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076" name="Line 5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84" y="2664"/>
                      <a:ext cx="128" cy="12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2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0" name="Group 53"/>
              <p:cNvGrpSpPr>
                <a:grpSpLocks/>
              </p:cNvGrpSpPr>
              <p:nvPr/>
            </p:nvGrpSpPr>
            <p:grpSpPr bwMode="auto">
              <a:xfrm>
                <a:off x="2544" y="2624"/>
                <a:ext cx="1360" cy="1312"/>
                <a:chOff x="2200" y="2632"/>
                <a:chExt cx="1048" cy="1056"/>
              </a:xfrm>
            </p:grpSpPr>
            <p:grpSp>
              <p:nvGrpSpPr>
                <p:cNvPr id="11" name="Group 54"/>
                <p:cNvGrpSpPr>
                  <a:grpSpLocks/>
                </p:cNvGrpSpPr>
                <p:nvPr/>
              </p:nvGrpSpPr>
              <p:grpSpPr bwMode="auto">
                <a:xfrm>
                  <a:off x="2200" y="2632"/>
                  <a:ext cx="64" cy="1056"/>
                  <a:chOff x="2040" y="2648"/>
                  <a:chExt cx="64" cy="1056"/>
                </a:xfrm>
              </p:grpSpPr>
              <p:sp>
                <p:nvSpPr>
                  <p:cNvPr id="37051" name="Oval 5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648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52" name="Oval 56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747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53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846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54" name="Oval 58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945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55" name="Oval 59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0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56" name="Oval 60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1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57" name="Oval 61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243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58" name="Oval 62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342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59" name="Oval 63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441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60" name="Oval 64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5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61" name="Oval 6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6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2" name="Group 66"/>
                <p:cNvGrpSpPr>
                  <a:grpSpLocks/>
                </p:cNvGrpSpPr>
                <p:nvPr/>
              </p:nvGrpSpPr>
              <p:grpSpPr bwMode="auto">
                <a:xfrm>
                  <a:off x="2298" y="2632"/>
                  <a:ext cx="64" cy="1056"/>
                  <a:chOff x="2040" y="2648"/>
                  <a:chExt cx="64" cy="1056"/>
                </a:xfrm>
              </p:grpSpPr>
              <p:sp>
                <p:nvSpPr>
                  <p:cNvPr id="37040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648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41" name="Oval 68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747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42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846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43" name="Oval 70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945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44" name="Oval 71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0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45" name="Oval 72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1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46" name="Oval 73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243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47" name="Oval 74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342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48" name="Oval 7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441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49" name="Oval 76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5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50" name="Oval 77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6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3" name="Group 78"/>
                <p:cNvGrpSpPr>
                  <a:grpSpLocks/>
                </p:cNvGrpSpPr>
                <p:nvPr/>
              </p:nvGrpSpPr>
              <p:grpSpPr bwMode="auto">
                <a:xfrm>
                  <a:off x="2396" y="2632"/>
                  <a:ext cx="64" cy="1056"/>
                  <a:chOff x="2040" y="2648"/>
                  <a:chExt cx="64" cy="1056"/>
                </a:xfrm>
              </p:grpSpPr>
              <p:sp>
                <p:nvSpPr>
                  <p:cNvPr id="37029" name="Oval 79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648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30" name="Oval 80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747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31" name="Oval 81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846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32" name="Oval 82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945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33" name="Oval 83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0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34" name="Oval 84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1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35" name="Oval 8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243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36" name="Oval 86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342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37" name="Oval 87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441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38" name="Oval 88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5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39" name="Oval 89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6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4" name="Group 90"/>
                <p:cNvGrpSpPr>
                  <a:grpSpLocks/>
                </p:cNvGrpSpPr>
                <p:nvPr/>
              </p:nvGrpSpPr>
              <p:grpSpPr bwMode="auto">
                <a:xfrm>
                  <a:off x="2495" y="2632"/>
                  <a:ext cx="64" cy="1056"/>
                  <a:chOff x="2040" y="2648"/>
                  <a:chExt cx="64" cy="1056"/>
                </a:xfrm>
              </p:grpSpPr>
              <p:sp>
                <p:nvSpPr>
                  <p:cNvPr id="37018" name="Oval 91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648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19" name="Oval 92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747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20" name="Oval 93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846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21" name="Oval 94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945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22" name="Oval 9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0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23" name="Oval 96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1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24" name="Oval 97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243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25" name="Oval 98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342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26" name="Oval 99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441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27" name="Oval 100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5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28" name="Oval 101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6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5" name="Group 102"/>
                <p:cNvGrpSpPr>
                  <a:grpSpLocks/>
                </p:cNvGrpSpPr>
                <p:nvPr/>
              </p:nvGrpSpPr>
              <p:grpSpPr bwMode="auto">
                <a:xfrm>
                  <a:off x="2593" y="2632"/>
                  <a:ext cx="64" cy="1056"/>
                  <a:chOff x="2040" y="2648"/>
                  <a:chExt cx="64" cy="1056"/>
                </a:xfrm>
              </p:grpSpPr>
              <p:sp>
                <p:nvSpPr>
                  <p:cNvPr id="37007" name="Oval 103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648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08" name="Oval 104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747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09" name="Oval 10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846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10" name="Oval 106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945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11" name="Oval 107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0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12" name="Oval 108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1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13" name="Oval 109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243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14" name="Oval 110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342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15" name="Oval 111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441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16" name="Oval 112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5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17" name="Oval 113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6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6" name="Group 114"/>
                <p:cNvGrpSpPr>
                  <a:grpSpLocks/>
                </p:cNvGrpSpPr>
                <p:nvPr/>
              </p:nvGrpSpPr>
              <p:grpSpPr bwMode="auto">
                <a:xfrm>
                  <a:off x="2692" y="2632"/>
                  <a:ext cx="64" cy="1056"/>
                  <a:chOff x="2040" y="2648"/>
                  <a:chExt cx="64" cy="1056"/>
                </a:xfrm>
              </p:grpSpPr>
              <p:sp>
                <p:nvSpPr>
                  <p:cNvPr id="36996" name="Oval 11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648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97" name="Oval 116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747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98" name="Oval 117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846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99" name="Oval 118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945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00" name="Oval 119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0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01" name="Oval 120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1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02" name="Oval 121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243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03" name="Oval 122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342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04" name="Oval 123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441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05" name="Oval 124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5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7006" name="Oval 12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6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7" name="Group 126"/>
                <p:cNvGrpSpPr>
                  <a:grpSpLocks/>
                </p:cNvGrpSpPr>
                <p:nvPr/>
              </p:nvGrpSpPr>
              <p:grpSpPr bwMode="auto">
                <a:xfrm>
                  <a:off x="2790" y="2632"/>
                  <a:ext cx="64" cy="1056"/>
                  <a:chOff x="2040" y="2648"/>
                  <a:chExt cx="64" cy="1056"/>
                </a:xfrm>
              </p:grpSpPr>
              <p:sp>
                <p:nvSpPr>
                  <p:cNvPr id="36985" name="Oval 127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648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86" name="Oval 128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747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87" name="Oval 129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846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88" name="Oval 130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945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89" name="Oval 131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0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90" name="Oval 132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1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91" name="Oval 133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243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92" name="Oval 134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342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93" name="Oval 13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441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94" name="Oval 136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5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95" name="Oval 137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6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8" name="Group 138"/>
                <p:cNvGrpSpPr>
                  <a:grpSpLocks/>
                </p:cNvGrpSpPr>
                <p:nvPr/>
              </p:nvGrpSpPr>
              <p:grpSpPr bwMode="auto">
                <a:xfrm>
                  <a:off x="2888" y="2632"/>
                  <a:ext cx="64" cy="1056"/>
                  <a:chOff x="2040" y="2648"/>
                  <a:chExt cx="64" cy="1056"/>
                </a:xfrm>
              </p:grpSpPr>
              <p:sp>
                <p:nvSpPr>
                  <p:cNvPr id="36974" name="Oval 139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648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75" name="Oval 140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747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76" name="Oval 141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846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77" name="Oval 142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945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78" name="Oval 143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0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79" name="Oval 144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1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80" name="Oval 14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243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81" name="Oval 146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342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82" name="Oval 147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441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83" name="Oval 148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5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84" name="Oval 149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6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19" name="Group 150"/>
                <p:cNvGrpSpPr>
                  <a:grpSpLocks/>
                </p:cNvGrpSpPr>
                <p:nvPr/>
              </p:nvGrpSpPr>
              <p:grpSpPr bwMode="auto">
                <a:xfrm>
                  <a:off x="2987" y="2632"/>
                  <a:ext cx="64" cy="1056"/>
                  <a:chOff x="2040" y="2648"/>
                  <a:chExt cx="64" cy="1056"/>
                </a:xfrm>
              </p:grpSpPr>
              <p:sp>
                <p:nvSpPr>
                  <p:cNvPr id="36963" name="Oval 151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648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64" name="Oval 152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747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65" name="Oval 153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846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66" name="Oval 154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945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67" name="Oval 15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0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68" name="Oval 156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1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69" name="Oval 157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243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70" name="Oval 158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342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71" name="Oval 159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441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72" name="Oval 160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5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73" name="Oval 161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6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20" name="Group 162"/>
                <p:cNvGrpSpPr>
                  <a:grpSpLocks/>
                </p:cNvGrpSpPr>
                <p:nvPr/>
              </p:nvGrpSpPr>
              <p:grpSpPr bwMode="auto">
                <a:xfrm>
                  <a:off x="3085" y="2632"/>
                  <a:ext cx="64" cy="1056"/>
                  <a:chOff x="2040" y="2648"/>
                  <a:chExt cx="64" cy="1056"/>
                </a:xfrm>
              </p:grpSpPr>
              <p:sp>
                <p:nvSpPr>
                  <p:cNvPr id="36952" name="Oval 163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648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53" name="Oval 164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747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54" name="Oval 16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846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55" name="Oval 166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945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56" name="Oval 167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0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57" name="Oval 168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1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58" name="Oval 169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243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59" name="Oval 170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342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60" name="Oval 171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441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61" name="Oval 172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5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62" name="Oval 173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6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</p:grpSp>
            <p:grpSp>
              <p:nvGrpSpPr>
                <p:cNvPr id="21" name="Group 174"/>
                <p:cNvGrpSpPr>
                  <a:grpSpLocks/>
                </p:cNvGrpSpPr>
                <p:nvPr/>
              </p:nvGrpSpPr>
              <p:grpSpPr bwMode="auto">
                <a:xfrm>
                  <a:off x="3184" y="2632"/>
                  <a:ext cx="64" cy="1056"/>
                  <a:chOff x="2040" y="2648"/>
                  <a:chExt cx="64" cy="1056"/>
                </a:xfrm>
              </p:grpSpPr>
              <p:sp>
                <p:nvSpPr>
                  <p:cNvPr id="36941" name="Oval 17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648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42" name="Oval 176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747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43" name="Oval 177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846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44" name="Oval 178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2945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45" name="Oval 179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0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46" name="Oval 180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144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47" name="Oval 181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243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48" name="Oval 182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342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49" name="Oval 183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441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50" name="Oval 184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5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  <p:sp>
                <p:nvSpPr>
                  <p:cNvPr id="36951" name="Oval 185"/>
                  <p:cNvSpPr>
                    <a:spLocks noChangeArrowheads="1"/>
                  </p:cNvSpPr>
                  <p:nvPr/>
                </p:nvSpPr>
                <p:spPr bwMode="auto">
                  <a:xfrm>
                    <a:off x="2040" y="3640"/>
                    <a:ext cx="64" cy="6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he-IL"/>
                  </a:p>
                </p:txBody>
              </p:sp>
            </p:grpSp>
          </p:grpSp>
        </p:grpSp>
        <p:grpSp>
          <p:nvGrpSpPr>
            <p:cNvPr id="22" name="Group 186"/>
            <p:cNvGrpSpPr>
              <a:grpSpLocks/>
            </p:cNvGrpSpPr>
            <p:nvPr/>
          </p:nvGrpSpPr>
          <p:grpSpPr bwMode="auto">
            <a:xfrm>
              <a:off x="960" y="2232"/>
              <a:ext cx="1360" cy="1320"/>
              <a:chOff x="2192" y="2616"/>
              <a:chExt cx="1360" cy="1320"/>
            </a:xfrm>
          </p:grpSpPr>
          <p:sp>
            <p:nvSpPr>
              <p:cNvPr id="36925" name="Freeform 187"/>
              <p:cNvSpPr>
                <a:spLocks/>
              </p:cNvSpPr>
              <p:nvPr/>
            </p:nvSpPr>
            <p:spPr bwMode="auto">
              <a:xfrm>
                <a:off x="2232" y="2664"/>
                <a:ext cx="1280" cy="1232"/>
              </a:xfrm>
              <a:custGeom>
                <a:avLst/>
                <a:gdLst>
                  <a:gd name="T0" fmla="*/ 0 w 1280"/>
                  <a:gd name="T1" fmla="*/ 0 h 1232"/>
                  <a:gd name="T2" fmla="*/ 256 w 1280"/>
                  <a:gd name="T3" fmla="*/ 248 h 1232"/>
                  <a:gd name="T4" fmla="*/ 512 w 1280"/>
                  <a:gd name="T5" fmla="*/ 248 h 1232"/>
                  <a:gd name="T6" fmla="*/ 768 w 1280"/>
                  <a:gd name="T7" fmla="*/ 488 h 1232"/>
                  <a:gd name="T8" fmla="*/ 904 w 1280"/>
                  <a:gd name="T9" fmla="*/ 496 h 1232"/>
                  <a:gd name="T10" fmla="*/ 1032 w 1280"/>
                  <a:gd name="T11" fmla="*/ 616 h 1232"/>
                  <a:gd name="T12" fmla="*/ 1024 w 1280"/>
                  <a:gd name="T13" fmla="*/ 984 h 1232"/>
                  <a:gd name="T14" fmla="*/ 1280 w 1280"/>
                  <a:gd name="T15" fmla="*/ 1232 h 123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280"/>
                  <a:gd name="T25" fmla="*/ 0 h 1232"/>
                  <a:gd name="T26" fmla="*/ 1280 w 1280"/>
                  <a:gd name="T27" fmla="*/ 1232 h 123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280" h="1232">
                    <a:moveTo>
                      <a:pt x="0" y="0"/>
                    </a:moveTo>
                    <a:lnTo>
                      <a:pt x="256" y="248"/>
                    </a:lnTo>
                    <a:lnTo>
                      <a:pt x="512" y="248"/>
                    </a:lnTo>
                    <a:lnTo>
                      <a:pt x="768" y="488"/>
                    </a:lnTo>
                    <a:lnTo>
                      <a:pt x="904" y="496"/>
                    </a:lnTo>
                    <a:lnTo>
                      <a:pt x="1032" y="616"/>
                    </a:lnTo>
                    <a:lnTo>
                      <a:pt x="1024" y="984"/>
                    </a:lnTo>
                    <a:lnTo>
                      <a:pt x="1280" y="1232"/>
                    </a:lnTo>
                  </a:path>
                </a:pathLst>
              </a:custGeom>
              <a:noFill/>
              <a:ln w="76200" cap="flat" cmpd="sng">
                <a:solidFill>
                  <a:srgbClr val="CC66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26" name="Oval 188"/>
              <p:cNvSpPr>
                <a:spLocks noChangeArrowheads="1"/>
              </p:cNvSpPr>
              <p:nvPr/>
            </p:nvSpPr>
            <p:spPr bwMode="auto">
              <a:xfrm>
                <a:off x="2192" y="2616"/>
                <a:ext cx="88" cy="88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27" name="Oval 189"/>
              <p:cNvSpPr>
                <a:spLocks noChangeArrowheads="1"/>
              </p:cNvSpPr>
              <p:nvPr/>
            </p:nvSpPr>
            <p:spPr bwMode="auto">
              <a:xfrm>
                <a:off x="3464" y="3848"/>
                <a:ext cx="88" cy="88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graphicFrame>
          <p:nvGraphicFramePr>
            <p:cNvPr id="36866" name="Object 190"/>
            <p:cNvGraphicFramePr>
              <a:graphicFrameLocks noChangeAspect="1"/>
            </p:cNvGraphicFramePr>
            <p:nvPr/>
          </p:nvGraphicFramePr>
          <p:xfrm>
            <a:off x="328" y="1896"/>
            <a:ext cx="408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528" name="Equation" r:id="rId4" imgW="253800" imgH="241200" progId="Equation.3">
                    <p:embed/>
                  </p:oleObj>
                </mc:Choice>
                <mc:Fallback>
                  <p:oleObj name="Equation" r:id="rId4" imgW="253800" imgH="241200" progId="Equation.3">
                    <p:embed/>
                    <p:pic>
                      <p:nvPicPr>
                        <p:cNvPr id="0" name="Object 1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" y="1896"/>
                          <a:ext cx="408" cy="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3" name="Group 191"/>
            <p:cNvGrpSpPr>
              <a:grpSpLocks/>
            </p:cNvGrpSpPr>
            <p:nvPr/>
          </p:nvGrpSpPr>
          <p:grpSpPr bwMode="auto">
            <a:xfrm>
              <a:off x="752" y="2020"/>
              <a:ext cx="88" cy="1620"/>
              <a:chOff x="2816" y="2404"/>
              <a:chExt cx="88" cy="1620"/>
            </a:xfrm>
          </p:grpSpPr>
          <p:sp>
            <p:nvSpPr>
              <p:cNvPr id="36914" name="Line 192"/>
              <p:cNvSpPr>
                <a:spLocks noChangeShapeType="1"/>
              </p:cNvSpPr>
              <p:nvPr/>
            </p:nvSpPr>
            <p:spPr bwMode="auto">
              <a:xfrm flipH="1">
                <a:off x="2840" y="2404"/>
                <a:ext cx="1" cy="1620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miter lim="800000"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15" name="Rectangle 193"/>
              <p:cNvSpPr>
                <a:spLocks noChangeArrowheads="1"/>
              </p:cNvSpPr>
              <p:nvPr/>
            </p:nvSpPr>
            <p:spPr bwMode="auto">
              <a:xfrm>
                <a:off x="2816" y="2680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16" name="Rectangle 194"/>
              <p:cNvSpPr>
                <a:spLocks noChangeArrowheads="1"/>
              </p:cNvSpPr>
              <p:nvPr/>
            </p:nvSpPr>
            <p:spPr bwMode="auto">
              <a:xfrm>
                <a:off x="2816" y="2805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17" name="Rectangle 195"/>
              <p:cNvSpPr>
                <a:spLocks noChangeArrowheads="1"/>
              </p:cNvSpPr>
              <p:nvPr/>
            </p:nvSpPr>
            <p:spPr bwMode="auto">
              <a:xfrm>
                <a:off x="2816" y="2930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18" name="Rectangle 196"/>
              <p:cNvSpPr>
                <a:spLocks noChangeArrowheads="1"/>
              </p:cNvSpPr>
              <p:nvPr/>
            </p:nvSpPr>
            <p:spPr bwMode="auto">
              <a:xfrm>
                <a:off x="2816" y="3056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19" name="Rectangle 197"/>
              <p:cNvSpPr>
                <a:spLocks noChangeArrowheads="1"/>
              </p:cNvSpPr>
              <p:nvPr/>
            </p:nvSpPr>
            <p:spPr bwMode="auto">
              <a:xfrm>
                <a:off x="2816" y="3181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20" name="Rectangle 198"/>
              <p:cNvSpPr>
                <a:spLocks noChangeArrowheads="1"/>
              </p:cNvSpPr>
              <p:nvPr/>
            </p:nvSpPr>
            <p:spPr bwMode="auto">
              <a:xfrm>
                <a:off x="2816" y="3306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21" name="Rectangle 199"/>
              <p:cNvSpPr>
                <a:spLocks noChangeArrowheads="1"/>
              </p:cNvSpPr>
              <p:nvPr/>
            </p:nvSpPr>
            <p:spPr bwMode="auto">
              <a:xfrm>
                <a:off x="2816" y="3432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22" name="Rectangle 200"/>
              <p:cNvSpPr>
                <a:spLocks noChangeArrowheads="1"/>
              </p:cNvSpPr>
              <p:nvPr/>
            </p:nvSpPr>
            <p:spPr bwMode="auto">
              <a:xfrm>
                <a:off x="2816" y="3557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23" name="Rectangle 201"/>
              <p:cNvSpPr>
                <a:spLocks noChangeArrowheads="1"/>
              </p:cNvSpPr>
              <p:nvPr/>
            </p:nvSpPr>
            <p:spPr bwMode="auto">
              <a:xfrm>
                <a:off x="2816" y="3682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24" name="Rectangle 202"/>
              <p:cNvSpPr>
                <a:spLocks noChangeArrowheads="1"/>
              </p:cNvSpPr>
              <p:nvPr/>
            </p:nvSpPr>
            <p:spPr bwMode="auto">
              <a:xfrm>
                <a:off x="2816" y="3808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graphicFrame>
          <p:nvGraphicFramePr>
            <p:cNvPr id="36867" name="Object 203"/>
            <p:cNvGraphicFramePr>
              <a:graphicFrameLocks noChangeAspect="1"/>
            </p:cNvGraphicFramePr>
            <p:nvPr/>
          </p:nvGraphicFramePr>
          <p:xfrm>
            <a:off x="2477" y="3392"/>
            <a:ext cx="510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529" name="Equation" r:id="rId6" imgW="317160" imgH="241200" progId="Equation.3">
                    <p:embed/>
                  </p:oleObj>
                </mc:Choice>
                <mc:Fallback>
                  <p:oleObj name="Equation" r:id="rId6" imgW="317160" imgH="241200" progId="Equation.3">
                    <p:embed/>
                    <p:pic>
                      <p:nvPicPr>
                        <p:cNvPr id="0" name="Object 2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7" y="3392"/>
                          <a:ext cx="510" cy="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4" name="Group 204"/>
            <p:cNvGrpSpPr>
              <a:grpSpLocks/>
            </p:cNvGrpSpPr>
            <p:nvPr/>
          </p:nvGrpSpPr>
          <p:grpSpPr bwMode="auto">
            <a:xfrm>
              <a:off x="856" y="3648"/>
              <a:ext cx="1775" cy="88"/>
              <a:chOff x="2872" y="3976"/>
              <a:chExt cx="1775" cy="88"/>
            </a:xfrm>
          </p:grpSpPr>
          <p:sp>
            <p:nvSpPr>
              <p:cNvPr id="36903" name="Line 205"/>
              <p:cNvSpPr>
                <a:spLocks noChangeShapeType="1"/>
              </p:cNvSpPr>
              <p:nvPr/>
            </p:nvSpPr>
            <p:spPr bwMode="auto">
              <a:xfrm flipH="1" flipV="1">
                <a:off x="2872" y="4030"/>
                <a:ext cx="1775" cy="10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miter lim="800000"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04" name="Rectangle 206"/>
              <p:cNvSpPr>
                <a:spLocks noChangeArrowheads="1"/>
              </p:cNvSpPr>
              <p:nvPr/>
            </p:nvSpPr>
            <p:spPr bwMode="auto">
              <a:xfrm>
                <a:off x="3032" y="3976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05" name="Rectangle 207"/>
              <p:cNvSpPr>
                <a:spLocks noChangeArrowheads="1"/>
              </p:cNvSpPr>
              <p:nvPr/>
            </p:nvSpPr>
            <p:spPr bwMode="auto">
              <a:xfrm>
                <a:off x="3161" y="3976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06" name="Rectangle 208"/>
              <p:cNvSpPr>
                <a:spLocks noChangeArrowheads="1"/>
              </p:cNvSpPr>
              <p:nvPr/>
            </p:nvSpPr>
            <p:spPr bwMode="auto">
              <a:xfrm>
                <a:off x="3291" y="3976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07" name="Rectangle 209"/>
              <p:cNvSpPr>
                <a:spLocks noChangeArrowheads="1"/>
              </p:cNvSpPr>
              <p:nvPr/>
            </p:nvSpPr>
            <p:spPr bwMode="auto">
              <a:xfrm>
                <a:off x="3421" y="3976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08" name="Rectangle 210"/>
              <p:cNvSpPr>
                <a:spLocks noChangeArrowheads="1"/>
              </p:cNvSpPr>
              <p:nvPr/>
            </p:nvSpPr>
            <p:spPr bwMode="auto">
              <a:xfrm>
                <a:off x="3551" y="3976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09" name="Rectangle 211"/>
              <p:cNvSpPr>
                <a:spLocks noChangeArrowheads="1"/>
              </p:cNvSpPr>
              <p:nvPr/>
            </p:nvSpPr>
            <p:spPr bwMode="auto">
              <a:xfrm>
                <a:off x="3680" y="3976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10" name="Rectangle 212"/>
              <p:cNvSpPr>
                <a:spLocks noChangeArrowheads="1"/>
              </p:cNvSpPr>
              <p:nvPr/>
            </p:nvSpPr>
            <p:spPr bwMode="auto">
              <a:xfrm>
                <a:off x="3810" y="3976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11" name="Rectangle 213"/>
              <p:cNvSpPr>
                <a:spLocks noChangeArrowheads="1"/>
              </p:cNvSpPr>
              <p:nvPr/>
            </p:nvSpPr>
            <p:spPr bwMode="auto">
              <a:xfrm>
                <a:off x="3940" y="3976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12" name="Rectangle 214"/>
              <p:cNvSpPr>
                <a:spLocks noChangeArrowheads="1"/>
              </p:cNvSpPr>
              <p:nvPr/>
            </p:nvSpPr>
            <p:spPr bwMode="auto">
              <a:xfrm>
                <a:off x="4070" y="3976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sp>
            <p:nvSpPr>
              <p:cNvPr id="36913" name="Rectangle 215"/>
              <p:cNvSpPr>
                <a:spLocks noChangeArrowheads="1"/>
              </p:cNvSpPr>
              <p:nvPr/>
            </p:nvSpPr>
            <p:spPr bwMode="auto">
              <a:xfrm>
                <a:off x="4200" y="3976"/>
                <a:ext cx="88" cy="8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</p:grpSp>
        <p:grpSp>
          <p:nvGrpSpPr>
            <p:cNvPr id="25" name="Group 216"/>
            <p:cNvGrpSpPr>
              <a:grpSpLocks/>
            </p:cNvGrpSpPr>
            <p:nvPr/>
          </p:nvGrpSpPr>
          <p:grpSpPr bwMode="auto">
            <a:xfrm>
              <a:off x="3088" y="2512"/>
              <a:ext cx="884" cy="752"/>
              <a:chOff x="4632" y="2872"/>
              <a:chExt cx="884" cy="752"/>
            </a:xfrm>
          </p:grpSpPr>
          <p:sp>
            <p:nvSpPr>
              <p:cNvPr id="36898" name="Oval 217"/>
              <p:cNvSpPr>
                <a:spLocks noChangeArrowheads="1"/>
              </p:cNvSpPr>
              <p:nvPr/>
            </p:nvSpPr>
            <p:spPr bwMode="auto">
              <a:xfrm>
                <a:off x="4632" y="2872"/>
                <a:ext cx="244" cy="236"/>
              </a:xfrm>
              <a:prstGeom prst="ellipse">
                <a:avLst/>
              </a:prstGeom>
              <a:solidFill>
                <a:srgbClr val="00CC00"/>
              </a:solidFill>
              <a:ln w="9525">
                <a:solidFill>
                  <a:srgbClr val="00CC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he-IL"/>
              </a:p>
            </p:txBody>
          </p:sp>
          <p:grpSp>
            <p:nvGrpSpPr>
              <p:cNvPr id="26" name="Group 218"/>
              <p:cNvGrpSpPr>
                <a:grpSpLocks/>
              </p:cNvGrpSpPr>
              <p:nvPr/>
            </p:nvGrpSpPr>
            <p:grpSpPr bwMode="auto">
              <a:xfrm>
                <a:off x="4754" y="2973"/>
                <a:ext cx="762" cy="651"/>
                <a:chOff x="4754" y="2973"/>
                <a:chExt cx="762" cy="651"/>
              </a:xfrm>
            </p:grpSpPr>
            <p:sp>
              <p:nvSpPr>
                <p:cNvPr id="36900" name="Line 219"/>
                <p:cNvSpPr>
                  <a:spLocks noChangeShapeType="1"/>
                </p:cNvSpPr>
                <p:nvPr/>
              </p:nvSpPr>
              <p:spPr bwMode="auto">
                <a:xfrm flipV="1">
                  <a:off x="4763" y="2973"/>
                  <a:ext cx="733" cy="8"/>
                </a:xfrm>
                <a:prstGeom prst="line">
                  <a:avLst/>
                </a:prstGeom>
                <a:noFill/>
                <a:ln w="57150">
                  <a:solidFill>
                    <a:srgbClr val="00CC00"/>
                  </a:solidFill>
                  <a:miter lim="800000"/>
                  <a:headEnd/>
                  <a:tailEnd type="arrow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01" name="Line 220"/>
                <p:cNvSpPr>
                  <a:spLocks noChangeShapeType="1"/>
                </p:cNvSpPr>
                <p:nvPr/>
              </p:nvSpPr>
              <p:spPr bwMode="auto">
                <a:xfrm flipH="1">
                  <a:off x="4755" y="3008"/>
                  <a:ext cx="8" cy="616"/>
                </a:xfrm>
                <a:prstGeom prst="line">
                  <a:avLst/>
                </a:prstGeom>
                <a:noFill/>
                <a:ln w="57150">
                  <a:solidFill>
                    <a:srgbClr val="00CC00"/>
                  </a:solidFill>
                  <a:miter lim="800000"/>
                  <a:headEnd/>
                  <a:tailEnd type="arrow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02" name="Line 221"/>
                <p:cNvSpPr>
                  <a:spLocks noChangeShapeType="1"/>
                </p:cNvSpPr>
                <p:nvPr/>
              </p:nvSpPr>
              <p:spPr bwMode="auto">
                <a:xfrm>
                  <a:off x="4754" y="2990"/>
                  <a:ext cx="762" cy="587"/>
                </a:xfrm>
                <a:prstGeom prst="line">
                  <a:avLst/>
                </a:prstGeom>
                <a:noFill/>
                <a:ln w="57150">
                  <a:solidFill>
                    <a:srgbClr val="00CC00"/>
                  </a:solidFill>
                  <a:miter lim="800000"/>
                  <a:headEnd/>
                  <a:tailEnd type="arrow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6881" name="Text Box 222"/>
            <p:cNvSpPr txBox="1">
              <a:spLocks noChangeArrowheads="1"/>
            </p:cNvSpPr>
            <p:nvPr/>
          </p:nvSpPr>
          <p:spPr bwMode="auto">
            <a:xfrm rot="2315667">
              <a:off x="3335" y="2884"/>
              <a:ext cx="89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400">
                  <a:latin typeface="Tahoma" pitchFamily="34" charset="0"/>
                </a:rPr>
                <a:t>correspondence</a:t>
              </a:r>
            </a:p>
          </p:txBody>
        </p:sp>
        <p:grpSp>
          <p:nvGrpSpPr>
            <p:cNvPr id="27" name="Group 223"/>
            <p:cNvGrpSpPr>
              <a:grpSpLocks/>
            </p:cNvGrpSpPr>
            <p:nvPr/>
          </p:nvGrpSpPr>
          <p:grpSpPr bwMode="auto">
            <a:xfrm>
              <a:off x="558" y="2596"/>
              <a:ext cx="1146" cy="231"/>
              <a:chOff x="2134" y="2980"/>
              <a:chExt cx="1146" cy="231"/>
            </a:xfrm>
          </p:grpSpPr>
          <p:sp>
            <p:nvSpPr>
              <p:cNvPr id="36896" name="Line 224"/>
              <p:cNvSpPr>
                <a:spLocks noChangeShapeType="1"/>
              </p:cNvSpPr>
              <p:nvPr/>
            </p:nvSpPr>
            <p:spPr bwMode="auto">
              <a:xfrm>
                <a:off x="2416" y="3096"/>
                <a:ext cx="8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897" name="Text Box 225"/>
              <p:cNvSpPr txBox="1">
                <a:spLocks noChangeArrowheads="1"/>
              </p:cNvSpPr>
              <p:nvPr/>
            </p:nvSpPr>
            <p:spPr bwMode="auto">
              <a:xfrm>
                <a:off x="2134" y="2980"/>
                <a:ext cx="207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1800" b="1" i="1">
                    <a:latin typeface="Tahoma" pitchFamily="34" charset="0"/>
                  </a:rPr>
                  <a:t>p</a:t>
                </a:r>
              </a:p>
            </p:txBody>
          </p:sp>
        </p:grpSp>
        <p:grpSp>
          <p:nvGrpSpPr>
            <p:cNvPr id="28" name="Group 226"/>
            <p:cNvGrpSpPr>
              <a:grpSpLocks/>
            </p:cNvGrpSpPr>
            <p:nvPr/>
          </p:nvGrpSpPr>
          <p:grpSpPr bwMode="auto">
            <a:xfrm>
              <a:off x="1606" y="2704"/>
              <a:ext cx="207" cy="1208"/>
              <a:chOff x="3182" y="3088"/>
              <a:chExt cx="207" cy="1208"/>
            </a:xfrm>
          </p:grpSpPr>
          <p:sp>
            <p:nvSpPr>
              <p:cNvPr id="36894" name="Line 227"/>
              <p:cNvSpPr>
                <a:spLocks noChangeShapeType="1"/>
              </p:cNvSpPr>
              <p:nvPr/>
            </p:nvSpPr>
            <p:spPr bwMode="auto">
              <a:xfrm flipV="1">
                <a:off x="3280" y="3088"/>
                <a:ext cx="0" cy="9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895" name="Text Box 228"/>
              <p:cNvSpPr txBox="1">
                <a:spLocks noChangeArrowheads="1"/>
              </p:cNvSpPr>
              <p:nvPr/>
            </p:nvSpPr>
            <p:spPr bwMode="auto">
              <a:xfrm>
                <a:off x="3182" y="4065"/>
                <a:ext cx="207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1800" b="1" i="1">
                    <a:latin typeface="Tahoma" pitchFamily="34" charset="0"/>
                  </a:rPr>
                  <a:t>q</a:t>
                </a:r>
              </a:p>
            </p:txBody>
          </p:sp>
        </p:grpSp>
        <p:grpSp>
          <p:nvGrpSpPr>
            <p:cNvPr id="29" name="Group 229"/>
            <p:cNvGrpSpPr>
              <a:grpSpLocks/>
            </p:cNvGrpSpPr>
            <p:nvPr/>
          </p:nvGrpSpPr>
          <p:grpSpPr bwMode="auto">
            <a:xfrm>
              <a:off x="550" y="2703"/>
              <a:ext cx="2577" cy="568"/>
              <a:chOff x="2126" y="3087"/>
              <a:chExt cx="2577" cy="568"/>
            </a:xfrm>
          </p:grpSpPr>
          <p:grpSp>
            <p:nvGrpSpPr>
              <p:cNvPr id="30" name="Group 230"/>
              <p:cNvGrpSpPr>
                <a:grpSpLocks/>
              </p:cNvGrpSpPr>
              <p:nvPr/>
            </p:nvGrpSpPr>
            <p:grpSpPr bwMode="auto">
              <a:xfrm>
                <a:off x="2416" y="3087"/>
                <a:ext cx="2287" cy="568"/>
                <a:chOff x="2416" y="3087"/>
                <a:chExt cx="2287" cy="568"/>
              </a:xfrm>
            </p:grpSpPr>
            <p:sp>
              <p:nvSpPr>
                <p:cNvPr id="36892" name="Text Box 231"/>
                <p:cNvSpPr txBox="1">
                  <a:spLocks noChangeArrowheads="1"/>
                </p:cNvSpPr>
                <p:nvPr/>
              </p:nvSpPr>
              <p:spPr bwMode="auto">
                <a:xfrm rot="-5400000">
                  <a:off x="4256" y="3208"/>
                  <a:ext cx="568" cy="3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hangingPunct="1"/>
                  <a:r>
                    <a:rPr lang="en-US" sz="1400">
                      <a:latin typeface="Tahoma" pitchFamily="34" charset="0"/>
                    </a:rPr>
                    <a:t>Left occlusion</a:t>
                  </a:r>
                </a:p>
              </p:txBody>
            </p:sp>
            <p:sp>
              <p:nvSpPr>
                <p:cNvPr id="36893" name="Line 232"/>
                <p:cNvSpPr>
                  <a:spLocks noChangeShapeType="1"/>
                </p:cNvSpPr>
                <p:nvPr/>
              </p:nvSpPr>
              <p:spPr bwMode="auto">
                <a:xfrm>
                  <a:off x="2416" y="3464"/>
                  <a:ext cx="116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6891" name="Text Box 233"/>
              <p:cNvSpPr txBox="1">
                <a:spLocks noChangeArrowheads="1"/>
              </p:cNvSpPr>
              <p:nvPr/>
            </p:nvSpPr>
            <p:spPr bwMode="auto">
              <a:xfrm>
                <a:off x="2126" y="3356"/>
                <a:ext cx="24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en-US" sz="1800" b="1" i="1">
                    <a:latin typeface="Tahoma" pitchFamily="34" charset="0"/>
                  </a:rPr>
                  <a:t>t</a:t>
                </a:r>
              </a:p>
            </p:txBody>
          </p:sp>
        </p:grpSp>
        <p:grpSp>
          <p:nvGrpSpPr>
            <p:cNvPr id="31" name="Group 234"/>
            <p:cNvGrpSpPr>
              <a:grpSpLocks/>
            </p:cNvGrpSpPr>
            <p:nvPr/>
          </p:nvGrpSpPr>
          <p:grpSpPr bwMode="auto">
            <a:xfrm>
              <a:off x="1350" y="2236"/>
              <a:ext cx="2568" cy="1671"/>
              <a:chOff x="2926" y="2620"/>
              <a:chExt cx="2568" cy="1671"/>
            </a:xfrm>
          </p:grpSpPr>
          <p:grpSp>
            <p:nvGrpSpPr>
              <p:cNvPr id="224" name="Group 235"/>
              <p:cNvGrpSpPr>
                <a:grpSpLocks/>
              </p:cNvGrpSpPr>
              <p:nvPr/>
            </p:nvGrpSpPr>
            <p:grpSpPr bwMode="auto">
              <a:xfrm>
                <a:off x="3024" y="2620"/>
                <a:ext cx="2470" cy="1420"/>
                <a:chOff x="3024" y="2620"/>
                <a:chExt cx="2470" cy="1420"/>
              </a:xfrm>
            </p:grpSpPr>
            <p:sp>
              <p:nvSpPr>
                <p:cNvPr id="36888" name="Text Box 236"/>
                <p:cNvSpPr txBox="1">
                  <a:spLocks noChangeArrowheads="1"/>
                </p:cNvSpPr>
                <p:nvPr/>
              </p:nvSpPr>
              <p:spPr bwMode="auto">
                <a:xfrm>
                  <a:off x="4926" y="2620"/>
                  <a:ext cx="568" cy="3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1" hangingPunct="1"/>
                  <a:r>
                    <a:rPr lang="en-US" sz="1400">
                      <a:latin typeface="Tahoma" pitchFamily="34" charset="0"/>
                    </a:rPr>
                    <a:t>Right</a:t>
                  </a:r>
                </a:p>
                <a:p>
                  <a:pPr algn="ctr" eaLnBrk="1" hangingPunct="1"/>
                  <a:r>
                    <a:rPr lang="en-US" sz="1400">
                      <a:latin typeface="Tahoma" pitchFamily="34" charset="0"/>
                    </a:rPr>
                    <a:t>occlusion</a:t>
                  </a:r>
                </a:p>
              </p:txBody>
            </p:sp>
            <p:sp>
              <p:nvSpPr>
                <p:cNvPr id="36889" name="Line 237"/>
                <p:cNvSpPr>
                  <a:spLocks noChangeShapeType="1"/>
                </p:cNvSpPr>
                <p:nvPr/>
              </p:nvSpPr>
              <p:spPr bwMode="auto">
                <a:xfrm flipV="1">
                  <a:off x="3024" y="2912"/>
                  <a:ext cx="0" cy="11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6887" name="Text Box 238"/>
              <p:cNvSpPr txBox="1">
                <a:spLocks noChangeArrowheads="1"/>
              </p:cNvSpPr>
              <p:nvPr/>
            </p:nvSpPr>
            <p:spPr bwMode="auto">
              <a:xfrm>
                <a:off x="2926" y="4060"/>
                <a:ext cx="242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en-US" sz="1800" b="1" i="1">
                    <a:latin typeface="Tahoma" pitchFamily="34" charset="0"/>
                  </a:rPr>
                  <a:t>s</a:t>
                </a:r>
              </a:p>
            </p:txBody>
          </p:sp>
        </p:grpSp>
        <p:graphicFrame>
          <p:nvGraphicFramePr>
            <p:cNvPr id="36868" name="Object 239"/>
            <p:cNvGraphicFramePr>
              <a:graphicFrameLocks noChangeAspect="1"/>
            </p:cNvGraphicFramePr>
            <p:nvPr/>
          </p:nvGraphicFramePr>
          <p:xfrm>
            <a:off x="4108" y="3053"/>
            <a:ext cx="1180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530" name="Equation" r:id="rId8" imgW="825480" imgH="253800" progId="Equation.3">
                    <p:embed/>
                  </p:oleObj>
                </mc:Choice>
                <mc:Fallback>
                  <p:oleObj name="Equation" r:id="rId8" imgW="825480" imgH="253800" progId="Equation.3">
                    <p:embed/>
                    <p:pic>
                      <p:nvPicPr>
                        <p:cNvPr id="0" name="Object 2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8" y="3053"/>
                          <a:ext cx="1180" cy="3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69" name="Object 240"/>
            <p:cNvGraphicFramePr>
              <a:graphicFrameLocks noChangeAspect="1"/>
            </p:cNvGraphicFramePr>
            <p:nvPr/>
          </p:nvGraphicFramePr>
          <p:xfrm>
            <a:off x="3976" y="2471"/>
            <a:ext cx="435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531" name="Equation" r:id="rId10" imgW="304560" imgH="228600" progId="Equation.3">
                    <p:embed/>
                  </p:oleObj>
                </mc:Choice>
                <mc:Fallback>
                  <p:oleObj name="Equation" r:id="rId10" imgW="304560" imgH="228600" progId="Equation.3">
                    <p:embed/>
                    <p:pic>
                      <p:nvPicPr>
                        <p:cNvPr id="0" name="Object 2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6" y="2471"/>
                          <a:ext cx="435" cy="3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70" name="Object 241"/>
            <p:cNvGraphicFramePr>
              <a:graphicFrameLocks noChangeAspect="1"/>
            </p:cNvGraphicFramePr>
            <p:nvPr/>
          </p:nvGraphicFramePr>
          <p:xfrm>
            <a:off x="3104" y="3255"/>
            <a:ext cx="435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532" name="Equation" r:id="rId12" imgW="304560" imgH="228600" progId="Equation.3">
                    <p:embed/>
                  </p:oleObj>
                </mc:Choice>
                <mc:Fallback>
                  <p:oleObj name="Equation" r:id="rId12" imgW="304560" imgH="228600" progId="Equation.3">
                    <p:embed/>
                    <p:pic>
                      <p:nvPicPr>
                        <p:cNvPr id="0" name="Object 2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4" y="3255"/>
                          <a:ext cx="435" cy="3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4" name="5-Point Star 243"/>
          <p:cNvSpPr/>
          <p:nvPr/>
        </p:nvSpPr>
        <p:spPr bwMode="auto">
          <a:xfrm>
            <a:off x="8492359" y="262759"/>
            <a:ext cx="262759" cy="315310"/>
          </a:xfrm>
          <a:prstGeom prst="star5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1C51321-583E-4D27-869F-5F4CD0871DDF}" type="slidenum">
              <a:rPr lang="he-IL" altLang="en-US" smtClean="0"/>
              <a:pPr/>
              <a:t>9</a:t>
            </a:fld>
            <a:endParaRPr lang="en-US" altLang="en-US" smtClean="0"/>
          </a:p>
        </p:txBody>
      </p:sp>
      <p:sp>
        <p:nvSpPr>
          <p:cNvPr id="36867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line through two points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two points:</a:t>
            </a:r>
          </a:p>
          <a:p>
            <a:pPr>
              <a:buFont typeface="Wingdings" pitchFamily="2" charset="2"/>
              <a:buNone/>
            </a:pPr>
            <a:r>
              <a:rPr lang="en-US" dirty="0" smtClean="0"/>
              <a:t>   </a:t>
            </a:r>
            <a:r>
              <a:rPr lang="en-US" i="1" dirty="0" smtClean="0">
                <a:solidFill>
                  <a:srgbClr val="008000"/>
                </a:solidFill>
              </a:rPr>
              <a:t>p=(</a:t>
            </a:r>
            <a:r>
              <a:rPr lang="en-US" i="1" dirty="0" err="1" smtClean="0">
                <a:solidFill>
                  <a:srgbClr val="008000"/>
                </a:solidFill>
              </a:rPr>
              <a:t>x,y,z</a:t>
            </a:r>
            <a:r>
              <a:rPr lang="en-US" i="1" dirty="0" smtClean="0">
                <a:solidFill>
                  <a:srgbClr val="008000"/>
                </a:solidFill>
              </a:rPr>
              <a:t>)</a:t>
            </a:r>
            <a:r>
              <a:rPr lang="en-US" i="1" baseline="30000" dirty="0" smtClean="0">
                <a:solidFill>
                  <a:srgbClr val="008000"/>
                </a:solidFill>
              </a:rPr>
              <a:t>T</a:t>
            </a:r>
            <a:r>
              <a:rPr lang="en-US" baseline="30000" dirty="0" smtClean="0"/>
              <a:t> </a:t>
            </a:r>
            <a:r>
              <a:rPr lang="en-US" dirty="0" smtClean="0"/>
              <a:t>and </a:t>
            </a:r>
            <a:r>
              <a:rPr lang="en-US" i="1" dirty="0" smtClean="0">
                <a:solidFill>
                  <a:srgbClr val="008000"/>
                </a:solidFill>
              </a:rPr>
              <a:t>q=(</a:t>
            </a:r>
            <a:r>
              <a:rPr lang="en-US" i="1" dirty="0" err="1" smtClean="0">
                <a:solidFill>
                  <a:srgbClr val="008000"/>
                </a:solidFill>
              </a:rPr>
              <a:t>x’,y’,z</a:t>
            </a:r>
            <a:r>
              <a:rPr lang="en-US" i="1" dirty="0" smtClean="0">
                <a:solidFill>
                  <a:srgbClr val="008000"/>
                </a:solidFill>
              </a:rPr>
              <a:t>’)</a:t>
            </a:r>
            <a:r>
              <a:rPr lang="en-US" i="1" baseline="30000" dirty="0" smtClean="0">
                <a:solidFill>
                  <a:srgbClr val="008000"/>
                </a:solidFill>
              </a:rPr>
              <a:t>T</a:t>
            </a:r>
            <a:endParaRPr lang="en-US" i="1" dirty="0" smtClean="0">
              <a:solidFill>
                <a:srgbClr val="008000"/>
              </a:solidFill>
            </a:endParaRPr>
          </a:p>
          <a:p>
            <a:r>
              <a:rPr lang="en-US" dirty="0" smtClean="0"/>
              <a:t>The line connecting the two points:</a:t>
            </a:r>
          </a:p>
          <a:p>
            <a:pPr>
              <a:buFont typeface="Wingdings" pitchFamily="2" charset="2"/>
              <a:buNone/>
            </a:pPr>
            <a:r>
              <a:rPr lang="en-US" dirty="0" smtClean="0"/>
              <a:t>    </a:t>
            </a:r>
            <a:r>
              <a:rPr lang="en-US" i="1" dirty="0" smtClean="0">
                <a:solidFill>
                  <a:srgbClr val="008000"/>
                </a:solidFill>
              </a:rPr>
              <a:t>u=</a:t>
            </a:r>
            <a:r>
              <a:rPr lang="en-US" i="1" dirty="0" err="1" smtClean="0">
                <a:solidFill>
                  <a:srgbClr val="008000"/>
                </a:solidFill>
              </a:rPr>
              <a:t>p</a:t>
            </a:r>
            <a:r>
              <a:rPr lang="en-US" sz="2400" i="1" dirty="0" err="1" smtClean="0">
                <a:solidFill>
                  <a:srgbClr val="008000"/>
                </a:solidFill>
              </a:rPr>
              <a:t>x</a:t>
            </a:r>
            <a:r>
              <a:rPr lang="en-US" i="1" dirty="0" err="1" smtClean="0">
                <a:solidFill>
                  <a:srgbClr val="008000"/>
                </a:solidFill>
              </a:rPr>
              <a:t>q</a:t>
            </a:r>
            <a:endParaRPr lang="en-US" i="1" dirty="0" smtClean="0">
              <a:solidFill>
                <a:srgbClr val="008000"/>
              </a:solidFill>
            </a:endParaRPr>
          </a:p>
          <a:p>
            <a:pPr lvl="1"/>
            <a:r>
              <a:rPr lang="en-US" dirty="0" smtClean="0"/>
              <a:t> </a:t>
            </a:r>
            <a:r>
              <a:rPr lang="en-US" i="1" dirty="0" err="1" smtClean="0">
                <a:solidFill>
                  <a:srgbClr val="008000"/>
                </a:solidFill>
              </a:rPr>
              <a:t>pu</a:t>
            </a:r>
            <a:r>
              <a:rPr lang="en-US" i="1" dirty="0" smtClean="0">
                <a:solidFill>
                  <a:srgbClr val="008000"/>
                </a:solidFill>
              </a:rPr>
              <a:t>=0</a:t>
            </a:r>
            <a:r>
              <a:rPr lang="en-US" dirty="0" smtClean="0"/>
              <a:t> and </a:t>
            </a:r>
            <a:r>
              <a:rPr lang="en-US" i="1" dirty="0" err="1" smtClean="0">
                <a:solidFill>
                  <a:srgbClr val="008000"/>
                </a:solidFill>
              </a:rPr>
              <a:t>qu</a:t>
            </a:r>
            <a:r>
              <a:rPr lang="en-US" i="1" dirty="0" smtClean="0">
                <a:solidFill>
                  <a:srgbClr val="008000"/>
                </a:solidFill>
              </a:rPr>
              <a:t>=0</a:t>
            </a:r>
          </a:p>
          <a:p>
            <a:pPr lvl="1"/>
            <a:r>
              <a:rPr lang="en-US" dirty="0" smtClean="0"/>
              <a:t>The points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i="1" dirty="0" smtClean="0">
                <a:solidFill>
                  <a:srgbClr val="008000"/>
                </a:solidFill>
              </a:rPr>
              <a:t>p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i="1" dirty="0" smtClean="0">
                <a:solidFill>
                  <a:srgbClr val="008000"/>
                </a:solidFill>
              </a:rPr>
              <a:t>q </a:t>
            </a:r>
            <a:r>
              <a:rPr lang="en-US" dirty="0" smtClean="0"/>
              <a:t>both lie on the line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i="1" dirty="0" smtClean="0">
                <a:solidFill>
                  <a:srgbClr val="008000"/>
                </a:solidFill>
              </a:rPr>
              <a:t>u</a:t>
            </a: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9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7B8E808-D8EA-4D81-8A68-A3DC35F66B5A}" type="slidenum">
              <a:rPr lang="he-IL" altLang="en-US" smtClean="0"/>
              <a:pPr/>
              <a:t>90</a:t>
            </a:fld>
            <a:endParaRPr lang="en-US" altLang="en-US" smtClean="0"/>
          </a:p>
        </p:txBody>
      </p:sp>
      <p:sp>
        <p:nvSpPr>
          <p:cNvPr id="78851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788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Issues</a:t>
            </a:r>
          </a:p>
        </p:txBody>
      </p:sp>
      <p:sp>
        <p:nvSpPr>
          <p:cNvPr id="788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Calibration</a:t>
            </a:r>
          </a:p>
          <a:p>
            <a:pPr>
              <a:lnSpc>
                <a:spcPct val="90000"/>
              </a:lnSpc>
            </a:pPr>
            <a:r>
              <a:rPr lang="en-US" smtClean="0"/>
              <a:t>Reconstruction under uncalibrated stereo</a:t>
            </a:r>
          </a:p>
          <a:p>
            <a:pPr>
              <a:lnSpc>
                <a:spcPct val="90000"/>
              </a:lnSpc>
            </a:pPr>
            <a:r>
              <a:rPr lang="en-US" smtClean="0"/>
              <a:t>Structure from motion (three or more images)</a:t>
            </a:r>
          </a:p>
          <a:p>
            <a:pPr lvl="1">
              <a:lnSpc>
                <a:spcPct val="90000"/>
              </a:lnSpc>
            </a:pPr>
            <a:endParaRPr lang="en-US" altLang="he-IL" smtClean="0"/>
          </a:p>
          <a:p>
            <a:pPr lvl="1">
              <a:lnSpc>
                <a:spcPct val="90000"/>
              </a:lnSpc>
            </a:pPr>
            <a:endParaRPr lang="en-US" smtClean="0"/>
          </a:p>
          <a:p>
            <a:pPr lvl="1">
              <a:lnSpc>
                <a:spcPct val="90000"/>
              </a:lnSpc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759" y="2811518"/>
            <a:ext cx="7772400" cy="1143000"/>
          </a:xfrm>
        </p:spPr>
        <p:txBody>
          <a:bodyPr/>
          <a:lstStyle/>
          <a:p>
            <a:r>
              <a:rPr lang="en-US" dirty="0" smtClean="0"/>
              <a:t>Camera Calibration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B361004-0B03-4D3C-B933-9588E5AC75B5}" type="slidenum">
              <a:rPr lang="he-IL" altLang="en-US" smtClean="0"/>
              <a:pPr>
                <a:defRPr/>
              </a:pPr>
              <a:t>91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Computer Vision by Y. Moses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F193486-1F6B-4971-85E0-8D6464F549EB}" type="slidenum">
              <a:rPr lang="he-IL" altLang="en-US" smtClean="0"/>
              <a:pPr/>
              <a:t>92</a:t>
            </a:fld>
            <a:endParaRPr lang="en-US" altLang="en-US" smtClean="0"/>
          </a:p>
        </p:txBody>
      </p:sp>
      <p:sp>
        <p:nvSpPr>
          <p:cNvPr id="79875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Camera Calibration</a:t>
            </a:r>
            <a:endParaRPr lang="en-GB" smtClean="0"/>
          </a:p>
        </p:txBody>
      </p:sp>
      <p:sp>
        <p:nvSpPr>
          <p:cNvPr id="798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 smtClean="0"/>
              <a:t>Find the camera matrices:</a:t>
            </a:r>
          </a:p>
          <a:p>
            <a:r>
              <a:rPr lang="en-US" dirty="0" smtClean="0"/>
              <a:t>Intrinsic parameters</a:t>
            </a:r>
          </a:p>
          <a:p>
            <a:r>
              <a:rPr lang="en-US" dirty="0" smtClean="0"/>
              <a:t>Extrinsic parameters</a:t>
            </a: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14C1CD1-D7E4-4D05-AF8D-F83EA2F4302E}" type="slidenum">
              <a:rPr lang="he-IL" altLang="en-US" smtClean="0"/>
              <a:pPr/>
              <a:t>93</a:t>
            </a:fld>
            <a:endParaRPr lang="en-US" altLang="en-US" smtClean="0"/>
          </a:p>
        </p:txBody>
      </p:sp>
      <p:sp>
        <p:nvSpPr>
          <p:cNvPr id="37892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78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General Idea</a:t>
            </a:r>
            <a:endParaRPr lang="en-GB" smtClean="0"/>
          </a:p>
        </p:txBody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 smtClean="0">
                <a:solidFill>
                  <a:srgbClr val="990099"/>
                </a:solidFill>
              </a:rPr>
              <a:t>Assumption:</a:t>
            </a:r>
          </a:p>
          <a:p>
            <a:r>
              <a:rPr lang="en-US" dirty="0" smtClean="0"/>
              <a:t>Known 3D pattern</a:t>
            </a:r>
          </a:p>
          <a:p>
            <a:r>
              <a:rPr lang="en-US" dirty="0" smtClean="0"/>
              <a:t>Known correspondence between image and object points</a:t>
            </a:r>
          </a:p>
          <a:p>
            <a:pPr>
              <a:buFont typeface="Wingdings" pitchFamily="2" charset="2"/>
              <a:buNone/>
            </a:pPr>
            <a:r>
              <a:rPr lang="en-US" dirty="0" smtClean="0">
                <a:solidFill>
                  <a:srgbClr val="990099"/>
                </a:solidFill>
              </a:rPr>
              <a:t>Solution:</a:t>
            </a:r>
          </a:p>
          <a:p>
            <a:r>
              <a:rPr lang="en-US" dirty="0" smtClean="0"/>
              <a:t>Solve the linear equations: </a:t>
            </a:r>
            <a:r>
              <a:rPr lang="en-US" i="1" dirty="0" smtClean="0">
                <a:solidFill>
                  <a:srgbClr val="008000"/>
                </a:solidFill>
              </a:rPr>
              <a:t>	        </a:t>
            </a:r>
            <a:r>
              <a:rPr lang="en-US" dirty="0" smtClean="0"/>
              <a:t>where </a:t>
            </a:r>
            <a:r>
              <a:rPr lang="en-US" i="1" dirty="0" smtClean="0">
                <a:solidFill>
                  <a:srgbClr val="008000"/>
                </a:solidFill>
              </a:rPr>
              <a:t>p</a:t>
            </a:r>
            <a:r>
              <a:rPr lang="en-US" i="1" baseline="-25000" dirty="0" smtClean="0">
                <a:solidFill>
                  <a:srgbClr val="008000"/>
                </a:solidFill>
              </a:rPr>
              <a:t>i</a:t>
            </a:r>
            <a:r>
              <a:rPr lang="en-US" i="1" dirty="0" smtClean="0">
                <a:solidFill>
                  <a:srgbClr val="008000"/>
                </a:solidFill>
              </a:rPr>
              <a:t>  </a:t>
            </a:r>
            <a:r>
              <a:rPr lang="en-US" dirty="0" smtClean="0"/>
              <a:t>and </a:t>
            </a:r>
            <a:r>
              <a:rPr lang="en-US" i="1" dirty="0" smtClean="0">
                <a:solidFill>
                  <a:srgbClr val="008000"/>
                </a:solidFill>
              </a:rPr>
              <a:t> P</a:t>
            </a:r>
            <a:r>
              <a:rPr lang="en-US" i="1" baseline="-25000" dirty="0" smtClean="0">
                <a:solidFill>
                  <a:srgbClr val="008000"/>
                </a:solidFill>
              </a:rPr>
              <a:t>i </a:t>
            </a:r>
            <a:r>
              <a:rPr lang="en-US" i="1" dirty="0" smtClean="0">
                <a:solidFill>
                  <a:srgbClr val="008000"/>
                </a:solidFill>
              </a:rPr>
              <a:t> </a:t>
            </a:r>
            <a:r>
              <a:rPr lang="en-US" dirty="0" smtClean="0"/>
              <a:t>are known and </a:t>
            </a:r>
            <a:r>
              <a:rPr lang="en-US" i="1" dirty="0" smtClean="0">
                <a:solidFill>
                  <a:srgbClr val="FF0000"/>
                </a:solidFill>
              </a:rPr>
              <a:t>M  </a:t>
            </a:r>
            <a:r>
              <a:rPr lang="en-US" dirty="0" smtClean="0"/>
              <a:t>is unknown</a:t>
            </a:r>
          </a:p>
          <a:p>
            <a:endParaRPr lang="en-GB" dirty="0" smtClean="0"/>
          </a:p>
        </p:txBody>
      </p:sp>
      <p:graphicFrame>
        <p:nvGraphicFramePr>
          <p:cNvPr id="650244" name="Object 4"/>
          <p:cNvGraphicFramePr>
            <a:graphicFrameLocks noChangeAspect="1"/>
          </p:cNvGraphicFramePr>
          <p:nvPr/>
        </p:nvGraphicFramePr>
        <p:xfrm>
          <a:off x="5638800" y="4779963"/>
          <a:ext cx="1182688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0" name="Equation" r:id="rId4" imgW="571320" imgH="241200" progId="Equation.3">
                  <p:embed/>
                </p:oleObj>
              </mc:Choice>
              <mc:Fallback>
                <p:oleObj name="Equation" r:id="rId4" imgW="57132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779963"/>
                        <a:ext cx="1182688" cy="500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895" name="Picture 5" descr="fig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2438" y="1055688"/>
            <a:ext cx="2143125" cy="160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7456363-4620-402A-80A3-D7275CB406FD}" type="slidenum">
              <a:rPr lang="he-IL" altLang="en-US" smtClean="0"/>
              <a:pPr/>
              <a:t>94</a:t>
            </a:fld>
            <a:endParaRPr lang="en-US" altLang="en-US" smtClean="0"/>
          </a:p>
        </p:txBody>
      </p:sp>
      <p:sp>
        <p:nvSpPr>
          <p:cNvPr id="38917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89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General Case</a:t>
            </a:r>
            <a:endParaRPr lang="en-GB" smtClean="0"/>
          </a:p>
        </p:txBody>
      </p:sp>
      <p:sp>
        <p:nvSpPr>
          <p:cNvPr id="389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r>
              <a:rPr lang="en-US" dirty="0" smtClean="0"/>
              <a:t>Equality of 2D points in the projective space: </a:t>
            </a:r>
            <a:r>
              <a:rPr lang="en-US" i="1" dirty="0" err="1" smtClean="0">
                <a:solidFill>
                  <a:srgbClr val="008000"/>
                </a:solidFill>
              </a:rPr>
              <a:t>v</a:t>
            </a:r>
            <a:r>
              <a:rPr lang="en-US" i="1" dirty="0" err="1" smtClean="0">
                <a:solidFill>
                  <a:srgbClr val="008000"/>
                </a:solidFill>
                <a:sym typeface="Symbol" pitchFamily="18" charset="2"/>
              </a:rPr>
              <a:t>u</a:t>
            </a:r>
            <a:r>
              <a:rPr lang="en-US" i="1" dirty="0" smtClean="0">
                <a:solidFill>
                  <a:srgbClr val="008000"/>
                </a:solidFill>
                <a:sym typeface="Symbol" pitchFamily="18" charset="2"/>
              </a:rPr>
              <a:t>=0</a:t>
            </a:r>
          </a:p>
          <a:p>
            <a:r>
              <a:rPr lang="en-US" dirty="0" smtClean="0">
                <a:solidFill>
                  <a:srgbClr val="FF0000"/>
                </a:solidFill>
                <a:sym typeface="Symbol" pitchFamily="18" charset="2"/>
              </a:rPr>
              <a:t>              </a:t>
            </a:r>
            <a:r>
              <a:rPr lang="en-US" dirty="0" smtClean="0">
                <a:sym typeface="Symbol" pitchFamily="18" charset="2"/>
              </a:rPr>
              <a:t> knowing </a:t>
            </a:r>
            <a:r>
              <a:rPr lang="en-US" i="1" dirty="0" smtClean="0">
                <a:solidFill>
                  <a:srgbClr val="008000"/>
                </a:solidFill>
                <a:sym typeface="Symbol" pitchFamily="18" charset="2"/>
              </a:rPr>
              <a:t>p</a:t>
            </a:r>
            <a:r>
              <a:rPr lang="en-US" i="1" baseline="-25000" dirty="0" smtClean="0">
                <a:solidFill>
                  <a:srgbClr val="008000"/>
                </a:solidFill>
                <a:sym typeface="Symbol" pitchFamily="18" charset="2"/>
              </a:rPr>
              <a:t>i</a:t>
            </a:r>
            <a:r>
              <a:rPr lang="en-US" dirty="0" smtClean="0">
                <a:solidFill>
                  <a:srgbClr val="008000"/>
                </a:solidFill>
                <a:sym typeface="Symbol" pitchFamily="18" charset="2"/>
              </a:rPr>
              <a:t> </a:t>
            </a:r>
            <a:r>
              <a:rPr lang="en-US" dirty="0" smtClean="0">
                <a:sym typeface="Symbol" pitchFamily="18" charset="2"/>
              </a:rPr>
              <a:t>and </a:t>
            </a:r>
            <a:r>
              <a:rPr lang="en-US" i="1" dirty="0" smtClean="0">
                <a:solidFill>
                  <a:srgbClr val="008000"/>
                </a:solidFill>
                <a:sym typeface="Symbol" pitchFamily="18" charset="2"/>
              </a:rPr>
              <a:t>P</a:t>
            </a:r>
            <a:r>
              <a:rPr lang="en-US" i="1" baseline="-25000" dirty="0" smtClean="0">
                <a:solidFill>
                  <a:srgbClr val="008000"/>
                </a:solidFill>
                <a:sym typeface="Symbol" pitchFamily="18" charset="2"/>
              </a:rPr>
              <a:t>i</a:t>
            </a:r>
            <a:r>
              <a:rPr lang="en-US" i="1" dirty="0" smtClean="0">
                <a:solidFill>
                  <a:srgbClr val="008000"/>
                </a:solidFill>
                <a:sym typeface="Symbol" pitchFamily="18" charset="2"/>
              </a:rPr>
              <a:t>  </a:t>
            </a:r>
            <a:r>
              <a:rPr lang="en-US" dirty="0" smtClean="0">
                <a:sym typeface="Symbol" pitchFamily="18" charset="2"/>
              </a:rPr>
              <a:t>defines a set of linear equations in </a:t>
            </a:r>
            <a:r>
              <a:rPr lang="en-US" i="1" dirty="0" smtClean="0">
                <a:solidFill>
                  <a:srgbClr val="008000"/>
                </a:solidFill>
                <a:sym typeface="Symbol" pitchFamily="18" charset="2"/>
              </a:rPr>
              <a:t>M</a:t>
            </a:r>
          </a:p>
          <a:p>
            <a:endParaRPr lang="en-US" i="1" dirty="0" smtClean="0">
              <a:solidFill>
                <a:srgbClr val="008000"/>
              </a:solidFill>
              <a:sym typeface="Symbol" pitchFamily="18" charset="2"/>
            </a:endParaRPr>
          </a:p>
          <a:p>
            <a:endParaRPr lang="en-US" i="1" dirty="0" smtClean="0">
              <a:solidFill>
                <a:srgbClr val="008000"/>
              </a:solidFill>
              <a:sym typeface="Symbol" pitchFamily="18" charset="2"/>
            </a:endParaRPr>
          </a:p>
          <a:p>
            <a:endParaRPr lang="en-US" i="1" dirty="0" smtClean="0"/>
          </a:p>
          <a:p>
            <a:endParaRPr lang="en-US" i="1" dirty="0" smtClean="0"/>
          </a:p>
          <a:p>
            <a:pPr lvl="1"/>
            <a:endParaRPr lang="en-GB" dirty="0" smtClean="0"/>
          </a:p>
        </p:txBody>
      </p:sp>
      <p:graphicFrame>
        <p:nvGraphicFramePr>
          <p:cNvPr id="38914" name="Object 4"/>
          <p:cNvGraphicFramePr>
            <a:graphicFrameLocks noChangeAspect="1"/>
          </p:cNvGraphicFramePr>
          <p:nvPr/>
        </p:nvGraphicFramePr>
        <p:xfrm>
          <a:off x="814388" y="3549650"/>
          <a:ext cx="1865312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62" name="Equation" r:id="rId4" imgW="736560" imgH="228600" progId="Equation.3">
                  <p:embed/>
                </p:oleObj>
              </mc:Choice>
              <mc:Fallback>
                <p:oleObj name="Equation" r:id="rId4" imgW="73656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388" y="3549650"/>
                        <a:ext cx="1865312" cy="579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5" name="Object 5"/>
          <p:cNvGraphicFramePr>
            <a:graphicFrameLocks noChangeAspect="1"/>
          </p:cNvGraphicFramePr>
          <p:nvPr/>
        </p:nvGraphicFramePr>
        <p:xfrm>
          <a:off x="901700" y="1824038"/>
          <a:ext cx="1350963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63" name="Equation" r:id="rId6" imgW="533160" imgH="228600" progId="Equation.3">
                  <p:embed/>
                </p:oleObj>
              </mc:Choice>
              <mc:Fallback>
                <p:oleObj name="Equation" r:id="rId6" imgW="53316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" y="1824038"/>
                        <a:ext cx="1350963" cy="579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00C9953-8C3C-462A-9947-44E1E7184A54}" type="slidenum">
              <a:rPr lang="he-IL" altLang="en-US" smtClean="0"/>
              <a:pPr/>
              <a:t>95</a:t>
            </a:fld>
            <a:endParaRPr lang="en-US" altLang="en-US" smtClean="0"/>
          </a:p>
        </p:txBody>
      </p:sp>
      <p:sp>
        <p:nvSpPr>
          <p:cNvPr id="80899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809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smtClean="0"/>
              <a:t>Calibration based on a planar surface</a:t>
            </a:r>
          </a:p>
        </p:txBody>
      </p:sp>
      <p:sp>
        <p:nvSpPr>
          <p:cNvPr id="809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ym typeface="Symbol" pitchFamily="18" charset="2"/>
              </a:rPr>
              <a:t>Using several images allow to compute</a:t>
            </a:r>
            <a:r>
              <a:rPr lang="en-US" i="1" dirty="0" smtClean="0">
                <a:solidFill>
                  <a:srgbClr val="008000"/>
                </a:solidFill>
                <a:sym typeface="Symbol" pitchFamily="18" charset="2"/>
              </a:rPr>
              <a:t> M </a:t>
            </a:r>
            <a:r>
              <a:rPr lang="en-US" dirty="0" smtClean="0">
                <a:sym typeface="Symbol" pitchFamily="18" charset="2"/>
              </a:rPr>
              <a:t>and their location with respect to each other</a:t>
            </a:r>
            <a:r>
              <a:rPr lang="en-GB" dirty="0" smtClean="0"/>
              <a:t> </a:t>
            </a:r>
          </a:p>
          <a:p>
            <a:endParaRPr lang="en-GB" dirty="0" smtClean="0"/>
          </a:p>
        </p:txBody>
      </p:sp>
      <p:sp>
        <p:nvSpPr>
          <p:cNvPr id="80902" name="Rectangle 4"/>
          <p:cNvSpPr>
            <a:spLocks noChangeArrowheads="1"/>
          </p:cNvSpPr>
          <p:nvPr/>
        </p:nvSpPr>
        <p:spPr bwMode="auto">
          <a:xfrm>
            <a:off x="0" y="1184275"/>
            <a:ext cx="9144000" cy="8223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endParaRPr lang="en-US">
              <a:latin typeface="Times New Roman (Hebrew)" pitchFamily="18" charset="0"/>
            </a:endParaRPr>
          </a:p>
          <a:p>
            <a:pPr lvl="1"/>
            <a:endParaRPr lang="en-US">
              <a:latin typeface="Times New Roman (Hebrew)" pitchFamily="18" charset="0"/>
            </a:endParaRPr>
          </a:p>
        </p:txBody>
      </p:sp>
      <p:sp>
        <p:nvSpPr>
          <p:cNvPr id="80903" name="Rectangle 5"/>
          <p:cNvSpPr>
            <a:spLocks noChangeArrowheads="1"/>
          </p:cNvSpPr>
          <p:nvPr/>
        </p:nvSpPr>
        <p:spPr bwMode="auto">
          <a:xfrm>
            <a:off x="0" y="2828925"/>
            <a:ext cx="9144000" cy="8223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endParaRPr lang="en-US">
              <a:latin typeface="Times New Roman (Hebrew)" pitchFamily="18" charset="0"/>
            </a:endParaRPr>
          </a:p>
          <a:p>
            <a:endParaRPr lang="en-US">
              <a:latin typeface="Times New Roman (Hebrew)" pitchFamily="18" charset="0"/>
            </a:endParaRPr>
          </a:p>
        </p:txBody>
      </p:sp>
      <p:pic>
        <p:nvPicPr>
          <p:cNvPr id="80904" name="Picture 6" descr="image_nam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11600" y="3175000"/>
            <a:ext cx="4922838" cy="329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5-Point Star 8"/>
          <p:cNvSpPr/>
          <p:nvPr/>
        </p:nvSpPr>
        <p:spPr bwMode="auto">
          <a:xfrm>
            <a:off x="8660525" y="231227"/>
            <a:ext cx="262759" cy="315310"/>
          </a:xfrm>
          <a:prstGeom prst="star5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6150061-1B5C-4C2E-AE6C-C1DF7D73EED4}" type="slidenum">
              <a:rPr lang="he-IL" altLang="en-US" smtClean="0"/>
              <a:pPr/>
              <a:t>96</a:t>
            </a:fld>
            <a:endParaRPr lang="en-US" altLang="en-US" smtClean="0"/>
          </a:p>
        </p:txBody>
      </p:sp>
      <p:sp>
        <p:nvSpPr>
          <p:cNvPr id="81923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819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Uncalibrated Stereo</a:t>
            </a:r>
          </a:p>
        </p:txBody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Calibration is necessary to determine absolute 3D positions</a:t>
            </a:r>
          </a:p>
          <a:p>
            <a:r>
              <a:rPr lang="en-US" dirty="0" smtClean="0"/>
              <a:t>We can determine relative 3D positions (up to a scale factor) without calibration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C952204-222D-414E-81EC-8E0FD1CDC211}" type="slidenum">
              <a:rPr lang="he-IL" altLang="en-US" smtClean="0"/>
              <a:pPr/>
              <a:t>97</a:t>
            </a:fld>
            <a:endParaRPr lang="en-US" altLang="en-US" smtClean="0"/>
          </a:p>
        </p:txBody>
      </p:sp>
      <p:sp>
        <p:nvSpPr>
          <p:cNvPr id="39941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368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he-IL" sz="3200" dirty="0" smtClean="0">
                <a:solidFill>
                  <a:srgbClr val="003399"/>
                </a:solidFill>
                <a:latin typeface="+mn-lt"/>
                <a:ea typeface="+mn-ea"/>
                <a:cs typeface="+mn-cs"/>
                <a:sym typeface="Symbol" pitchFamily="18" charset="2"/>
              </a:rPr>
              <a:t>What if we do not know the external parameters?</a:t>
            </a:r>
          </a:p>
        </p:txBody>
      </p:sp>
      <p:sp>
        <p:nvSpPr>
          <p:cNvPr id="399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2725" y="3089275"/>
            <a:ext cx="3883025" cy="14509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he-IL" smtClean="0">
                <a:solidFill>
                  <a:srgbClr val="990099"/>
                </a:solidFill>
              </a:rPr>
              <a:t>The disparity:</a:t>
            </a:r>
          </a:p>
          <a:p>
            <a:pPr>
              <a:buFont typeface="Wingdings" pitchFamily="2" charset="2"/>
              <a:buNone/>
            </a:pPr>
            <a:r>
              <a:rPr lang="en-US" altLang="he-IL" smtClean="0"/>
              <a:t>	</a:t>
            </a:r>
            <a:r>
              <a:rPr lang="en-US" altLang="he-IL" i="1" smtClean="0">
                <a:solidFill>
                  <a:srgbClr val="008000"/>
                </a:solidFill>
              </a:rPr>
              <a:t>d </a:t>
            </a:r>
            <a:r>
              <a:rPr lang="en-US" altLang="he-IL" smtClean="0">
                <a:solidFill>
                  <a:srgbClr val="008000"/>
                </a:solidFill>
              </a:rPr>
              <a:t>=x</a:t>
            </a:r>
            <a:r>
              <a:rPr lang="en-US" altLang="he-IL" baseline="-25000" smtClean="0">
                <a:solidFill>
                  <a:srgbClr val="008000"/>
                </a:solidFill>
              </a:rPr>
              <a:t>l</a:t>
            </a:r>
            <a:r>
              <a:rPr lang="en-US" altLang="he-IL" smtClean="0">
                <a:solidFill>
                  <a:srgbClr val="008000"/>
                </a:solidFill>
              </a:rPr>
              <a:t>-x</a:t>
            </a:r>
            <a:r>
              <a:rPr lang="en-US" altLang="he-IL" baseline="-25000" smtClean="0">
                <a:solidFill>
                  <a:srgbClr val="008000"/>
                </a:solidFill>
              </a:rPr>
              <a:t>r</a:t>
            </a:r>
            <a:endParaRPr lang="en-US" altLang="he-IL" smtClean="0">
              <a:solidFill>
                <a:srgbClr val="008000"/>
              </a:solidFill>
            </a:endParaRPr>
          </a:p>
          <a:p>
            <a:pPr>
              <a:buFont typeface="Wingdings" pitchFamily="2" charset="2"/>
              <a:buNone/>
            </a:pPr>
            <a:endParaRPr lang="en-US" altLang="he-IL" smtClean="0">
              <a:solidFill>
                <a:srgbClr val="008000"/>
              </a:solidFill>
            </a:endParaRPr>
          </a:p>
          <a:p>
            <a:pPr>
              <a:buFont typeface="Wingdings" pitchFamily="2" charset="2"/>
              <a:buNone/>
            </a:pPr>
            <a:endParaRPr lang="en-US" altLang="he-IL" smtClean="0"/>
          </a:p>
        </p:txBody>
      </p:sp>
      <p:sp>
        <p:nvSpPr>
          <p:cNvPr id="39944" name="Line 4"/>
          <p:cNvSpPr>
            <a:spLocks noChangeShapeType="1"/>
          </p:cNvSpPr>
          <p:nvPr/>
        </p:nvSpPr>
        <p:spPr bwMode="auto">
          <a:xfrm>
            <a:off x="3387725" y="4867275"/>
            <a:ext cx="143192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5" name="Text Box 5"/>
          <p:cNvSpPr txBox="1">
            <a:spLocks noChangeArrowheads="1"/>
          </p:cNvSpPr>
          <p:nvPr/>
        </p:nvSpPr>
        <p:spPr bwMode="auto">
          <a:xfrm>
            <a:off x="3625850" y="5459413"/>
            <a:ext cx="527050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600" b="1">
                <a:solidFill>
                  <a:srgbClr val="FF0000"/>
                </a:solidFill>
                <a:latin typeface="Times New Roman (Hebrew)" pitchFamily="18" charset="0"/>
              </a:rPr>
              <a:t>cop</a:t>
            </a:r>
            <a:r>
              <a:rPr lang="en-US" altLang="he-IL" sz="1600" baseline="-25000">
                <a:solidFill>
                  <a:srgbClr val="FF0000"/>
                </a:solidFill>
                <a:latin typeface="Times New Roman (Hebrew)" pitchFamily="18" charset="0"/>
              </a:rPr>
              <a:t>l</a:t>
            </a:r>
            <a:endParaRPr lang="en-US" altLang="he-IL" sz="16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9946" name="Text Box 6"/>
          <p:cNvSpPr txBox="1">
            <a:spLocks noChangeArrowheads="1"/>
          </p:cNvSpPr>
          <p:nvPr/>
        </p:nvSpPr>
        <p:spPr bwMode="auto">
          <a:xfrm>
            <a:off x="7324725" y="5459413"/>
            <a:ext cx="550863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600" b="1">
                <a:solidFill>
                  <a:srgbClr val="008000"/>
                </a:solidFill>
                <a:latin typeface="Times New Roman (Hebrew)" pitchFamily="18" charset="0"/>
              </a:rPr>
              <a:t>cop</a:t>
            </a:r>
            <a:r>
              <a:rPr lang="en-US" altLang="he-IL" sz="1600" b="1" baseline="-25000">
                <a:solidFill>
                  <a:srgbClr val="008000"/>
                </a:solidFill>
                <a:latin typeface="Times New Roman (Hebrew)" pitchFamily="18" charset="0"/>
              </a:rPr>
              <a:t>r</a:t>
            </a:r>
            <a:endParaRPr lang="en-US" altLang="he-IL" sz="16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9947" name="Oval 7"/>
          <p:cNvSpPr>
            <a:spLocks noChangeArrowheads="1"/>
          </p:cNvSpPr>
          <p:nvPr/>
        </p:nvSpPr>
        <p:spPr bwMode="auto">
          <a:xfrm>
            <a:off x="3865563" y="5360988"/>
            <a:ext cx="119062" cy="98425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9948" name="Line 8"/>
          <p:cNvSpPr>
            <a:spLocks noChangeShapeType="1"/>
          </p:cNvSpPr>
          <p:nvPr/>
        </p:nvSpPr>
        <p:spPr bwMode="auto">
          <a:xfrm>
            <a:off x="6762750" y="4878388"/>
            <a:ext cx="143192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9" name="Oval 9"/>
          <p:cNvSpPr>
            <a:spLocks noChangeArrowheads="1"/>
          </p:cNvSpPr>
          <p:nvPr/>
        </p:nvSpPr>
        <p:spPr bwMode="auto">
          <a:xfrm>
            <a:off x="7443788" y="5360988"/>
            <a:ext cx="119062" cy="98425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9950" name="Line 10"/>
          <p:cNvSpPr>
            <a:spLocks noChangeShapeType="1"/>
          </p:cNvSpPr>
          <p:nvPr/>
        </p:nvSpPr>
        <p:spPr bwMode="auto">
          <a:xfrm flipV="1">
            <a:off x="3919538" y="2501900"/>
            <a:ext cx="0" cy="285908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1" name="Line 11"/>
          <p:cNvSpPr>
            <a:spLocks noChangeShapeType="1"/>
          </p:cNvSpPr>
          <p:nvPr/>
        </p:nvSpPr>
        <p:spPr bwMode="auto">
          <a:xfrm flipV="1">
            <a:off x="7508875" y="2474913"/>
            <a:ext cx="0" cy="285908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4588" name="AutoShape 12"/>
          <p:cNvSpPr>
            <a:spLocks noChangeArrowheads="1"/>
          </p:cNvSpPr>
          <p:nvPr/>
        </p:nvSpPr>
        <p:spPr bwMode="auto">
          <a:xfrm>
            <a:off x="4799013" y="2381250"/>
            <a:ext cx="341312" cy="179388"/>
          </a:xfrm>
          <a:prstGeom prst="star5">
            <a:avLst/>
          </a:prstGeom>
          <a:solidFill>
            <a:srgbClr val="0033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9953" name="Line 13"/>
          <p:cNvSpPr>
            <a:spLocks noChangeShapeType="1"/>
          </p:cNvSpPr>
          <p:nvPr/>
        </p:nvSpPr>
        <p:spPr bwMode="auto">
          <a:xfrm flipH="1">
            <a:off x="3932238" y="2536825"/>
            <a:ext cx="1031875" cy="29241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4" name="Line 14"/>
          <p:cNvSpPr>
            <a:spLocks noChangeShapeType="1"/>
          </p:cNvSpPr>
          <p:nvPr/>
        </p:nvSpPr>
        <p:spPr bwMode="auto">
          <a:xfrm>
            <a:off x="5013325" y="2509838"/>
            <a:ext cx="2495550" cy="291306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55" name="Oval 15"/>
          <p:cNvSpPr>
            <a:spLocks noChangeArrowheads="1"/>
          </p:cNvSpPr>
          <p:nvPr/>
        </p:nvSpPr>
        <p:spPr bwMode="auto">
          <a:xfrm>
            <a:off x="7007225" y="4829175"/>
            <a:ext cx="119063" cy="98425"/>
          </a:xfrm>
          <a:prstGeom prst="ellipse">
            <a:avLst/>
          </a:prstGeom>
          <a:solidFill>
            <a:srgbClr val="008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9956" name="Oval 16"/>
          <p:cNvSpPr>
            <a:spLocks noChangeArrowheads="1"/>
          </p:cNvSpPr>
          <p:nvPr/>
        </p:nvSpPr>
        <p:spPr bwMode="auto">
          <a:xfrm>
            <a:off x="4098925" y="4789488"/>
            <a:ext cx="119063" cy="98425"/>
          </a:xfrm>
          <a:prstGeom prst="ellipse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9957" name="Oval 17"/>
          <p:cNvSpPr>
            <a:spLocks noChangeArrowheads="1"/>
          </p:cNvSpPr>
          <p:nvPr/>
        </p:nvSpPr>
        <p:spPr bwMode="auto">
          <a:xfrm>
            <a:off x="3835400" y="4787900"/>
            <a:ext cx="119063" cy="98425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9958" name="Oval 18"/>
          <p:cNvSpPr>
            <a:spLocks noChangeArrowheads="1"/>
          </p:cNvSpPr>
          <p:nvPr/>
        </p:nvSpPr>
        <p:spPr bwMode="auto">
          <a:xfrm>
            <a:off x="7448550" y="4826000"/>
            <a:ext cx="119063" cy="100013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39959" name="Text Box 19"/>
          <p:cNvSpPr txBox="1">
            <a:spLocks noChangeArrowheads="1"/>
          </p:cNvSpPr>
          <p:nvPr/>
        </p:nvSpPr>
        <p:spPr bwMode="auto">
          <a:xfrm>
            <a:off x="3840163" y="4554538"/>
            <a:ext cx="323850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600">
                <a:solidFill>
                  <a:srgbClr val="FF0000"/>
                </a:solidFill>
                <a:latin typeface="Times New Roman (Hebrew)" pitchFamily="18" charset="0"/>
              </a:rPr>
              <a:t>x</a:t>
            </a:r>
            <a:r>
              <a:rPr lang="en-US" altLang="he-IL" sz="1600" baseline="-25000">
                <a:solidFill>
                  <a:srgbClr val="FF0000"/>
                </a:solidFill>
                <a:latin typeface="Times New Roman (Hebrew)" pitchFamily="18" charset="0"/>
              </a:rPr>
              <a:t>l</a:t>
            </a:r>
            <a:endParaRPr lang="en-US" altLang="he-IL" sz="16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9960" name="Text Box 20"/>
          <p:cNvSpPr txBox="1">
            <a:spLocks noChangeArrowheads="1"/>
          </p:cNvSpPr>
          <p:nvPr/>
        </p:nvSpPr>
        <p:spPr bwMode="auto">
          <a:xfrm>
            <a:off x="7081838" y="4584700"/>
            <a:ext cx="347662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600" b="1">
                <a:solidFill>
                  <a:srgbClr val="008000"/>
                </a:solidFill>
                <a:latin typeface="Times New Roman (Hebrew)" pitchFamily="18" charset="0"/>
              </a:rPr>
              <a:t>x</a:t>
            </a:r>
            <a:r>
              <a:rPr lang="en-US" altLang="he-IL" sz="1600" b="1" baseline="-25000">
                <a:solidFill>
                  <a:srgbClr val="008000"/>
                </a:solidFill>
                <a:latin typeface="Times New Roman (Hebrew)" pitchFamily="18" charset="0"/>
              </a:rPr>
              <a:t>r</a:t>
            </a:r>
            <a:endParaRPr lang="en-US" altLang="he-IL" sz="16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9961" name="Text Box 21"/>
          <p:cNvSpPr txBox="1">
            <a:spLocks noChangeArrowheads="1"/>
          </p:cNvSpPr>
          <p:nvPr/>
        </p:nvSpPr>
        <p:spPr bwMode="auto">
          <a:xfrm>
            <a:off x="3986213" y="4838700"/>
            <a:ext cx="446087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600" b="1">
                <a:solidFill>
                  <a:srgbClr val="FF0000"/>
                </a:solidFill>
                <a:latin typeface="Times New Roman (Hebrew)" pitchFamily="18" charset="0"/>
              </a:rPr>
              <a:t>p</a:t>
            </a:r>
            <a:r>
              <a:rPr lang="en-US" altLang="he-IL" sz="1600" baseline="-25000">
                <a:solidFill>
                  <a:srgbClr val="FF0000"/>
                </a:solidFill>
                <a:latin typeface="Times New Roman (Hebrew)" pitchFamily="18" charset="0"/>
              </a:rPr>
              <a:t>l</a:t>
            </a:r>
            <a:endParaRPr lang="en-US" altLang="he-IL" sz="16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9962" name="Text Box 22"/>
          <p:cNvSpPr txBox="1">
            <a:spLocks noChangeArrowheads="1"/>
          </p:cNvSpPr>
          <p:nvPr/>
        </p:nvSpPr>
        <p:spPr bwMode="auto">
          <a:xfrm>
            <a:off x="6875463" y="4906963"/>
            <a:ext cx="474662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600" b="1">
                <a:solidFill>
                  <a:srgbClr val="008000"/>
                </a:solidFill>
                <a:latin typeface="Times New Roman (Hebrew)" pitchFamily="18" charset="0"/>
              </a:rPr>
              <a:t>p</a:t>
            </a:r>
            <a:r>
              <a:rPr lang="en-US" altLang="he-IL" sz="1600" b="1" baseline="-25000">
                <a:solidFill>
                  <a:srgbClr val="008000"/>
                </a:solidFill>
                <a:latin typeface="Times New Roman (Hebrew)" pitchFamily="18" charset="0"/>
              </a:rPr>
              <a:t>r</a:t>
            </a:r>
            <a:endParaRPr lang="en-US" altLang="he-IL" sz="16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9963" name="Text Box 23"/>
          <p:cNvSpPr txBox="1">
            <a:spLocks noChangeArrowheads="1"/>
          </p:cNvSpPr>
          <p:nvPr/>
        </p:nvSpPr>
        <p:spPr bwMode="auto">
          <a:xfrm>
            <a:off x="3330575" y="4867275"/>
            <a:ext cx="395288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600" b="1">
                <a:solidFill>
                  <a:srgbClr val="FF0000"/>
                </a:solidFill>
                <a:latin typeface="Times New Roman (Hebrew)" pitchFamily="18" charset="0"/>
              </a:rPr>
              <a:t>f</a:t>
            </a:r>
            <a:r>
              <a:rPr lang="en-US" altLang="he-IL" sz="1600" baseline="-25000">
                <a:solidFill>
                  <a:srgbClr val="FF0000"/>
                </a:solidFill>
                <a:latin typeface="Times New Roman (Hebrew)" pitchFamily="18" charset="0"/>
              </a:rPr>
              <a:t>l</a:t>
            </a:r>
            <a:endParaRPr lang="en-US" altLang="he-IL" sz="16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9964" name="Text Box 24"/>
          <p:cNvSpPr txBox="1">
            <a:spLocks noChangeArrowheads="1"/>
          </p:cNvSpPr>
          <p:nvPr/>
        </p:nvSpPr>
        <p:spPr bwMode="auto">
          <a:xfrm>
            <a:off x="7518400" y="4976813"/>
            <a:ext cx="536575" cy="3365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1600" b="1">
                <a:solidFill>
                  <a:srgbClr val="008000"/>
                </a:solidFill>
                <a:latin typeface="Times New Roman (Hebrew)" pitchFamily="18" charset="0"/>
              </a:rPr>
              <a:t>f</a:t>
            </a:r>
            <a:r>
              <a:rPr lang="en-US" altLang="he-IL" sz="1600" b="1" baseline="-25000">
                <a:solidFill>
                  <a:srgbClr val="008000"/>
                </a:solidFill>
                <a:latin typeface="Times New Roman (Hebrew)" pitchFamily="18" charset="0"/>
              </a:rPr>
              <a:t>r</a:t>
            </a:r>
            <a:r>
              <a:rPr lang="en-US" altLang="he-IL" sz="1600" b="1">
                <a:solidFill>
                  <a:srgbClr val="008000"/>
                </a:solidFill>
                <a:latin typeface="Times New Roman (Hebrew)" pitchFamily="18" charset="0"/>
              </a:rPr>
              <a:t>=</a:t>
            </a:r>
            <a:r>
              <a:rPr lang="en-US" altLang="he-IL" sz="1600" b="1">
                <a:solidFill>
                  <a:srgbClr val="FF0000"/>
                </a:solidFill>
                <a:latin typeface="Times New Roman (Hebrew)" pitchFamily="18" charset="0"/>
              </a:rPr>
              <a:t>f</a:t>
            </a:r>
            <a:r>
              <a:rPr lang="en-US" altLang="he-IL" sz="1600" b="1" baseline="-25000">
                <a:solidFill>
                  <a:srgbClr val="FF0000"/>
                </a:solidFill>
                <a:latin typeface="Times New Roman (Hebrew)" pitchFamily="18" charset="0"/>
              </a:rPr>
              <a:t>l</a:t>
            </a:r>
            <a:endParaRPr lang="en-US" altLang="he-IL" sz="16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9965" name="Line 25"/>
          <p:cNvSpPr>
            <a:spLocks noChangeShapeType="1"/>
          </p:cNvSpPr>
          <p:nvPr/>
        </p:nvSpPr>
        <p:spPr bwMode="auto">
          <a:xfrm flipV="1">
            <a:off x="3905250" y="5402263"/>
            <a:ext cx="3602038" cy="952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66" name="Text Box 26"/>
          <p:cNvSpPr txBox="1">
            <a:spLocks noChangeArrowheads="1"/>
          </p:cNvSpPr>
          <p:nvPr/>
        </p:nvSpPr>
        <p:spPr bwMode="auto">
          <a:xfrm>
            <a:off x="5327650" y="5175250"/>
            <a:ext cx="441325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2000" b="1">
                <a:solidFill>
                  <a:srgbClr val="990099"/>
                </a:solidFill>
                <a:latin typeface="Times New Roman (Hebrew)" pitchFamily="18" charset="0"/>
              </a:rPr>
              <a:t>T</a:t>
            </a:r>
            <a:endParaRPr lang="en-US" altLang="he-IL" sz="16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9967" name="Text Box 27"/>
          <p:cNvSpPr txBox="1">
            <a:spLocks noChangeArrowheads="1"/>
          </p:cNvSpPr>
          <p:nvPr/>
        </p:nvSpPr>
        <p:spPr bwMode="auto">
          <a:xfrm>
            <a:off x="4883150" y="3873500"/>
            <a:ext cx="44450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2000" b="1">
                <a:solidFill>
                  <a:srgbClr val="0033CC"/>
                </a:solidFill>
                <a:latin typeface="Times New Roman (Hebrew)" pitchFamily="18" charset="0"/>
              </a:rPr>
              <a:t>Z</a:t>
            </a:r>
            <a:endParaRPr lang="en-US" altLang="he-IL" sz="16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9968" name="Text Box 28"/>
          <p:cNvSpPr txBox="1">
            <a:spLocks noChangeArrowheads="1"/>
          </p:cNvSpPr>
          <p:nvPr/>
        </p:nvSpPr>
        <p:spPr bwMode="auto">
          <a:xfrm>
            <a:off x="5081588" y="2020888"/>
            <a:ext cx="452437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2000" b="1">
                <a:solidFill>
                  <a:srgbClr val="0033CC"/>
                </a:solidFill>
                <a:latin typeface="Times New Roman (Hebrew)" pitchFamily="18" charset="0"/>
              </a:rPr>
              <a:t>P</a:t>
            </a:r>
            <a:endParaRPr lang="en-US" altLang="he-IL" sz="16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graphicFrame>
        <p:nvGraphicFramePr>
          <p:cNvPr id="39938" name="Object 29"/>
          <p:cNvGraphicFramePr>
            <a:graphicFrameLocks noChangeAspect="1"/>
          </p:cNvGraphicFramePr>
          <p:nvPr/>
        </p:nvGraphicFramePr>
        <p:xfrm>
          <a:off x="523875" y="1925638"/>
          <a:ext cx="2274888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86" name="Equation" r:id="rId4" imgW="965160" imgH="419040" progId="Equation.3">
                  <p:embed/>
                </p:oleObj>
              </mc:Choice>
              <mc:Fallback>
                <p:oleObj name="Equation" r:id="rId4" imgW="965160" imgH="41904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75" y="1925638"/>
                        <a:ext cx="2274888" cy="9874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9" name="Object 30"/>
          <p:cNvGraphicFramePr>
            <a:graphicFrameLocks noChangeAspect="1"/>
          </p:cNvGraphicFramePr>
          <p:nvPr/>
        </p:nvGraphicFramePr>
        <p:xfrm>
          <a:off x="685800" y="4633913"/>
          <a:ext cx="1362075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87" name="Equation" r:id="rId6" imgW="520560" imgH="393480" progId="Equation.3">
                  <p:embed/>
                </p:oleObj>
              </mc:Choice>
              <mc:Fallback>
                <p:oleObj name="Equation" r:id="rId6" imgW="520560" imgH="39348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633913"/>
                        <a:ext cx="1362075" cy="102711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9" name="Line 31"/>
          <p:cNvSpPr>
            <a:spLocks noChangeShapeType="1"/>
          </p:cNvSpPr>
          <p:nvPr/>
        </p:nvSpPr>
        <p:spPr bwMode="auto">
          <a:xfrm>
            <a:off x="4960938" y="2536825"/>
            <a:ext cx="0" cy="289242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70" name="Rectangle 32"/>
          <p:cNvSpPr>
            <a:spLocks noChangeArrowheads="1"/>
          </p:cNvSpPr>
          <p:nvPr/>
        </p:nvSpPr>
        <p:spPr bwMode="auto">
          <a:xfrm>
            <a:off x="3089275" y="4049713"/>
            <a:ext cx="469900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2000">
                <a:solidFill>
                  <a:srgbClr val="FF0000"/>
                </a:solidFill>
                <a:latin typeface="Times New Roman (Hebrew)" pitchFamily="18" charset="0"/>
              </a:rPr>
              <a:t>O</a:t>
            </a:r>
            <a:r>
              <a:rPr lang="en-US" altLang="he-IL" sz="2000" baseline="-25000">
                <a:solidFill>
                  <a:srgbClr val="FF0000"/>
                </a:solidFill>
                <a:latin typeface="Times New Roman (Hebrew)" pitchFamily="18" charset="0"/>
              </a:rPr>
              <a:t>L</a:t>
            </a:r>
            <a:endParaRPr lang="en-US" sz="2000" baseline="-25000">
              <a:solidFill>
                <a:srgbClr val="FF0000"/>
              </a:solidFill>
              <a:latin typeface="Times New Roman (Hebrew)" pitchFamily="18" charset="0"/>
            </a:endParaRPr>
          </a:p>
        </p:txBody>
      </p:sp>
      <p:sp>
        <p:nvSpPr>
          <p:cNvPr id="39971" name="Rectangle 33"/>
          <p:cNvSpPr>
            <a:spLocks noChangeArrowheads="1"/>
          </p:cNvSpPr>
          <p:nvPr/>
        </p:nvSpPr>
        <p:spPr bwMode="auto">
          <a:xfrm>
            <a:off x="7813675" y="4233863"/>
            <a:ext cx="423863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en-US" altLang="he-IL" sz="2000">
                <a:solidFill>
                  <a:srgbClr val="008000"/>
                </a:solidFill>
                <a:latin typeface="Times New Roman (Hebrew)" pitchFamily="18" charset="0"/>
              </a:rPr>
              <a:t>O</a:t>
            </a:r>
            <a:r>
              <a:rPr lang="en-US" altLang="he-IL" sz="2000" baseline="-25000">
                <a:solidFill>
                  <a:srgbClr val="008000"/>
                </a:solidFill>
                <a:latin typeface="Times New Roman (Hebrew)" pitchFamily="18" charset="0"/>
              </a:rPr>
              <a:t>r</a:t>
            </a:r>
            <a:endParaRPr lang="en-US" sz="2000">
              <a:solidFill>
                <a:srgbClr val="008000"/>
              </a:solidFill>
              <a:latin typeface="Times New Roman (Hebrew)" pitchFamily="18" charset="0"/>
            </a:endParaRPr>
          </a:p>
        </p:txBody>
      </p:sp>
      <p:sp>
        <p:nvSpPr>
          <p:cNvPr id="39972" name="Line 34"/>
          <p:cNvSpPr>
            <a:spLocks noChangeShapeType="1"/>
          </p:cNvSpPr>
          <p:nvPr/>
        </p:nvSpPr>
        <p:spPr bwMode="auto">
          <a:xfrm>
            <a:off x="3546475" y="4491038"/>
            <a:ext cx="233363" cy="24288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9973" name="Line 35"/>
          <p:cNvSpPr>
            <a:spLocks noChangeShapeType="1"/>
          </p:cNvSpPr>
          <p:nvPr/>
        </p:nvSpPr>
        <p:spPr bwMode="auto">
          <a:xfrm flipH="1">
            <a:off x="7589838" y="4572000"/>
            <a:ext cx="314325" cy="203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0457846-C6D1-4C0D-BDA6-BF6C38A06874}" type="slidenum">
              <a:rPr lang="he-IL" altLang="en-US" smtClean="0"/>
              <a:pPr/>
              <a:t>98</a:t>
            </a:fld>
            <a:endParaRPr lang="en-US" altLang="en-US" smtClean="0"/>
          </a:p>
        </p:txBody>
      </p:sp>
      <p:sp>
        <p:nvSpPr>
          <p:cNvPr id="82947" name="Footer Placeholder 6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Computer Vision by Y. Moses</a:t>
            </a:r>
          </a:p>
        </p:txBody>
      </p:sp>
      <p:sp>
        <p:nvSpPr>
          <p:cNvPr id="82948" name="Rectangle 2"/>
          <p:cNvSpPr>
            <a:spLocks noChangeArrowheads="1"/>
          </p:cNvSpPr>
          <p:nvPr/>
        </p:nvSpPr>
        <p:spPr bwMode="auto">
          <a:xfrm>
            <a:off x="417513" y="4759325"/>
            <a:ext cx="8162925" cy="876300"/>
          </a:xfrm>
          <a:prstGeom prst="rect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8294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1325" y="1368425"/>
            <a:ext cx="4013200" cy="4340225"/>
          </a:xfrm>
        </p:spPr>
        <p:txBody>
          <a:bodyPr/>
          <a:lstStyle/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sz="2400" b="1" dirty="0" smtClean="0">
                <a:solidFill>
                  <a:srgbClr val="990099"/>
                </a:solidFill>
              </a:rPr>
              <a:t>A Priory Knowledge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en-US" altLang="he-IL" sz="2400" b="1" dirty="0" smtClean="0">
              <a:solidFill>
                <a:srgbClr val="990099"/>
              </a:solidFill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sz="2400" dirty="0" smtClean="0"/>
              <a:t>Intrinsic and extrinsic parameters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400" dirty="0" smtClean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sz="2400" dirty="0" smtClean="0"/>
              <a:t>Intrinsic parameters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400" dirty="0" smtClean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400" dirty="0" smtClean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400" dirty="0" smtClean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sz="2400" dirty="0" smtClean="0"/>
              <a:t>No information about parameters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400" dirty="0" smtClean="0"/>
          </a:p>
        </p:txBody>
      </p:sp>
      <p:sp>
        <p:nvSpPr>
          <p:cNvPr id="8295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25950" y="1317625"/>
            <a:ext cx="4013200" cy="4291013"/>
          </a:xfrm>
        </p:spPr>
        <p:txBody>
          <a:bodyPr/>
          <a:lstStyle/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sz="2400" b="1" dirty="0" smtClean="0">
                <a:solidFill>
                  <a:srgbClr val="990099"/>
                </a:solidFill>
              </a:rPr>
              <a:t>3D-Reconstruction From 2 Views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400" dirty="0" smtClean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sz="2400" dirty="0" smtClean="0"/>
              <a:t>Unambiguous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400" dirty="0" smtClean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sz="2400" dirty="0" smtClean="0"/>
              <a:t>Up to unknown scaling factor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400" dirty="0" smtClean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400" dirty="0" smtClean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he-IL" sz="2400" dirty="0" smtClean="0"/>
              <a:t>Up to unknown projective transformation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he-IL" sz="2400" dirty="0" smtClean="0"/>
          </a:p>
        </p:txBody>
      </p:sp>
      <p:sp>
        <p:nvSpPr>
          <p:cNvPr id="82951" name="Line 5"/>
          <p:cNvSpPr>
            <a:spLocks noChangeShapeType="1"/>
          </p:cNvSpPr>
          <p:nvPr/>
        </p:nvSpPr>
        <p:spPr bwMode="auto">
          <a:xfrm flipH="1">
            <a:off x="4429125" y="1330325"/>
            <a:ext cx="0" cy="4356100"/>
          </a:xfrm>
          <a:prstGeom prst="line">
            <a:avLst/>
          </a:prstGeom>
          <a:noFill/>
          <a:ln w="12700" cap="sq">
            <a:solidFill>
              <a:srgbClr val="99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52" name="Line 6"/>
          <p:cNvSpPr>
            <a:spLocks noChangeShapeType="1"/>
          </p:cNvSpPr>
          <p:nvPr/>
        </p:nvSpPr>
        <p:spPr bwMode="auto">
          <a:xfrm>
            <a:off x="228600" y="2209800"/>
            <a:ext cx="8458200" cy="0"/>
          </a:xfrm>
          <a:prstGeom prst="line">
            <a:avLst/>
          </a:prstGeom>
          <a:noFill/>
          <a:ln w="12700" cap="sq">
            <a:solidFill>
              <a:srgbClr val="99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53" name="Line 7"/>
          <p:cNvSpPr>
            <a:spLocks noChangeShapeType="1"/>
          </p:cNvSpPr>
          <p:nvPr/>
        </p:nvSpPr>
        <p:spPr bwMode="auto">
          <a:xfrm>
            <a:off x="304800" y="1371600"/>
            <a:ext cx="8458200" cy="0"/>
          </a:xfrm>
          <a:prstGeom prst="line">
            <a:avLst/>
          </a:prstGeom>
          <a:noFill/>
          <a:ln w="12700" cap="sq">
            <a:solidFill>
              <a:srgbClr val="99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54" name="Line 8"/>
          <p:cNvSpPr>
            <a:spLocks noChangeShapeType="1"/>
          </p:cNvSpPr>
          <p:nvPr/>
        </p:nvSpPr>
        <p:spPr bwMode="auto">
          <a:xfrm>
            <a:off x="392113" y="3189288"/>
            <a:ext cx="8458200" cy="0"/>
          </a:xfrm>
          <a:prstGeom prst="line">
            <a:avLst/>
          </a:prstGeom>
          <a:noFill/>
          <a:ln w="12700" cap="sq">
            <a:solidFill>
              <a:srgbClr val="99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5-Point Star 10"/>
          <p:cNvSpPr/>
          <p:nvPr/>
        </p:nvSpPr>
        <p:spPr bwMode="auto">
          <a:xfrm>
            <a:off x="8313684" y="357352"/>
            <a:ext cx="262759" cy="315310"/>
          </a:xfrm>
          <a:prstGeom prst="star5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 (Hebrew)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64A0CD-BC4D-4997-BE1E-FFF245C54303}" type="slidenum">
              <a:rPr lang="he-IL" altLang="en-US">
                <a:latin typeface="Arial" charset="0"/>
                <a:cs typeface="Arial" charset="0"/>
              </a:rPr>
              <a:pPr/>
              <a:t>99</a:t>
            </a:fld>
            <a:endParaRPr lang="en-US" altLang="en-US">
              <a:latin typeface="Arial" charset="0"/>
              <a:cs typeface="Arial" charset="0"/>
            </a:endParaRPr>
          </a:p>
        </p:txBody>
      </p:sp>
      <p:sp>
        <p:nvSpPr>
          <p:cNvPr id="21507" name="Footer Placeholder 5"/>
          <p:cNvSpPr>
            <a:spLocks noGrp="1"/>
          </p:cNvSpPr>
          <p:nvPr>
            <p:ph type="ftr" sz="quarter" idx="12"/>
          </p:nvPr>
        </p:nvSpPr>
        <p:spPr>
          <a:noFill/>
        </p:spPr>
        <p:txBody>
          <a:bodyPr/>
          <a:lstStyle/>
          <a:p>
            <a:r>
              <a:rPr lang="en-US" altLang="en-US">
                <a:latin typeface="Arial" charset="0"/>
              </a:rPr>
              <a:t>Computer Vision by Y. Moses</a:t>
            </a: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Stereo Summary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Triangulation</a:t>
            </a:r>
          </a:p>
          <a:p>
            <a:r>
              <a:rPr lang="en-US" smtClean="0"/>
              <a:t>Correspondence </a:t>
            </a:r>
          </a:p>
          <a:p>
            <a:pPr>
              <a:buFont typeface="Wingdings" pitchFamily="2" charset="2"/>
              <a:buNone/>
            </a:pPr>
            <a:r>
              <a:rPr lang="en-US" smtClean="0"/>
              <a:t>	Epipolar geometry+ heuristics</a:t>
            </a:r>
          </a:p>
          <a:p>
            <a:r>
              <a:rPr lang="en-US" smtClean="0"/>
              <a:t>Calibration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  <a:p>
            <a:pPr>
              <a:buFont typeface="Wingdings" pitchFamily="2" charset="2"/>
              <a:buNone/>
            </a:pPr>
            <a:r>
              <a:rPr lang="en-US" smtClean="0">
                <a:solidFill>
                  <a:srgbClr val="FF0000"/>
                </a:solidFill>
              </a:rPr>
              <a:t>Remember:</a:t>
            </a:r>
            <a:r>
              <a:rPr lang="en-US" smtClean="0"/>
              <a:t> 3D reconstruction is possible only from 2 independent images</a:t>
            </a:r>
          </a:p>
          <a:p>
            <a:pPr>
              <a:buFont typeface="Wingdings" pitchFamily="2" charset="2"/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v-03">
  <a:themeElements>
    <a:clrScheme name="cv-03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v-03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dnie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Sydnie" pitchFamily="2" charset="0"/>
          </a:defRPr>
        </a:defPPr>
      </a:lstStyle>
    </a:lnDef>
  </a:objectDefaults>
  <a:extraClrSchemeLst>
    <a:extraClrScheme>
      <a:clrScheme name="cv-03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-03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-03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-03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-03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v-03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v-03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D:\yael\cv-03.pot</Template>
  <TotalTime>22950</TotalTime>
  <Words>3466</Words>
  <Application>Microsoft Office PowerPoint</Application>
  <PresentationFormat>On-screen Show (4:3)</PresentationFormat>
  <Paragraphs>1107</Paragraphs>
  <Slides>111</Slides>
  <Notes>99</Notes>
  <HiddenSlides>0</HiddenSlides>
  <MMClips>2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111</vt:i4>
      </vt:variant>
    </vt:vector>
  </HeadingPairs>
  <TitlesOfParts>
    <vt:vector size="128" baseType="lpstr">
      <vt:lpstr>Arial</vt:lpstr>
      <vt:lpstr>Arial Black</vt:lpstr>
      <vt:lpstr>Cambria Math</vt:lpstr>
      <vt:lpstr>Comic Sans MS</vt:lpstr>
      <vt:lpstr>Monotype Sorts</vt:lpstr>
      <vt:lpstr>Sydnie</vt:lpstr>
      <vt:lpstr>Symbol</vt:lpstr>
      <vt:lpstr>Tahoma</vt:lpstr>
      <vt:lpstr>Times New Roman</vt:lpstr>
      <vt:lpstr>Times New Roman (Hebrew)</vt:lpstr>
      <vt:lpstr>Wingdings</vt:lpstr>
      <vt:lpstr>cv-03</vt:lpstr>
      <vt:lpstr>משוואה</vt:lpstr>
      <vt:lpstr>Equation</vt:lpstr>
      <vt:lpstr>Clip</vt:lpstr>
      <vt:lpstr>Document</vt:lpstr>
      <vt:lpstr>Microsoft Equation 3.0</vt:lpstr>
      <vt:lpstr>Stereo: Formal Solutions Class 4-5 </vt:lpstr>
      <vt:lpstr>Today</vt:lpstr>
      <vt:lpstr>Geometry and Algebra</vt:lpstr>
      <vt:lpstr>Homogenous Representation: lines</vt:lpstr>
      <vt:lpstr>Homogenous Representation: points</vt:lpstr>
      <vt:lpstr>Degrees of Freedom</vt:lpstr>
      <vt:lpstr>Intersection of lines</vt:lpstr>
      <vt:lpstr>Intersection of parallel lines</vt:lpstr>
      <vt:lpstr>A line through two points</vt:lpstr>
      <vt:lpstr>Addition</vt:lpstr>
      <vt:lpstr>Scalar Multiplication</vt:lpstr>
      <vt:lpstr>The Projective Space</vt:lpstr>
      <vt:lpstr>Back to Stereo</vt:lpstr>
      <vt:lpstr>Stereo Main Issues</vt:lpstr>
      <vt:lpstr>Correspondence: Geometry</vt:lpstr>
      <vt:lpstr>Epipolar Lines</vt:lpstr>
      <vt:lpstr>Epipolar Geometry</vt:lpstr>
      <vt:lpstr>The epipole points are el  and er </vt:lpstr>
      <vt:lpstr>Epipole</vt:lpstr>
      <vt:lpstr>Epipole</vt:lpstr>
      <vt:lpstr>Example:  Converging Cameras</vt:lpstr>
      <vt:lpstr>Example:  Pure translation</vt:lpstr>
      <vt:lpstr>The Fundamental Matrix, F </vt:lpstr>
      <vt:lpstr>Algebraic Formulation Pinhole Camera</vt:lpstr>
      <vt:lpstr>Pinhole Camera: Algebra</vt:lpstr>
      <vt:lpstr>Intrinsic Parameters</vt:lpstr>
      <vt:lpstr>Change of Image Coordinates</vt:lpstr>
      <vt:lpstr>Intrinsic Parameters</vt:lpstr>
      <vt:lpstr>Principal Point Offset</vt:lpstr>
      <vt:lpstr>Pixel Scaling</vt:lpstr>
      <vt:lpstr>Internal Parameters</vt:lpstr>
      <vt:lpstr>Questions</vt:lpstr>
      <vt:lpstr>An Image Pair</vt:lpstr>
      <vt:lpstr>Notation</vt:lpstr>
      <vt:lpstr>Change of Camera Coordinates</vt:lpstr>
      <vt:lpstr>PowerPoint Presentation</vt:lpstr>
      <vt:lpstr>Only Translation In 2D: </vt:lpstr>
      <vt:lpstr>Translation in 3D</vt:lpstr>
      <vt:lpstr>Only Rotation in 2D: Pr=RPl </vt:lpstr>
      <vt:lpstr>Rotation in 3D</vt:lpstr>
      <vt:lpstr>Translation and Rotation Pr=R(Pl-T)</vt:lpstr>
      <vt:lpstr>3D Rigid Transformation</vt:lpstr>
      <vt:lpstr>From Camera to Image Coordinate System</vt:lpstr>
      <vt:lpstr>The COP</vt:lpstr>
      <vt:lpstr>Tiangulation</vt:lpstr>
      <vt:lpstr>A Simple Stereo System</vt:lpstr>
      <vt:lpstr>Computing the Depth from Disparity</vt:lpstr>
      <vt:lpstr>General Case Triangulation</vt:lpstr>
      <vt:lpstr>Triangulation</vt:lpstr>
      <vt:lpstr>Back Projection Ray</vt:lpstr>
      <vt:lpstr>Back Projection Ray</vt:lpstr>
      <vt:lpstr>Pseudoinverse</vt:lpstr>
      <vt:lpstr>Back Projection Ray</vt:lpstr>
      <vt:lpstr>Triangulation</vt:lpstr>
      <vt:lpstr>Triangulation</vt:lpstr>
      <vt:lpstr>Triangulation: min(d(P,P(L))2+ d(P,Q(R))2 )</vt:lpstr>
      <vt:lpstr>Triangulation: Another Minimization</vt:lpstr>
      <vt:lpstr>The Fundamental Matrix</vt:lpstr>
      <vt:lpstr>Epipolar Lines</vt:lpstr>
      <vt:lpstr>Determining the Epipolar Lines</vt:lpstr>
      <vt:lpstr>The Fundamental Matrix, F </vt:lpstr>
      <vt:lpstr>Computing F</vt:lpstr>
      <vt:lpstr>Computing F</vt:lpstr>
      <vt:lpstr>Vector Product</vt:lpstr>
      <vt:lpstr>Summary Fundamental Matrix</vt:lpstr>
      <vt:lpstr>A Special Case:  Pure Translation</vt:lpstr>
      <vt:lpstr>A Question</vt:lpstr>
      <vt:lpstr>Computing F</vt:lpstr>
      <vt:lpstr>Computing F</vt:lpstr>
      <vt:lpstr>Eight Points Algorithm</vt:lpstr>
      <vt:lpstr>PowerPoint Presentation</vt:lpstr>
      <vt:lpstr>Improve the 8 points algorithm</vt:lpstr>
      <vt:lpstr>Rectification</vt:lpstr>
      <vt:lpstr>Rectification</vt:lpstr>
      <vt:lpstr>PowerPoint Presentation</vt:lpstr>
      <vt:lpstr>Computing Correspondence</vt:lpstr>
      <vt:lpstr>Correspondence</vt:lpstr>
      <vt:lpstr>Points Attribute Constraints</vt:lpstr>
      <vt:lpstr>Occlusion</vt:lpstr>
      <vt:lpstr>Uniqueness Constraint</vt:lpstr>
      <vt:lpstr>Ordering Constraints</vt:lpstr>
      <vt:lpstr>Stereo SC</vt:lpstr>
      <vt:lpstr>PowerPoint Presentation</vt:lpstr>
      <vt:lpstr>Disparity Smoothness Constraint</vt:lpstr>
      <vt:lpstr>Mutual Correspondence Constraint</vt:lpstr>
      <vt:lpstr>Computing Correspondence</vt:lpstr>
      <vt:lpstr>Correspondence Optimization</vt:lpstr>
      <vt:lpstr>High Level Energy Function</vt:lpstr>
      <vt:lpstr>1D: Dynamic Programing</vt:lpstr>
      <vt:lpstr>More Issues</vt:lpstr>
      <vt:lpstr>Camera Calibration</vt:lpstr>
      <vt:lpstr>Camera Calibration</vt:lpstr>
      <vt:lpstr> General Idea</vt:lpstr>
      <vt:lpstr>The General Case</vt:lpstr>
      <vt:lpstr>Calibration based on a planar surface</vt:lpstr>
      <vt:lpstr>Uncalibrated Stereo</vt:lpstr>
      <vt:lpstr>What if we do not know the external parameters?</vt:lpstr>
      <vt:lpstr>PowerPoint Presentation</vt:lpstr>
      <vt:lpstr>Stereo Summary</vt:lpstr>
      <vt:lpstr>Other Pairs of Images</vt:lpstr>
      <vt:lpstr>Mirrors</vt:lpstr>
      <vt:lpstr>Structured Light</vt:lpstr>
      <vt:lpstr>Bilateral Symmetry</vt:lpstr>
      <vt:lpstr>Special Cases</vt:lpstr>
      <vt:lpstr>Homography</vt:lpstr>
      <vt:lpstr>Homography</vt:lpstr>
      <vt:lpstr>Homography</vt:lpstr>
      <vt:lpstr>Plane-Induced Parallax: 3D Reconstruction</vt:lpstr>
      <vt:lpstr>Plane-Induced Parallax</vt:lpstr>
      <vt:lpstr>Homography: Pure Rotation</vt:lpstr>
      <vt:lpstr>Panoramas</vt:lpstr>
    </vt:vector>
  </TitlesOfParts>
  <Company>idc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Class-4 Stereo</dc:title>
  <dc:creator>idc</dc:creator>
  <cp:lastModifiedBy>yael</cp:lastModifiedBy>
  <cp:revision>1006</cp:revision>
  <cp:lastPrinted>2000-05-02T13:24:27Z</cp:lastPrinted>
  <dcterms:created xsi:type="dcterms:W3CDTF">1999-12-13T07:22:19Z</dcterms:created>
  <dcterms:modified xsi:type="dcterms:W3CDTF">2016-11-27T18:22:07Z</dcterms:modified>
</cp:coreProperties>
</file>